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133"/>
  </p:notesMasterIdLst>
  <p:sldIdLst>
    <p:sldId id="3825" r:id="rId5"/>
    <p:sldId id="3826" r:id="rId6"/>
    <p:sldId id="3827" r:id="rId7"/>
    <p:sldId id="3828" r:id="rId8"/>
    <p:sldId id="3829" r:id="rId9"/>
    <p:sldId id="3830" r:id="rId10"/>
    <p:sldId id="3831" r:id="rId11"/>
    <p:sldId id="3834" r:id="rId12"/>
    <p:sldId id="3835" r:id="rId13"/>
    <p:sldId id="3836" r:id="rId14"/>
    <p:sldId id="3837" r:id="rId15"/>
    <p:sldId id="3838" r:id="rId16"/>
    <p:sldId id="3839" r:id="rId17"/>
    <p:sldId id="3840" r:id="rId18"/>
    <p:sldId id="3841" r:id="rId19"/>
    <p:sldId id="3842" r:id="rId20"/>
    <p:sldId id="3843" r:id="rId21"/>
    <p:sldId id="3844" r:id="rId22"/>
    <p:sldId id="3845" r:id="rId23"/>
    <p:sldId id="3846" r:id="rId24"/>
    <p:sldId id="3847" r:id="rId25"/>
    <p:sldId id="3848" r:id="rId26"/>
    <p:sldId id="3849" r:id="rId27"/>
    <p:sldId id="3850" r:id="rId28"/>
    <p:sldId id="3851" r:id="rId29"/>
    <p:sldId id="3852" r:id="rId30"/>
    <p:sldId id="3853" r:id="rId31"/>
    <p:sldId id="3854" r:id="rId32"/>
    <p:sldId id="3856" r:id="rId33"/>
    <p:sldId id="3857" r:id="rId34"/>
    <p:sldId id="3858" r:id="rId35"/>
    <p:sldId id="3859" r:id="rId36"/>
    <p:sldId id="3860" r:id="rId37"/>
    <p:sldId id="3861" r:id="rId38"/>
    <p:sldId id="3862" r:id="rId39"/>
    <p:sldId id="3863" r:id="rId40"/>
    <p:sldId id="3864" r:id="rId41"/>
    <p:sldId id="3865" r:id="rId42"/>
    <p:sldId id="3866" r:id="rId43"/>
    <p:sldId id="3867" r:id="rId44"/>
    <p:sldId id="3868" r:id="rId45"/>
    <p:sldId id="3869" r:id="rId46"/>
    <p:sldId id="3870" r:id="rId47"/>
    <p:sldId id="3871" r:id="rId48"/>
    <p:sldId id="3872" r:id="rId49"/>
    <p:sldId id="3873" r:id="rId50"/>
    <p:sldId id="3874" r:id="rId51"/>
    <p:sldId id="3875" r:id="rId52"/>
    <p:sldId id="3876" r:id="rId53"/>
    <p:sldId id="3877" r:id="rId54"/>
    <p:sldId id="3878" r:id="rId55"/>
    <p:sldId id="3879" r:id="rId56"/>
    <p:sldId id="3880" r:id="rId57"/>
    <p:sldId id="3881" r:id="rId58"/>
    <p:sldId id="3882" r:id="rId59"/>
    <p:sldId id="3883" r:id="rId60"/>
    <p:sldId id="3884" r:id="rId61"/>
    <p:sldId id="3885" r:id="rId62"/>
    <p:sldId id="3886" r:id="rId63"/>
    <p:sldId id="3887" r:id="rId64"/>
    <p:sldId id="3888" r:id="rId65"/>
    <p:sldId id="3889" r:id="rId66"/>
    <p:sldId id="3890" r:id="rId67"/>
    <p:sldId id="3891" r:id="rId68"/>
    <p:sldId id="3892" r:id="rId69"/>
    <p:sldId id="3893" r:id="rId70"/>
    <p:sldId id="3894" r:id="rId71"/>
    <p:sldId id="3895" r:id="rId72"/>
    <p:sldId id="3896" r:id="rId73"/>
    <p:sldId id="3897" r:id="rId74"/>
    <p:sldId id="3898" r:id="rId75"/>
    <p:sldId id="3899" r:id="rId76"/>
    <p:sldId id="3900" r:id="rId77"/>
    <p:sldId id="3901" r:id="rId78"/>
    <p:sldId id="3902" r:id="rId79"/>
    <p:sldId id="3903" r:id="rId80"/>
    <p:sldId id="3904" r:id="rId81"/>
    <p:sldId id="3905" r:id="rId82"/>
    <p:sldId id="3906" r:id="rId83"/>
    <p:sldId id="3907" r:id="rId84"/>
    <p:sldId id="3908" r:id="rId85"/>
    <p:sldId id="3909" r:id="rId86"/>
    <p:sldId id="3910" r:id="rId87"/>
    <p:sldId id="3911" r:id="rId88"/>
    <p:sldId id="3912" r:id="rId89"/>
    <p:sldId id="3913" r:id="rId90"/>
    <p:sldId id="3914" r:id="rId91"/>
    <p:sldId id="3915" r:id="rId92"/>
    <p:sldId id="3916" r:id="rId93"/>
    <p:sldId id="3917" r:id="rId94"/>
    <p:sldId id="3918" r:id="rId95"/>
    <p:sldId id="3919" r:id="rId96"/>
    <p:sldId id="3920" r:id="rId97"/>
    <p:sldId id="3921" r:id="rId98"/>
    <p:sldId id="3922" r:id="rId99"/>
    <p:sldId id="3923" r:id="rId100"/>
    <p:sldId id="3924" r:id="rId101"/>
    <p:sldId id="3925" r:id="rId102"/>
    <p:sldId id="3926" r:id="rId103"/>
    <p:sldId id="3927" r:id="rId104"/>
    <p:sldId id="3928" r:id="rId105"/>
    <p:sldId id="3929" r:id="rId106"/>
    <p:sldId id="3930" r:id="rId107"/>
    <p:sldId id="3931" r:id="rId108"/>
    <p:sldId id="3932" r:id="rId109"/>
    <p:sldId id="3933" r:id="rId110"/>
    <p:sldId id="3934" r:id="rId111"/>
    <p:sldId id="3935" r:id="rId112"/>
    <p:sldId id="3936" r:id="rId113"/>
    <p:sldId id="3937" r:id="rId114"/>
    <p:sldId id="3938" r:id="rId115"/>
    <p:sldId id="3939" r:id="rId116"/>
    <p:sldId id="3940" r:id="rId117"/>
    <p:sldId id="3941" r:id="rId118"/>
    <p:sldId id="3942" r:id="rId119"/>
    <p:sldId id="3943" r:id="rId120"/>
    <p:sldId id="3944" r:id="rId121"/>
    <p:sldId id="3945" r:id="rId122"/>
    <p:sldId id="3946" r:id="rId123"/>
    <p:sldId id="3947" r:id="rId124"/>
    <p:sldId id="3948" r:id="rId125"/>
    <p:sldId id="3949" r:id="rId126"/>
    <p:sldId id="3950" r:id="rId127"/>
    <p:sldId id="3951" r:id="rId128"/>
    <p:sldId id="3952" r:id="rId129"/>
    <p:sldId id="3953" r:id="rId130"/>
    <p:sldId id="3954" r:id="rId131"/>
    <p:sldId id="3955" r:id="rId1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0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000" autoAdjust="0"/>
  </p:normalViewPr>
  <p:slideViewPr>
    <p:cSldViewPr snapToGrid="0">
      <p:cViewPr varScale="1">
        <p:scale>
          <a:sx n="90" d="100"/>
          <a:sy n="90" d="100"/>
        </p:scale>
        <p:origin x="1392" y="84"/>
      </p:cViewPr>
      <p:guideLst>
        <p:guide orient="horz" pos="1200"/>
        <p:guide orient="horz" pos="3408"/>
        <p:guide pos="6936"/>
        <p:guide pos="7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microsoft.com/office/2018/10/relationships/authors" Target="author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06E14-19DF-4C8C-A17C-FFB2C1BB1743}" type="doc">
      <dgm:prSet loTypeId="urn:microsoft.com/office/officeart/2005/8/layout/hProcess9" loCatId="process" qsTypeId="urn:microsoft.com/office/officeart/2005/8/quickstyle/simple1" qsCatId="simple" csTypeId="urn:microsoft.com/office/officeart/2005/8/colors/accent1_2" csCatId="accent1" phldr="1"/>
      <dgm:spPr/>
    </dgm:pt>
    <dgm:pt modelId="{EB806352-0ADC-4DC4-83C5-885DDBFD56D6}">
      <dgm:prSet phldrT="[Text]"/>
      <dgm:spPr/>
      <dgm:t>
        <a:bodyPr/>
        <a:lstStyle/>
        <a:p>
          <a:r>
            <a:rPr lang="en-GB" dirty="0" smtClean="0"/>
            <a:t>Informed</a:t>
          </a:r>
          <a:endParaRPr lang="en-US" dirty="0"/>
        </a:p>
      </dgm:t>
    </dgm:pt>
    <dgm:pt modelId="{730102B2-D053-4112-BC80-F9124939CDE2}" type="parTrans" cxnId="{87A214AE-D6EB-4C5F-B1B6-054BA149B083}">
      <dgm:prSet/>
      <dgm:spPr/>
      <dgm:t>
        <a:bodyPr/>
        <a:lstStyle/>
        <a:p>
          <a:endParaRPr lang="en-US"/>
        </a:p>
      </dgm:t>
    </dgm:pt>
    <dgm:pt modelId="{63C35FEA-4518-4C90-83F1-8D9C69DE1975}" type="sibTrans" cxnId="{87A214AE-D6EB-4C5F-B1B6-054BA149B083}">
      <dgm:prSet/>
      <dgm:spPr/>
      <dgm:t>
        <a:bodyPr/>
        <a:lstStyle/>
        <a:p>
          <a:endParaRPr lang="en-US"/>
        </a:p>
      </dgm:t>
    </dgm:pt>
    <dgm:pt modelId="{50E60576-3E6D-43AA-AA0C-7E8230B62BC7}">
      <dgm:prSet phldrT="[Text]"/>
      <dgm:spPr/>
      <dgm:t>
        <a:bodyPr/>
        <a:lstStyle/>
        <a:p>
          <a:r>
            <a:rPr lang="en-GB" dirty="0" smtClean="0"/>
            <a:t>Specific</a:t>
          </a:r>
          <a:endParaRPr lang="en-US" dirty="0"/>
        </a:p>
      </dgm:t>
    </dgm:pt>
    <dgm:pt modelId="{D9BA5DC5-CB40-4FCF-BC2A-3FFB7D0F9AB5}" type="parTrans" cxnId="{17672BC0-A66D-4488-B291-5483B9436FBC}">
      <dgm:prSet/>
      <dgm:spPr/>
      <dgm:t>
        <a:bodyPr/>
        <a:lstStyle/>
        <a:p>
          <a:endParaRPr lang="en-US"/>
        </a:p>
      </dgm:t>
    </dgm:pt>
    <dgm:pt modelId="{051D7C7F-6D45-4FAD-B05A-CEB187BA5BF8}" type="sibTrans" cxnId="{17672BC0-A66D-4488-B291-5483B9436FBC}">
      <dgm:prSet/>
      <dgm:spPr/>
      <dgm:t>
        <a:bodyPr/>
        <a:lstStyle/>
        <a:p>
          <a:endParaRPr lang="en-US"/>
        </a:p>
      </dgm:t>
    </dgm:pt>
    <dgm:pt modelId="{2402A49E-DA7F-4AFC-9CC1-82C3EA7215F1}">
      <dgm:prSet phldrT="[Text]"/>
      <dgm:spPr/>
      <dgm:t>
        <a:bodyPr/>
        <a:lstStyle/>
        <a:p>
          <a:r>
            <a:rPr lang="en-GB" dirty="0" smtClean="0"/>
            <a:t>Clear &amp; Unambiguous</a:t>
          </a:r>
          <a:endParaRPr lang="en-US" dirty="0"/>
        </a:p>
      </dgm:t>
    </dgm:pt>
    <dgm:pt modelId="{328F6621-F87C-4C42-83C1-E9A401D27D11}" type="parTrans" cxnId="{84091EC3-DA0F-4502-A743-44EC1B6995AB}">
      <dgm:prSet/>
      <dgm:spPr/>
      <dgm:t>
        <a:bodyPr/>
        <a:lstStyle/>
        <a:p>
          <a:endParaRPr lang="en-US"/>
        </a:p>
      </dgm:t>
    </dgm:pt>
    <dgm:pt modelId="{8D584503-3E00-4D5C-B93D-2250F42AC4F5}" type="sibTrans" cxnId="{84091EC3-DA0F-4502-A743-44EC1B6995AB}">
      <dgm:prSet/>
      <dgm:spPr/>
      <dgm:t>
        <a:bodyPr/>
        <a:lstStyle/>
        <a:p>
          <a:endParaRPr lang="en-US"/>
        </a:p>
      </dgm:t>
    </dgm:pt>
    <dgm:pt modelId="{285AA82E-1E42-4452-98BD-55585873B6D2}">
      <dgm:prSet phldrT="[Text]"/>
      <dgm:spPr/>
      <dgm:t>
        <a:bodyPr/>
        <a:lstStyle/>
        <a:p>
          <a:r>
            <a:rPr lang="en-GB" dirty="0" smtClean="0"/>
            <a:t>Freely Given</a:t>
          </a:r>
          <a:endParaRPr lang="en-US" dirty="0"/>
        </a:p>
      </dgm:t>
    </dgm:pt>
    <dgm:pt modelId="{CD2DD35F-B5A0-4AEA-A102-38990521F49D}" type="parTrans" cxnId="{6A20EBF6-1FD5-41EF-86C1-090DEA6F6B45}">
      <dgm:prSet/>
      <dgm:spPr/>
      <dgm:t>
        <a:bodyPr/>
        <a:lstStyle/>
        <a:p>
          <a:endParaRPr lang="en-US"/>
        </a:p>
      </dgm:t>
    </dgm:pt>
    <dgm:pt modelId="{67181FFA-04F4-4A88-A8FE-C4F8E3B1205A}" type="sibTrans" cxnId="{6A20EBF6-1FD5-41EF-86C1-090DEA6F6B45}">
      <dgm:prSet/>
      <dgm:spPr/>
      <dgm:t>
        <a:bodyPr/>
        <a:lstStyle/>
        <a:p>
          <a:endParaRPr lang="en-US"/>
        </a:p>
      </dgm:t>
    </dgm:pt>
    <dgm:pt modelId="{F4FD925F-5452-47F0-88DC-32E71F2E6968}" type="pres">
      <dgm:prSet presAssocID="{D4406E14-19DF-4C8C-A17C-FFB2C1BB1743}" presName="CompostProcess" presStyleCnt="0">
        <dgm:presLayoutVars>
          <dgm:dir/>
          <dgm:resizeHandles val="exact"/>
        </dgm:presLayoutVars>
      </dgm:prSet>
      <dgm:spPr/>
    </dgm:pt>
    <dgm:pt modelId="{597F809F-8CEC-40B8-B577-FD2468950550}" type="pres">
      <dgm:prSet presAssocID="{D4406E14-19DF-4C8C-A17C-FFB2C1BB1743}" presName="arrow" presStyleLbl="bgShp" presStyleIdx="0" presStyleCnt="1"/>
      <dgm:spPr/>
    </dgm:pt>
    <dgm:pt modelId="{F0049E8D-EF4A-4B73-8B61-9856F630AA5F}" type="pres">
      <dgm:prSet presAssocID="{D4406E14-19DF-4C8C-A17C-FFB2C1BB1743}" presName="linearProcess" presStyleCnt="0"/>
      <dgm:spPr/>
    </dgm:pt>
    <dgm:pt modelId="{70B2424F-EB4B-4BD2-9B67-9DC6B3143BAB}" type="pres">
      <dgm:prSet presAssocID="{EB806352-0ADC-4DC4-83C5-885DDBFD56D6}" presName="textNode" presStyleLbl="node1" presStyleIdx="0" presStyleCnt="4">
        <dgm:presLayoutVars>
          <dgm:bulletEnabled val="1"/>
        </dgm:presLayoutVars>
      </dgm:prSet>
      <dgm:spPr/>
      <dgm:t>
        <a:bodyPr/>
        <a:lstStyle/>
        <a:p>
          <a:endParaRPr lang="en-US"/>
        </a:p>
      </dgm:t>
    </dgm:pt>
    <dgm:pt modelId="{F090A4CA-E3F1-467C-9134-52DB98633ADB}" type="pres">
      <dgm:prSet presAssocID="{63C35FEA-4518-4C90-83F1-8D9C69DE1975}" presName="sibTrans" presStyleCnt="0"/>
      <dgm:spPr/>
    </dgm:pt>
    <dgm:pt modelId="{7F68B956-8F7A-40DC-97B2-7C66A0F3197E}" type="pres">
      <dgm:prSet presAssocID="{50E60576-3E6D-43AA-AA0C-7E8230B62BC7}" presName="textNode" presStyleLbl="node1" presStyleIdx="1" presStyleCnt="4">
        <dgm:presLayoutVars>
          <dgm:bulletEnabled val="1"/>
        </dgm:presLayoutVars>
      </dgm:prSet>
      <dgm:spPr/>
      <dgm:t>
        <a:bodyPr/>
        <a:lstStyle/>
        <a:p>
          <a:endParaRPr lang="en-US"/>
        </a:p>
      </dgm:t>
    </dgm:pt>
    <dgm:pt modelId="{493046AB-83DF-4182-8FDA-6E779FF8C282}" type="pres">
      <dgm:prSet presAssocID="{051D7C7F-6D45-4FAD-B05A-CEB187BA5BF8}" presName="sibTrans" presStyleCnt="0"/>
      <dgm:spPr/>
    </dgm:pt>
    <dgm:pt modelId="{CB4A8DD1-F1D2-4917-B53D-B4AFB32700DA}" type="pres">
      <dgm:prSet presAssocID="{2402A49E-DA7F-4AFC-9CC1-82C3EA7215F1}" presName="textNode" presStyleLbl="node1" presStyleIdx="2" presStyleCnt="4">
        <dgm:presLayoutVars>
          <dgm:bulletEnabled val="1"/>
        </dgm:presLayoutVars>
      </dgm:prSet>
      <dgm:spPr/>
      <dgm:t>
        <a:bodyPr/>
        <a:lstStyle/>
        <a:p>
          <a:endParaRPr lang="en-US"/>
        </a:p>
      </dgm:t>
    </dgm:pt>
    <dgm:pt modelId="{79E40F19-62CB-4277-9D95-C62B3229C0D0}" type="pres">
      <dgm:prSet presAssocID="{8D584503-3E00-4D5C-B93D-2250F42AC4F5}" presName="sibTrans" presStyleCnt="0"/>
      <dgm:spPr/>
    </dgm:pt>
    <dgm:pt modelId="{208C9725-C653-4AAE-B144-A96E3A669557}" type="pres">
      <dgm:prSet presAssocID="{285AA82E-1E42-4452-98BD-55585873B6D2}" presName="textNode" presStyleLbl="node1" presStyleIdx="3" presStyleCnt="4">
        <dgm:presLayoutVars>
          <dgm:bulletEnabled val="1"/>
        </dgm:presLayoutVars>
      </dgm:prSet>
      <dgm:spPr/>
      <dgm:t>
        <a:bodyPr/>
        <a:lstStyle/>
        <a:p>
          <a:endParaRPr lang="en-US"/>
        </a:p>
      </dgm:t>
    </dgm:pt>
  </dgm:ptLst>
  <dgm:cxnLst>
    <dgm:cxn modelId="{F91755B2-C546-4343-A4A8-F97BD95D2C48}" type="presOf" srcId="{2402A49E-DA7F-4AFC-9CC1-82C3EA7215F1}" destId="{CB4A8DD1-F1D2-4917-B53D-B4AFB32700DA}" srcOrd="0" destOrd="0" presId="urn:microsoft.com/office/officeart/2005/8/layout/hProcess9"/>
    <dgm:cxn modelId="{87A214AE-D6EB-4C5F-B1B6-054BA149B083}" srcId="{D4406E14-19DF-4C8C-A17C-FFB2C1BB1743}" destId="{EB806352-0ADC-4DC4-83C5-885DDBFD56D6}" srcOrd="0" destOrd="0" parTransId="{730102B2-D053-4112-BC80-F9124939CDE2}" sibTransId="{63C35FEA-4518-4C90-83F1-8D9C69DE1975}"/>
    <dgm:cxn modelId="{84091EC3-DA0F-4502-A743-44EC1B6995AB}" srcId="{D4406E14-19DF-4C8C-A17C-FFB2C1BB1743}" destId="{2402A49E-DA7F-4AFC-9CC1-82C3EA7215F1}" srcOrd="2" destOrd="0" parTransId="{328F6621-F87C-4C42-83C1-E9A401D27D11}" sibTransId="{8D584503-3E00-4D5C-B93D-2250F42AC4F5}"/>
    <dgm:cxn modelId="{BD67C8AD-449B-4D1F-AACF-BF1ECA80E14D}" type="presOf" srcId="{D4406E14-19DF-4C8C-A17C-FFB2C1BB1743}" destId="{F4FD925F-5452-47F0-88DC-32E71F2E6968}" srcOrd="0" destOrd="0" presId="urn:microsoft.com/office/officeart/2005/8/layout/hProcess9"/>
    <dgm:cxn modelId="{6A20EBF6-1FD5-41EF-86C1-090DEA6F6B45}" srcId="{D4406E14-19DF-4C8C-A17C-FFB2C1BB1743}" destId="{285AA82E-1E42-4452-98BD-55585873B6D2}" srcOrd="3" destOrd="0" parTransId="{CD2DD35F-B5A0-4AEA-A102-38990521F49D}" sibTransId="{67181FFA-04F4-4A88-A8FE-C4F8E3B1205A}"/>
    <dgm:cxn modelId="{54244DCE-02C9-46E3-BE0F-19824837CA38}" type="presOf" srcId="{50E60576-3E6D-43AA-AA0C-7E8230B62BC7}" destId="{7F68B956-8F7A-40DC-97B2-7C66A0F3197E}" srcOrd="0" destOrd="0" presId="urn:microsoft.com/office/officeart/2005/8/layout/hProcess9"/>
    <dgm:cxn modelId="{17672BC0-A66D-4488-B291-5483B9436FBC}" srcId="{D4406E14-19DF-4C8C-A17C-FFB2C1BB1743}" destId="{50E60576-3E6D-43AA-AA0C-7E8230B62BC7}" srcOrd="1" destOrd="0" parTransId="{D9BA5DC5-CB40-4FCF-BC2A-3FFB7D0F9AB5}" sibTransId="{051D7C7F-6D45-4FAD-B05A-CEB187BA5BF8}"/>
    <dgm:cxn modelId="{0CC812B6-D70D-41CC-B494-BAD258F7AF76}" type="presOf" srcId="{285AA82E-1E42-4452-98BD-55585873B6D2}" destId="{208C9725-C653-4AAE-B144-A96E3A669557}" srcOrd="0" destOrd="0" presId="urn:microsoft.com/office/officeart/2005/8/layout/hProcess9"/>
    <dgm:cxn modelId="{669CCD82-A453-4B5A-A2D4-AC0E608C4DF0}" type="presOf" srcId="{EB806352-0ADC-4DC4-83C5-885DDBFD56D6}" destId="{70B2424F-EB4B-4BD2-9B67-9DC6B3143BAB}" srcOrd="0" destOrd="0" presId="urn:microsoft.com/office/officeart/2005/8/layout/hProcess9"/>
    <dgm:cxn modelId="{E83407D2-0B5D-428C-9CAD-2E026DCABB32}" type="presParOf" srcId="{F4FD925F-5452-47F0-88DC-32E71F2E6968}" destId="{597F809F-8CEC-40B8-B577-FD2468950550}" srcOrd="0" destOrd="0" presId="urn:microsoft.com/office/officeart/2005/8/layout/hProcess9"/>
    <dgm:cxn modelId="{CB8BB0E6-0BBC-4FCE-A89F-A93D4151C7AA}" type="presParOf" srcId="{F4FD925F-5452-47F0-88DC-32E71F2E6968}" destId="{F0049E8D-EF4A-4B73-8B61-9856F630AA5F}" srcOrd="1" destOrd="0" presId="urn:microsoft.com/office/officeart/2005/8/layout/hProcess9"/>
    <dgm:cxn modelId="{8766DC18-C40B-47D2-B670-B5B34DAF4036}" type="presParOf" srcId="{F0049E8D-EF4A-4B73-8B61-9856F630AA5F}" destId="{70B2424F-EB4B-4BD2-9B67-9DC6B3143BAB}" srcOrd="0" destOrd="0" presId="urn:microsoft.com/office/officeart/2005/8/layout/hProcess9"/>
    <dgm:cxn modelId="{141FBBF6-10F8-4B93-852E-AFE9778027FA}" type="presParOf" srcId="{F0049E8D-EF4A-4B73-8B61-9856F630AA5F}" destId="{F090A4CA-E3F1-467C-9134-52DB98633ADB}" srcOrd="1" destOrd="0" presId="urn:microsoft.com/office/officeart/2005/8/layout/hProcess9"/>
    <dgm:cxn modelId="{95AF7833-4CD2-4CEF-A30E-3370AB2C5367}" type="presParOf" srcId="{F0049E8D-EF4A-4B73-8B61-9856F630AA5F}" destId="{7F68B956-8F7A-40DC-97B2-7C66A0F3197E}" srcOrd="2" destOrd="0" presId="urn:microsoft.com/office/officeart/2005/8/layout/hProcess9"/>
    <dgm:cxn modelId="{20321DC3-1CBD-452A-A868-47FC2374A4D8}" type="presParOf" srcId="{F0049E8D-EF4A-4B73-8B61-9856F630AA5F}" destId="{493046AB-83DF-4182-8FDA-6E779FF8C282}" srcOrd="3" destOrd="0" presId="urn:microsoft.com/office/officeart/2005/8/layout/hProcess9"/>
    <dgm:cxn modelId="{40106207-C3E6-4C9C-9646-6D88C7C306CF}" type="presParOf" srcId="{F0049E8D-EF4A-4B73-8B61-9856F630AA5F}" destId="{CB4A8DD1-F1D2-4917-B53D-B4AFB32700DA}" srcOrd="4" destOrd="0" presId="urn:microsoft.com/office/officeart/2005/8/layout/hProcess9"/>
    <dgm:cxn modelId="{0A6EF2EE-3989-448A-A0FD-34E777EFD845}" type="presParOf" srcId="{F0049E8D-EF4A-4B73-8B61-9856F630AA5F}" destId="{79E40F19-62CB-4277-9D95-C62B3229C0D0}" srcOrd="5" destOrd="0" presId="urn:microsoft.com/office/officeart/2005/8/layout/hProcess9"/>
    <dgm:cxn modelId="{50E5AB72-23C3-4A91-9B11-D779185F8579}" type="presParOf" srcId="{F0049E8D-EF4A-4B73-8B61-9856F630AA5F}" destId="{208C9725-C653-4AAE-B144-A96E3A66955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F809F-8CEC-40B8-B577-FD2468950550}">
      <dsp:nvSpPr>
        <dsp:cNvPr id="0" name=""/>
        <dsp:cNvSpPr/>
      </dsp:nvSpPr>
      <dsp:spPr>
        <a:xfrm>
          <a:off x="803964" y="0"/>
          <a:ext cx="9111597" cy="334288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B2424F-EB4B-4BD2-9B67-9DC6B3143BAB}">
      <dsp:nvSpPr>
        <dsp:cNvPr id="0" name=""/>
        <dsp:cNvSpPr/>
      </dsp:nvSpPr>
      <dsp:spPr>
        <a:xfrm>
          <a:off x="4825" y="1002864"/>
          <a:ext cx="2548708" cy="1337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Informed</a:t>
          </a:r>
          <a:endParaRPr lang="en-US" sz="2800" kern="1200" dirty="0"/>
        </a:p>
      </dsp:txBody>
      <dsp:txXfrm>
        <a:off x="70099" y="1068138"/>
        <a:ext cx="2418160" cy="1206604"/>
      </dsp:txXfrm>
    </dsp:sp>
    <dsp:sp modelId="{7F68B956-8F7A-40DC-97B2-7C66A0F3197E}">
      <dsp:nvSpPr>
        <dsp:cNvPr id="0" name=""/>
        <dsp:cNvSpPr/>
      </dsp:nvSpPr>
      <dsp:spPr>
        <a:xfrm>
          <a:off x="2725214" y="1002864"/>
          <a:ext cx="2548708" cy="1337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Specific</a:t>
          </a:r>
          <a:endParaRPr lang="en-US" sz="2800" kern="1200" dirty="0"/>
        </a:p>
      </dsp:txBody>
      <dsp:txXfrm>
        <a:off x="2790488" y="1068138"/>
        <a:ext cx="2418160" cy="1206604"/>
      </dsp:txXfrm>
    </dsp:sp>
    <dsp:sp modelId="{CB4A8DD1-F1D2-4917-B53D-B4AFB32700DA}">
      <dsp:nvSpPr>
        <dsp:cNvPr id="0" name=""/>
        <dsp:cNvSpPr/>
      </dsp:nvSpPr>
      <dsp:spPr>
        <a:xfrm>
          <a:off x="5445602" y="1002864"/>
          <a:ext cx="2548708" cy="1337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Clear &amp; Unambiguous</a:t>
          </a:r>
          <a:endParaRPr lang="en-US" sz="2800" kern="1200" dirty="0"/>
        </a:p>
      </dsp:txBody>
      <dsp:txXfrm>
        <a:off x="5510876" y="1068138"/>
        <a:ext cx="2418160" cy="1206604"/>
      </dsp:txXfrm>
    </dsp:sp>
    <dsp:sp modelId="{208C9725-C653-4AAE-B144-A96E3A669557}">
      <dsp:nvSpPr>
        <dsp:cNvPr id="0" name=""/>
        <dsp:cNvSpPr/>
      </dsp:nvSpPr>
      <dsp:spPr>
        <a:xfrm>
          <a:off x="8165991" y="1002864"/>
          <a:ext cx="2548708" cy="1337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Freely Given</a:t>
          </a:r>
          <a:endParaRPr lang="en-US" sz="2800" kern="1200" dirty="0"/>
        </a:p>
      </dsp:txBody>
      <dsp:txXfrm>
        <a:off x="8231265" y="1068138"/>
        <a:ext cx="2418160" cy="12066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11/25/2021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Level 1 Fine</a:t>
            </a:r>
          </a:p>
          <a:p>
            <a:r>
              <a:rPr lang="en-GB" sz="1200" b="0" i="0" u="none" strike="noStrike" kern="1200" baseline="0" dirty="0" smtClean="0">
                <a:solidFill>
                  <a:schemeClr val="tx1"/>
                </a:solidFill>
                <a:latin typeface="+mn-lt"/>
                <a:ea typeface="+mn-ea"/>
                <a:cs typeface="+mn-cs"/>
              </a:rPr>
              <a:t>The most serious category of breaches generally relates to non-observance of the</a:t>
            </a:r>
          </a:p>
          <a:p>
            <a:r>
              <a:rPr lang="en-GB" sz="1200" b="0" i="0" u="none" strike="noStrike" kern="1200" baseline="0" dirty="0" smtClean="0">
                <a:solidFill>
                  <a:schemeClr val="tx1"/>
                </a:solidFill>
                <a:latin typeface="+mn-lt"/>
                <a:ea typeface="+mn-ea"/>
                <a:cs typeface="+mn-cs"/>
              </a:rPr>
              <a:t>processing principles (lesson 3), the lawful processing requirements (lesson 4) or</a:t>
            </a:r>
          </a:p>
          <a:p>
            <a:r>
              <a:rPr lang="en-GB" sz="1200" b="0" i="0" u="none" strike="noStrike" kern="1200" baseline="0" dirty="0" smtClean="0">
                <a:solidFill>
                  <a:schemeClr val="tx1"/>
                </a:solidFill>
                <a:latin typeface="+mn-lt"/>
                <a:ea typeface="+mn-ea"/>
                <a:cs typeface="+mn-cs"/>
              </a:rPr>
              <a:t>data subject rights (lessons 5). Examples would be a controller who has been</a:t>
            </a:r>
          </a:p>
          <a:p>
            <a:r>
              <a:rPr lang="en-GB" sz="1200" b="0" i="0" u="none" strike="noStrike" kern="1200" baseline="0" dirty="0" smtClean="0">
                <a:solidFill>
                  <a:schemeClr val="tx1"/>
                </a:solidFill>
                <a:latin typeface="+mn-lt"/>
                <a:ea typeface="+mn-ea"/>
                <a:cs typeface="+mn-cs"/>
              </a:rPr>
              <a:t>processing personal data without a lawful basis to do so, or a processor who has</a:t>
            </a:r>
          </a:p>
          <a:p>
            <a:r>
              <a:rPr lang="en-GB" sz="1200" b="0" i="0" u="none" strike="noStrike" kern="1200" baseline="0" dirty="0" smtClean="0">
                <a:solidFill>
                  <a:schemeClr val="tx1"/>
                </a:solidFill>
                <a:latin typeface="+mn-lt"/>
                <a:ea typeface="+mn-ea"/>
                <a:cs typeface="+mn-cs"/>
              </a:rPr>
              <a:t>failed to implement security measures appropriate to the identified risks.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Level 2 Fines:</a:t>
            </a:r>
          </a:p>
          <a:p>
            <a:r>
              <a:rPr lang="en-GB" sz="1200" b="0" i="0" u="none" strike="noStrike" kern="1200" baseline="0" dirty="0" smtClean="0">
                <a:solidFill>
                  <a:schemeClr val="tx1"/>
                </a:solidFill>
                <a:latin typeface="+mn-lt"/>
                <a:ea typeface="+mn-ea"/>
                <a:cs typeface="+mn-cs"/>
              </a:rPr>
              <a:t>The second category generally relates to breaches of the regulation that concern</a:t>
            </a:r>
          </a:p>
          <a:p>
            <a:r>
              <a:rPr lang="en-GB" sz="1200" b="0" i="0" u="none" strike="noStrike" kern="1200" baseline="0" dirty="0" smtClean="0">
                <a:solidFill>
                  <a:schemeClr val="tx1"/>
                </a:solidFill>
                <a:latin typeface="+mn-lt"/>
                <a:ea typeface="+mn-ea"/>
                <a:cs typeface="+mn-cs"/>
              </a:rPr>
              <a:t>non-observance of GDPR requirements such as those set out in lessons 6 and 7:</a:t>
            </a:r>
          </a:p>
          <a:p>
            <a:r>
              <a:rPr lang="en-GB" sz="1200" b="0" i="0" u="none" strike="noStrike" kern="1200" baseline="0" dirty="0" smtClean="0">
                <a:solidFill>
                  <a:schemeClr val="tx1"/>
                </a:solidFill>
                <a:latin typeface="+mn-lt"/>
                <a:ea typeface="+mn-ea"/>
                <a:cs typeface="+mn-cs"/>
              </a:rPr>
              <a:t>For example a processor or controller might have failed to appoint a Data</a:t>
            </a:r>
          </a:p>
          <a:p>
            <a:r>
              <a:rPr lang="en-GB" sz="1200" b="0" i="0" u="none" strike="noStrike" kern="1200" baseline="0" dirty="0" smtClean="0">
                <a:solidFill>
                  <a:schemeClr val="tx1"/>
                </a:solidFill>
                <a:latin typeface="+mn-lt"/>
                <a:ea typeface="+mn-ea"/>
                <a:cs typeface="+mn-cs"/>
              </a:rPr>
              <a:t>Protection Officer or neglected to carry out a Privacy Impact Assessment.</a:t>
            </a:r>
          </a:p>
          <a:p>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t>122</a:t>
            </a:fld>
            <a:endParaRPr lang="en-US" dirty="0"/>
          </a:p>
        </p:txBody>
      </p:sp>
    </p:spTree>
    <p:extLst>
      <p:ext uri="{BB962C8B-B14F-4D97-AF65-F5344CB8AC3E}">
        <p14:creationId xmlns:p14="http://schemas.microsoft.com/office/powerpoint/2010/main" val="1836246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FFB5E2-26BC-4411-9FB9-642123613EF1}"/>
              </a:ext>
            </a:extLst>
          </p:cNvPr>
          <p:cNvPicPr>
            <a:picLocks noChangeAspect="1"/>
          </p:cNvPicPr>
          <p:nvPr userDrawn="1"/>
        </p:nvPicPr>
        <p:blipFill>
          <a:blip r:embed="rId2"/>
          <a:stretch>
            <a:fillRect/>
          </a:stretch>
        </p:blipFill>
        <p:spPr>
          <a:xfrm>
            <a:off x="-1380" y="1085565"/>
            <a:ext cx="8192346" cy="5772435"/>
          </a:xfrm>
          <a:prstGeom prst="rect">
            <a:avLst/>
          </a:prstGeom>
        </p:spPr>
      </p:pic>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586659"/>
            <a:ext cx="5846806" cy="0"/>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rot="10800000">
            <a:off x="8930898" y="5590215"/>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8185625" y="2876774"/>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rot="5400000" flipH="1">
            <a:off x="7290925" y="-292599"/>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a:off x="7260328" y="2207650"/>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746761" y="4169935"/>
            <a:ext cx="5506286" cy="996696"/>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5" name="Picture 24">
            <a:extLst>
              <a:ext uri="{FF2B5EF4-FFF2-40B4-BE49-F238E27FC236}">
                <a16:creationId xmlns:a16="http://schemas.microsoft.com/office/drawing/2014/main" id="{8A37EE7E-C0CD-4EE7-A7D1-8F041379EEC1}"/>
              </a:ext>
            </a:extLst>
          </p:cNvPr>
          <p:cNvPicPr>
            <a:picLocks noChangeAspect="1"/>
          </p:cNvPicPr>
          <p:nvPr userDrawn="1"/>
        </p:nvPicPr>
        <p:blipFill>
          <a:blip r:embed="rId3"/>
          <a:stretch>
            <a:fillRect/>
          </a:stretch>
        </p:blipFill>
        <p:spPr>
          <a:xfrm>
            <a:off x="239504" y="6076949"/>
            <a:ext cx="1004432" cy="638175"/>
          </a:xfrm>
          <a:prstGeom prst="rect">
            <a:avLst/>
          </a:prstGeom>
        </p:spPr>
      </p:pic>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E3844284-1210-4B53-84A1-A6EA421E041C}"/>
              </a:ext>
            </a:extLst>
          </p:cNvPr>
          <p:cNvPicPr>
            <a:picLocks noChangeAspect="1"/>
          </p:cNvPicPr>
          <p:nvPr userDrawn="1"/>
        </p:nvPicPr>
        <p:blipFill>
          <a:blip r:embed="rId2"/>
          <a:stretch>
            <a:fillRect/>
          </a:stretch>
        </p:blipFill>
        <p:spPr>
          <a:xfrm>
            <a:off x="1134161" y="6076949"/>
            <a:ext cx="1004432" cy="638175"/>
          </a:xfrm>
          <a:prstGeom prst="rect">
            <a:avLst/>
          </a:prstGeom>
        </p:spPr>
      </p:pic>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18DA8A8F-08E7-4AEF-B51A-9209124A51FA}"/>
              </a:ext>
            </a:extLst>
          </p:cNvPr>
          <p:cNvPicPr>
            <a:picLocks noChangeAspect="1"/>
          </p:cNvPicPr>
          <p:nvPr userDrawn="1"/>
        </p:nvPicPr>
        <p:blipFill>
          <a:blip r:embed="rId2"/>
          <a:stretch>
            <a:fillRect/>
          </a:stretch>
        </p:blipFill>
        <p:spPr>
          <a:xfrm>
            <a:off x="1134161" y="6076949"/>
            <a:ext cx="1004432" cy="638175"/>
          </a:xfrm>
          <a:prstGeom prst="rect">
            <a:avLst/>
          </a:prstGeom>
        </p:spPr>
      </p:pic>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a:prstGeom prst="rect">
            <a:avLst/>
          </a:prstGeo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FBDD88AA-46D5-4C07-A876-CB35874FBC2F}"/>
              </a:ext>
            </a:extLst>
          </p:cNvPr>
          <p:cNvPicPr>
            <a:picLocks noChangeAspect="1"/>
          </p:cNvPicPr>
          <p:nvPr userDrawn="1"/>
        </p:nvPicPr>
        <p:blipFill>
          <a:blip r:embed="rId2"/>
          <a:stretch>
            <a:fillRect/>
          </a:stretch>
        </p:blipFill>
        <p:spPr>
          <a:xfrm>
            <a:off x="205177" y="6076949"/>
            <a:ext cx="1004432" cy="638175"/>
          </a:xfrm>
          <a:prstGeom prst="rect">
            <a:avLst/>
          </a:prstGeom>
        </p:spPr>
      </p:pic>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C5A8D0E-7418-45CD-9534-42FAF61C40A3}"/>
              </a:ext>
            </a:extLst>
          </p:cNvPr>
          <p:cNvPicPr>
            <a:picLocks noChangeAspect="1"/>
          </p:cNvPicPr>
          <p:nvPr userDrawn="1"/>
        </p:nvPicPr>
        <p:blipFill>
          <a:blip r:embed="rId2"/>
          <a:stretch>
            <a:fillRect/>
          </a:stretch>
        </p:blipFill>
        <p:spPr>
          <a:xfrm>
            <a:off x="1134161" y="6076949"/>
            <a:ext cx="1004432" cy="638175"/>
          </a:xfrm>
          <a:prstGeom prst="rect">
            <a:avLst/>
          </a:prstGeom>
        </p:spPr>
      </p:pic>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pic>
        <p:nvPicPr>
          <p:cNvPr id="8" name="Picture 7">
            <a:extLst>
              <a:ext uri="{FF2B5EF4-FFF2-40B4-BE49-F238E27FC236}">
                <a16:creationId xmlns:a16="http://schemas.microsoft.com/office/drawing/2014/main" id="{11FA6C21-9438-49F5-8CFC-8F9E0561B138}"/>
              </a:ext>
            </a:extLst>
          </p:cNvPr>
          <p:cNvPicPr>
            <a:picLocks noChangeAspect="1"/>
          </p:cNvPicPr>
          <p:nvPr userDrawn="1"/>
        </p:nvPicPr>
        <p:blipFill>
          <a:blip r:embed="rId2"/>
          <a:stretch>
            <a:fillRect/>
          </a:stretch>
        </p:blipFill>
        <p:spPr>
          <a:xfrm>
            <a:off x="1134161" y="6076949"/>
            <a:ext cx="1004432" cy="638175"/>
          </a:xfrm>
          <a:prstGeom prst="rect">
            <a:avLst/>
          </a:prstGeom>
        </p:spPr>
      </p:pic>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E9F58D2-BD12-448F-BA4D-798F4E55E142}"/>
              </a:ext>
            </a:extLst>
          </p:cNvPr>
          <p:cNvPicPr>
            <a:picLocks noChangeAspect="1"/>
          </p:cNvPicPr>
          <p:nvPr userDrawn="1"/>
        </p:nvPicPr>
        <p:blipFill>
          <a:blip r:embed="rId2"/>
          <a:stretch>
            <a:fillRect/>
          </a:stretch>
        </p:blipFill>
        <p:spPr>
          <a:xfrm>
            <a:off x="1134161" y="6076949"/>
            <a:ext cx="1004432" cy="638175"/>
          </a:xfrm>
          <a:prstGeom prst="rect">
            <a:avLst/>
          </a:prstGeom>
        </p:spPr>
      </p:pic>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826A453-ACD7-4C67-B4BD-3B3B98B4B344}"/>
              </a:ext>
            </a:extLst>
          </p:cNvPr>
          <p:cNvPicPr>
            <a:picLocks noChangeAspect="1"/>
          </p:cNvPicPr>
          <p:nvPr userDrawn="1"/>
        </p:nvPicPr>
        <p:blipFill>
          <a:blip r:embed="rId2"/>
          <a:stretch>
            <a:fillRect/>
          </a:stretch>
        </p:blipFill>
        <p:spPr>
          <a:xfrm>
            <a:off x="1134161" y="6076949"/>
            <a:ext cx="1004432" cy="638175"/>
          </a:xfrm>
          <a:prstGeom prst="rect">
            <a:avLst/>
          </a:prstGeom>
        </p:spPr>
      </p:pic>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pic>
        <p:nvPicPr>
          <p:cNvPr id="13" name="Picture 12">
            <a:extLst>
              <a:ext uri="{FF2B5EF4-FFF2-40B4-BE49-F238E27FC236}">
                <a16:creationId xmlns:a16="http://schemas.microsoft.com/office/drawing/2014/main" id="{1D50BB63-5B21-4419-9F65-0985B17F76AA}"/>
              </a:ext>
            </a:extLst>
          </p:cNvPr>
          <p:cNvPicPr>
            <a:picLocks noChangeAspect="1"/>
          </p:cNvPicPr>
          <p:nvPr userDrawn="1"/>
        </p:nvPicPr>
        <p:blipFill>
          <a:blip r:embed="rId2"/>
          <a:stretch>
            <a:fillRect/>
          </a:stretch>
        </p:blipFill>
        <p:spPr>
          <a:xfrm>
            <a:off x="239504" y="6076949"/>
            <a:ext cx="1004432" cy="638175"/>
          </a:xfrm>
          <a:prstGeom prst="rect">
            <a:avLst/>
          </a:prstGeom>
        </p:spPr>
      </p:pic>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352C725-8ACD-4149-8B57-9840FCA2DDEF}"/>
              </a:ext>
            </a:extLst>
          </p:cNvPr>
          <p:cNvPicPr>
            <a:picLocks noChangeAspect="1"/>
          </p:cNvPicPr>
          <p:nvPr userDrawn="1"/>
        </p:nvPicPr>
        <p:blipFill>
          <a:blip r:embed="rId2"/>
          <a:stretch>
            <a:fillRect/>
          </a:stretch>
        </p:blipFill>
        <p:spPr>
          <a:xfrm>
            <a:off x="239504" y="6076949"/>
            <a:ext cx="1004432" cy="638175"/>
          </a:xfrm>
          <a:prstGeom prst="rect">
            <a:avLst/>
          </a:prstGeom>
        </p:spPr>
      </p:pic>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3224709" y="495423"/>
            <a:ext cx="5742583" cy="58671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785065" y="20869"/>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7799110" y="5206932"/>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224708" y="1380744"/>
            <a:ext cx="5742584"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224708" y="4078224"/>
            <a:ext cx="5742583"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2B152D00-3BE2-4DFF-9FF8-8178062A17C5}"/>
              </a:ext>
            </a:extLst>
          </p:cNvPr>
          <p:cNvPicPr>
            <a:picLocks noChangeAspect="1"/>
          </p:cNvPicPr>
          <p:nvPr userDrawn="1"/>
        </p:nvPicPr>
        <p:blipFill>
          <a:blip r:embed="rId2"/>
          <a:stretch>
            <a:fillRect/>
          </a:stretch>
        </p:blipFill>
        <p:spPr>
          <a:xfrm>
            <a:off x="239504" y="6076949"/>
            <a:ext cx="1004432" cy="638175"/>
          </a:xfrm>
          <a:prstGeom prst="rect">
            <a:avLst/>
          </a:prstGeom>
        </p:spPr>
      </p:pic>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93C51B5-0170-48B9-8E3F-EBEEB23603D0}"/>
              </a:ext>
            </a:extLst>
          </p:cNvPr>
          <p:cNvPicPr>
            <a:picLocks noChangeAspect="1"/>
          </p:cNvPicPr>
          <p:nvPr userDrawn="1"/>
        </p:nvPicPr>
        <p:blipFill>
          <a:blip r:embed="rId2"/>
          <a:stretch>
            <a:fillRect/>
          </a:stretch>
        </p:blipFill>
        <p:spPr>
          <a:xfrm>
            <a:off x="838200" y="6076949"/>
            <a:ext cx="1004432" cy="638175"/>
          </a:xfrm>
          <a:prstGeom prst="rect">
            <a:avLst/>
          </a:prstGeom>
        </p:spPr>
      </p:pic>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99D71077-426B-4712-B540-60075757CA39}"/>
              </a:ext>
            </a:extLst>
          </p:cNvPr>
          <p:cNvPicPr>
            <a:picLocks noChangeAspect="1"/>
          </p:cNvPicPr>
          <p:nvPr userDrawn="1"/>
        </p:nvPicPr>
        <p:blipFill>
          <a:blip r:embed="rId2"/>
          <a:stretch>
            <a:fillRect/>
          </a:stretch>
        </p:blipFill>
        <p:spPr>
          <a:xfrm>
            <a:off x="959536" y="6076949"/>
            <a:ext cx="1004432" cy="638175"/>
          </a:xfrm>
          <a:prstGeom prst="rect">
            <a:avLst/>
          </a:prstGeom>
        </p:spPr>
      </p:pic>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a:xfrm>
            <a:off x="8610600" y="6356350"/>
            <a:ext cx="2743200" cy="365125"/>
          </a:xfrm>
          <a:prstGeom prst="rect">
            <a:avLst/>
          </a:prstGeom>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pic>
        <p:nvPicPr>
          <p:cNvPr id="8" name="Picture 7">
            <a:extLst>
              <a:ext uri="{FF2B5EF4-FFF2-40B4-BE49-F238E27FC236}">
                <a16:creationId xmlns:a16="http://schemas.microsoft.com/office/drawing/2014/main" id="{E1F10EB6-D68A-4E1F-9924-6287C26E835E}"/>
              </a:ext>
            </a:extLst>
          </p:cNvPr>
          <p:cNvPicPr>
            <a:picLocks noChangeAspect="1"/>
          </p:cNvPicPr>
          <p:nvPr userDrawn="1"/>
        </p:nvPicPr>
        <p:blipFill>
          <a:blip r:embed="rId2"/>
          <a:stretch>
            <a:fillRect/>
          </a:stretch>
        </p:blipFill>
        <p:spPr>
          <a:xfrm>
            <a:off x="239504" y="6076949"/>
            <a:ext cx="1004432" cy="638175"/>
          </a:xfrm>
          <a:prstGeom prst="rect">
            <a:avLst/>
          </a:prstGeom>
        </p:spPr>
      </p:pic>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6461BB4-D86E-4E3B-A7AE-39FB56B184F2}"/>
              </a:ext>
            </a:extLst>
          </p:cNvPr>
          <p:cNvPicPr>
            <a:picLocks noChangeAspect="1"/>
          </p:cNvPicPr>
          <p:nvPr userDrawn="1"/>
        </p:nvPicPr>
        <p:blipFill>
          <a:blip r:embed="rId2"/>
          <a:stretch>
            <a:fillRect/>
          </a:stretch>
        </p:blipFill>
        <p:spPr>
          <a:xfrm>
            <a:off x="959536" y="6076949"/>
            <a:ext cx="1004432" cy="638175"/>
          </a:xfrm>
          <a:prstGeom prst="rect">
            <a:avLst/>
          </a:prstGeom>
        </p:spPr>
      </p:pic>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CE55AB3-6A01-4490-9B37-75CB0878A938}"/>
              </a:ext>
            </a:extLst>
          </p:cNvPr>
          <p:cNvPicPr>
            <a:picLocks noChangeAspect="1"/>
          </p:cNvPicPr>
          <p:nvPr userDrawn="1"/>
        </p:nvPicPr>
        <p:blipFill>
          <a:blip r:embed="rId2"/>
          <a:stretch>
            <a:fillRect/>
          </a:stretch>
        </p:blipFill>
        <p:spPr>
          <a:xfrm>
            <a:off x="1134161" y="6076949"/>
            <a:ext cx="1004432" cy="638175"/>
          </a:xfrm>
          <a:prstGeom prst="rect">
            <a:avLst/>
          </a:prstGeom>
        </p:spPr>
      </p:pic>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D850117-451C-4E14-9498-05BFD34AC0D4}"/>
              </a:ext>
            </a:extLst>
          </p:cNvPr>
          <p:cNvSpPr txBox="1">
            <a:spLocks/>
          </p:cNvSpPr>
          <p:nvPr/>
        </p:nvSpPr>
        <p:spPr>
          <a:xfrm>
            <a:off x="278130" y="3404946"/>
            <a:ext cx="7089321" cy="165371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5400" b="1" dirty="0" smtClean="0">
                <a:solidFill>
                  <a:srgbClr val="000000"/>
                </a:solidFill>
                <a:latin typeface="Century Gothic" panose="020B0502020202020204" pitchFamily="34" charset="0"/>
              </a:rPr>
              <a:t>ICDL – Data Protection</a:t>
            </a:r>
            <a:endParaRPr lang="en-GB" sz="5400" b="1" dirty="0">
              <a:solidFill>
                <a:srgbClr val="000000"/>
              </a:solidFill>
              <a:latin typeface="Century Gothic" panose="020B0502020202020204" pitchFamily="34" charset="0"/>
            </a:endParaRPr>
          </a:p>
          <a:p>
            <a:r>
              <a:rPr lang="en-GB" sz="3200" b="1" dirty="0">
                <a:solidFill>
                  <a:srgbClr val="000000"/>
                </a:solidFill>
                <a:latin typeface="Century Gothic" panose="020B0502020202020204" pitchFamily="34" charset="0"/>
              </a:rPr>
              <a:t>Lecturer: </a:t>
            </a:r>
            <a:r>
              <a:rPr lang="en-GB" sz="3200" b="1" dirty="0" smtClean="0">
                <a:solidFill>
                  <a:srgbClr val="000000"/>
                </a:solidFill>
                <a:latin typeface="Century Gothic" panose="020B0502020202020204" pitchFamily="34" charset="0"/>
              </a:rPr>
              <a:t>Jeanette </a:t>
            </a:r>
            <a:r>
              <a:rPr lang="en-GB" sz="3200" b="1" dirty="0" err="1" smtClean="0">
                <a:solidFill>
                  <a:srgbClr val="000000"/>
                </a:solidFill>
                <a:latin typeface="Century Gothic" panose="020B0502020202020204" pitchFamily="34" charset="0"/>
              </a:rPr>
              <a:t>Zammit</a:t>
            </a:r>
            <a:endParaRPr lang="en-US" sz="3200" dirty="0"/>
          </a:p>
        </p:txBody>
      </p:sp>
    </p:spTree>
    <p:extLst>
      <p:ext uri="{BB962C8B-B14F-4D97-AF65-F5344CB8AC3E}">
        <p14:creationId xmlns:p14="http://schemas.microsoft.com/office/powerpoint/2010/main" val="800962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half" idx="2"/>
          </p:nvPr>
        </p:nvSpPr>
        <p:spPr>
          <a:xfrm>
            <a:off x="696097" y="1110343"/>
            <a:ext cx="3932237" cy="3918857"/>
          </a:xfrm>
        </p:spPr>
        <p:txBody>
          <a:bodyPr>
            <a:normAutofit/>
          </a:bodyPr>
          <a:lstStyle/>
          <a:p>
            <a:r>
              <a:rPr lang="en-GB" b="1" dirty="0" smtClean="0"/>
              <a:t>One example: </a:t>
            </a:r>
            <a:r>
              <a:rPr lang="en-GB" b="1" dirty="0"/>
              <a:t>developments in automotive </a:t>
            </a:r>
            <a:r>
              <a:rPr lang="en-GB" b="1" dirty="0" smtClean="0"/>
              <a:t>technology.</a:t>
            </a:r>
          </a:p>
          <a:p>
            <a:r>
              <a:rPr lang="en-GB" dirty="0" smtClean="0"/>
              <a:t>Nowadays undertaking </a:t>
            </a:r>
            <a:r>
              <a:rPr lang="en-GB" dirty="0"/>
              <a:t>a car journey has the potential to generate a very large volume of data, at least some of which would be defined as “personal data.” </a:t>
            </a:r>
            <a:endParaRPr lang="en-GB" dirty="0" smtClean="0"/>
          </a:p>
          <a:p>
            <a:r>
              <a:rPr lang="en-GB" dirty="0" smtClean="0"/>
              <a:t>While </a:t>
            </a:r>
            <a:r>
              <a:rPr lang="en-GB" dirty="0"/>
              <a:t>this increased harvesting and connectivity of automotive data has the potential to contribute positively to road safety and provide other benefits (improved navigation and fuel efficiency) there also needs to be consideration of the potential </a:t>
            </a:r>
            <a:r>
              <a:rPr lang="en-GB" dirty="0" smtClean="0"/>
              <a:t>risks</a:t>
            </a:r>
            <a:r>
              <a:rPr lang="en-GB" dirty="0"/>
              <a:t> </a:t>
            </a:r>
            <a:r>
              <a:rPr lang="en-GB" dirty="0" smtClean="0"/>
              <a:t>where data can be exploited and used for the wrong reasons e.g. data profiling. </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4772025" y="916365"/>
            <a:ext cx="7161853" cy="4552799"/>
          </a:xfrm>
          <a:prstGeom prst="rect">
            <a:avLst/>
          </a:prstGeom>
        </p:spPr>
      </p:pic>
    </p:spTree>
    <p:extLst>
      <p:ext uri="{BB962C8B-B14F-4D97-AF65-F5344CB8AC3E}">
        <p14:creationId xmlns:p14="http://schemas.microsoft.com/office/powerpoint/2010/main" val="47424229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100</a:t>
            </a:fld>
            <a:endParaRPr lang="en-US" dirty="0">
              <a:solidFill>
                <a:prstClr val="black">
                  <a:tint val="75000"/>
                </a:prstClr>
              </a:solidFill>
            </a:endParaRPr>
          </a:p>
        </p:txBody>
      </p:sp>
      <p:sp>
        <p:nvSpPr>
          <p:cNvPr id="4" name="Content Placeholder 3"/>
          <p:cNvSpPr>
            <a:spLocks noGrp="1"/>
          </p:cNvSpPr>
          <p:nvPr>
            <p:ph idx="1"/>
          </p:nvPr>
        </p:nvSpPr>
        <p:spPr>
          <a:xfrm>
            <a:off x="838200" y="513370"/>
            <a:ext cx="10515600" cy="5521670"/>
          </a:xfrm>
        </p:spPr>
        <p:txBody>
          <a:bodyPr>
            <a:normAutofit/>
          </a:bodyPr>
          <a:lstStyle/>
          <a:p>
            <a:pPr marL="0" indent="0">
              <a:buNone/>
            </a:pPr>
            <a:r>
              <a:rPr lang="en-GB" b="1" dirty="0" smtClean="0"/>
              <a:t>4.  For </a:t>
            </a:r>
            <a:r>
              <a:rPr lang="en-GB" b="1" dirty="0"/>
              <a:t>each of the following statements, review and decide whether it is TRUE </a:t>
            </a:r>
            <a:r>
              <a:rPr lang="en-GB" b="1" dirty="0" smtClean="0"/>
              <a:t>or </a:t>
            </a:r>
            <a:r>
              <a:rPr lang="en-US" b="1" dirty="0" smtClean="0"/>
              <a:t>FALSE</a:t>
            </a:r>
            <a:r>
              <a:rPr lang="en-US" b="1" dirty="0"/>
              <a:t>.</a:t>
            </a:r>
          </a:p>
          <a:p>
            <a:pPr marL="571500" indent="-571500">
              <a:buAutoNum type="romanLcParenBoth"/>
            </a:pPr>
            <a:r>
              <a:rPr lang="en-GB" dirty="0" smtClean="0"/>
              <a:t>Data </a:t>
            </a:r>
            <a:r>
              <a:rPr lang="en-GB" dirty="0"/>
              <a:t>subjects must always be contacted in the event of a data breach</a:t>
            </a:r>
            <a:r>
              <a:rPr lang="en-GB" dirty="0" smtClean="0"/>
              <a:t>.</a:t>
            </a:r>
          </a:p>
          <a:p>
            <a:pPr marL="571500" indent="-571500">
              <a:buAutoNum type="romanLcParenBoth"/>
            </a:pPr>
            <a:endParaRPr lang="en-GB" dirty="0"/>
          </a:p>
          <a:p>
            <a:pPr marL="0" indent="0">
              <a:buNone/>
            </a:pPr>
            <a:r>
              <a:rPr lang="en-GB" dirty="0"/>
              <a:t>(ii) The notification regulations do not apply if the data controller has taken </a:t>
            </a:r>
            <a:r>
              <a:rPr lang="en-GB" dirty="0" smtClean="0"/>
              <a:t>every reasonable </a:t>
            </a:r>
            <a:r>
              <a:rPr lang="en-GB" dirty="0"/>
              <a:t>step to prevent a data breach</a:t>
            </a:r>
            <a:r>
              <a:rPr lang="en-GB" dirty="0" smtClean="0"/>
              <a:t>.</a:t>
            </a:r>
          </a:p>
          <a:p>
            <a:pPr marL="0" indent="0">
              <a:buNone/>
            </a:pPr>
            <a:endParaRPr lang="en-GB" dirty="0"/>
          </a:p>
          <a:p>
            <a:pPr marL="0" indent="0">
              <a:buNone/>
            </a:pPr>
            <a:r>
              <a:rPr lang="en-GB" dirty="0" smtClean="0"/>
              <a:t>(iii</a:t>
            </a:r>
            <a:r>
              <a:rPr lang="en-GB" dirty="0"/>
              <a:t>) Notification of a data breach to the supervisory authority by a data controller </a:t>
            </a:r>
            <a:r>
              <a:rPr lang="en-GB" dirty="0" smtClean="0"/>
              <a:t>is not </a:t>
            </a:r>
            <a:r>
              <a:rPr lang="en-GB" dirty="0"/>
              <a:t>necessary if there is no risk to the data subjects.</a:t>
            </a:r>
            <a:endParaRPr lang="en-US" dirty="0"/>
          </a:p>
        </p:txBody>
      </p:sp>
      <p:pic>
        <p:nvPicPr>
          <p:cNvPr id="5" name="Picture 4"/>
          <p:cNvPicPr>
            <a:picLocks noChangeAspect="1"/>
          </p:cNvPicPr>
          <p:nvPr/>
        </p:nvPicPr>
        <p:blipFill>
          <a:blip r:embed="rId2"/>
          <a:stretch>
            <a:fillRect/>
          </a:stretch>
        </p:blipFill>
        <p:spPr>
          <a:xfrm>
            <a:off x="2766007" y="5126079"/>
            <a:ext cx="899265" cy="908961"/>
          </a:xfrm>
          <a:prstGeom prst="rect">
            <a:avLst/>
          </a:prstGeom>
        </p:spPr>
      </p:pic>
      <p:pic>
        <p:nvPicPr>
          <p:cNvPr id="6" name="Picture 5"/>
          <p:cNvPicPr>
            <a:picLocks noChangeAspect="1"/>
          </p:cNvPicPr>
          <p:nvPr/>
        </p:nvPicPr>
        <p:blipFill>
          <a:blip r:embed="rId3"/>
          <a:stretch>
            <a:fillRect/>
          </a:stretch>
        </p:blipFill>
        <p:spPr>
          <a:xfrm>
            <a:off x="3905482" y="1834239"/>
            <a:ext cx="877702" cy="868535"/>
          </a:xfrm>
          <a:prstGeom prst="rect">
            <a:avLst/>
          </a:prstGeom>
        </p:spPr>
      </p:pic>
      <p:pic>
        <p:nvPicPr>
          <p:cNvPr id="7" name="Picture 6"/>
          <p:cNvPicPr>
            <a:picLocks noChangeAspect="1"/>
          </p:cNvPicPr>
          <p:nvPr/>
        </p:nvPicPr>
        <p:blipFill>
          <a:blip r:embed="rId3"/>
          <a:stretch>
            <a:fillRect/>
          </a:stretch>
        </p:blipFill>
        <p:spPr>
          <a:xfrm>
            <a:off x="10914949" y="3149234"/>
            <a:ext cx="877702" cy="868535"/>
          </a:xfrm>
          <a:prstGeom prst="rect">
            <a:avLst/>
          </a:prstGeom>
        </p:spPr>
      </p:pic>
    </p:spTree>
    <p:extLst>
      <p:ext uri="{BB962C8B-B14F-4D97-AF65-F5344CB8AC3E}">
        <p14:creationId xmlns:p14="http://schemas.microsoft.com/office/powerpoint/2010/main" val="95338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Section 7: </a:t>
            </a:r>
            <a:r>
              <a:rPr lang="en-US" b="1" dirty="0" smtClean="0"/>
              <a:t>ORGANISATIONAL </a:t>
            </a:r>
            <a:r>
              <a:rPr lang="en-US" b="1" dirty="0"/>
              <a:t>RESPONSIBILITIES</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101</a:t>
            </a:fld>
            <a:endParaRPr lang="en-US" dirty="0">
              <a:solidFill>
                <a:prstClr val="black">
                  <a:tint val="75000"/>
                </a:prstClr>
              </a:solidFill>
            </a:endParaRPr>
          </a:p>
        </p:txBody>
      </p:sp>
      <p:sp>
        <p:nvSpPr>
          <p:cNvPr id="4" name="Content Placeholder 3"/>
          <p:cNvSpPr>
            <a:spLocks noGrp="1"/>
          </p:cNvSpPr>
          <p:nvPr>
            <p:ph idx="1"/>
          </p:nvPr>
        </p:nvSpPr>
        <p:spPr/>
        <p:txBody>
          <a:bodyPr>
            <a:normAutofit/>
          </a:bodyPr>
          <a:lstStyle/>
          <a:p>
            <a:pPr marL="0" indent="0">
              <a:buNone/>
            </a:pPr>
            <a:r>
              <a:rPr lang="en-GB" dirty="0"/>
              <a:t>In this section, </a:t>
            </a:r>
            <a:r>
              <a:rPr lang="en-GB" dirty="0" smtClean="0"/>
              <a:t>we will be covering: </a:t>
            </a:r>
          </a:p>
          <a:p>
            <a:pPr lvl="1"/>
            <a:r>
              <a:rPr lang="en-US" dirty="0" smtClean="0"/>
              <a:t>Accountability</a:t>
            </a:r>
            <a:endParaRPr lang="en-US" dirty="0"/>
          </a:p>
          <a:p>
            <a:pPr lvl="1"/>
            <a:r>
              <a:rPr lang="en-GB" dirty="0" smtClean="0"/>
              <a:t>The </a:t>
            </a:r>
            <a:r>
              <a:rPr lang="en-GB" dirty="0"/>
              <a:t>importance of record keeping</a:t>
            </a:r>
          </a:p>
          <a:p>
            <a:pPr lvl="1"/>
            <a:r>
              <a:rPr lang="en-US" dirty="0" smtClean="0"/>
              <a:t>Policies </a:t>
            </a:r>
            <a:r>
              <a:rPr lang="en-US" dirty="0"/>
              <a:t>and guidelines</a:t>
            </a:r>
          </a:p>
          <a:p>
            <a:pPr lvl="1"/>
            <a:r>
              <a:rPr lang="en-US" dirty="0" smtClean="0"/>
              <a:t>Training </a:t>
            </a:r>
            <a:r>
              <a:rPr lang="en-US" dirty="0"/>
              <a:t>and awareness</a:t>
            </a:r>
          </a:p>
          <a:p>
            <a:pPr lvl="1"/>
            <a:r>
              <a:rPr lang="en-GB" dirty="0" smtClean="0"/>
              <a:t>The </a:t>
            </a:r>
            <a:r>
              <a:rPr lang="en-GB" dirty="0"/>
              <a:t>role of a data protection officer</a:t>
            </a:r>
          </a:p>
          <a:p>
            <a:pPr lvl="1"/>
            <a:r>
              <a:rPr lang="en-GB" dirty="0" smtClean="0"/>
              <a:t>Privacy </a:t>
            </a:r>
            <a:r>
              <a:rPr lang="en-GB" dirty="0"/>
              <a:t>by design and by default</a:t>
            </a:r>
          </a:p>
          <a:p>
            <a:pPr lvl="1"/>
            <a:r>
              <a:rPr lang="en-US" dirty="0" smtClean="0"/>
              <a:t>Data </a:t>
            </a:r>
            <a:r>
              <a:rPr lang="en-US" dirty="0"/>
              <a:t>protection impact assessment</a:t>
            </a:r>
          </a:p>
        </p:txBody>
      </p:sp>
    </p:spTree>
    <p:extLst>
      <p:ext uri="{BB962C8B-B14F-4D97-AF65-F5344CB8AC3E}">
        <p14:creationId xmlns:p14="http://schemas.microsoft.com/office/powerpoint/2010/main" val="176105744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ACCOUNTABILITY REQUIREMENT</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102</a:t>
            </a:fld>
            <a:endParaRPr lang="en-US" dirty="0">
              <a:solidFill>
                <a:prstClr val="black">
                  <a:tint val="75000"/>
                </a:prstClr>
              </a:solidFill>
            </a:endParaRPr>
          </a:p>
        </p:txBody>
      </p:sp>
      <p:sp>
        <p:nvSpPr>
          <p:cNvPr id="4" name="Content Placeholder 3"/>
          <p:cNvSpPr>
            <a:spLocks noGrp="1"/>
          </p:cNvSpPr>
          <p:nvPr>
            <p:ph idx="1"/>
          </p:nvPr>
        </p:nvSpPr>
        <p:spPr/>
        <p:txBody>
          <a:bodyPr>
            <a:normAutofit/>
          </a:bodyPr>
          <a:lstStyle/>
          <a:p>
            <a:r>
              <a:rPr lang="en-GB" dirty="0"/>
              <a:t>Accountability means that controllers need to be ready to demonstrate </a:t>
            </a:r>
            <a:r>
              <a:rPr lang="en-GB" dirty="0" smtClean="0"/>
              <a:t>the measures </a:t>
            </a:r>
            <a:r>
              <a:rPr lang="en-GB" dirty="0"/>
              <a:t>they have taken to ensure compliance with the various data </a:t>
            </a:r>
            <a:r>
              <a:rPr lang="en-GB" dirty="0" smtClean="0"/>
              <a:t>processing </a:t>
            </a:r>
            <a:r>
              <a:rPr lang="en-US" dirty="0" smtClean="0"/>
              <a:t>principles.</a:t>
            </a:r>
          </a:p>
          <a:p>
            <a:r>
              <a:rPr lang="en-GB" dirty="0"/>
              <a:t>Data processors (i.e. organisations or individuals - not employees of the </a:t>
            </a:r>
            <a:r>
              <a:rPr lang="en-GB" dirty="0" smtClean="0"/>
              <a:t>data controller </a:t>
            </a:r>
            <a:r>
              <a:rPr lang="en-GB" dirty="0"/>
              <a:t>- who process personal data on behalf of the controller) also </a:t>
            </a:r>
            <a:r>
              <a:rPr lang="en-GB" dirty="0" smtClean="0"/>
              <a:t>carry significant </a:t>
            </a:r>
            <a:r>
              <a:rPr lang="en-GB" dirty="0"/>
              <a:t>responsibilities for compliance under data protection legislation. </a:t>
            </a:r>
            <a:endParaRPr lang="en-GB" dirty="0" smtClean="0"/>
          </a:p>
          <a:p>
            <a:r>
              <a:rPr lang="en-GB" dirty="0" smtClean="0"/>
              <a:t>Many of </a:t>
            </a:r>
            <a:r>
              <a:rPr lang="en-GB" dirty="0"/>
              <a:t>the accountability measures that are described in this lesson are just </a:t>
            </a:r>
            <a:r>
              <a:rPr lang="en-GB" dirty="0" smtClean="0"/>
              <a:t>as applicable </a:t>
            </a:r>
            <a:r>
              <a:rPr lang="en-GB" dirty="0"/>
              <a:t>to processors as to controllers.</a:t>
            </a:r>
            <a:endParaRPr lang="en-US" dirty="0"/>
          </a:p>
        </p:txBody>
      </p:sp>
    </p:spTree>
    <p:extLst>
      <p:ext uri="{BB962C8B-B14F-4D97-AF65-F5344CB8AC3E}">
        <p14:creationId xmlns:p14="http://schemas.microsoft.com/office/powerpoint/2010/main" val="177156949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ACCOUNTABILITY MEASURES</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103</a:t>
            </a:fld>
            <a:endParaRPr lang="en-US" dirty="0">
              <a:solidFill>
                <a:prstClr val="black">
                  <a:tint val="75000"/>
                </a:prstClr>
              </a:solidFill>
            </a:endParaRPr>
          </a:p>
        </p:txBody>
      </p:sp>
      <p:sp>
        <p:nvSpPr>
          <p:cNvPr id="4" name="Content Placeholder 3"/>
          <p:cNvSpPr>
            <a:spLocks noGrp="1"/>
          </p:cNvSpPr>
          <p:nvPr>
            <p:ph idx="1"/>
          </p:nvPr>
        </p:nvSpPr>
        <p:spPr>
          <a:xfrm>
            <a:off x="655320" y="1453896"/>
            <a:ext cx="10515600" cy="3859742"/>
          </a:xfrm>
        </p:spPr>
        <p:txBody>
          <a:bodyPr/>
          <a:lstStyle/>
          <a:p>
            <a:r>
              <a:rPr lang="en-GB" dirty="0"/>
              <a:t>Good governance from a data protection perspective requires </a:t>
            </a:r>
            <a:r>
              <a:rPr lang="en-GB" dirty="0" smtClean="0"/>
              <a:t>effective organisational </a:t>
            </a:r>
            <a:r>
              <a:rPr lang="en-GB" dirty="0"/>
              <a:t>policies, procedures and guidelines as well as thorough </a:t>
            </a:r>
            <a:r>
              <a:rPr lang="en-GB" dirty="0" smtClean="0"/>
              <a:t>and rigorous </a:t>
            </a:r>
            <a:r>
              <a:rPr lang="en-GB" dirty="0"/>
              <a:t>record keeping. It also requires appropriate “buy-in” from a </a:t>
            </a:r>
            <a:r>
              <a:rPr lang="en-GB" dirty="0" smtClean="0"/>
              <a:t>human resource </a:t>
            </a:r>
            <a:r>
              <a:rPr lang="en-GB" dirty="0"/>
              <a:t>perspective, and this should pervade the organisation as a whole</a:t>
            </a:r>
            <a:r>
              <a:rPr lang="en-GB" dirty="0" smtClean="0"/>
              <a:t>.</a:t>
            </a:r>
          </a:p>
          <a:p>
            <a:pPr marL="0" indent="0">
              <a:buNone/>
            </a:pPr>
            <a:endParaRPr lang="en-US" dirty="0"/>
          </a:p>
        </p:txBody>
      </p:sp>
      <p:pic>
        <p:nvPicPr>
          <p:cNvPr id="5" name="Picture 4"/>
          <p:cNvPicPr>
            <a:picLocks noChangeAspect="1"/>
          </p:cNvPicPr>
          <p:nvPr/>
        </p:nvPicPr>
        <p:blipFill>
          <a:blip r:embed="rId2"/>
          <a:stretch>
            <a:fillRect/>
          </a:stretch>
        </p:blipFill>
        <p:spPr>
          <a:xfrm>
            <a:off x="2908119" y="3405946"/>
            <a:ext cx="5909310" cy="3315529"/>
          </a:xfrm>
          <a:prstGeom prst="rect">
            <a:avLst/>
          </a:prstGeom>
        </p:spPr>
      </p:pic>
    </p:spTree>
    <p:extLst>
      <p:ext uri="{BB962C8B-B14F-4D97-AF65-F5344CB8AC3E}">
        <p14:creationId xmlns:p14="http://schemas.microsoft.com/office/powerpoint/2010/main" val="19248938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Policies, Guidelines and Procedures</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104</a:t>
            </a:fld>
            <a:endParaRPr lang="en-US" dirty="0">
              <a:solidFill>
                <a:prstClr val="black">
                  <a:tint val="75000"/>
                </a:prstClr>
              </a:solidFill>
            </a:endParaRPr>
          </a:p>
        </p:txBody>
      </p:sp>
      <p:sp>
        <p:nvSpPr>
          <p:cNvPr id="4" name="Content Placeholder 3"/>
          <p:cNvSpPr>
            <a:spLocks noGrp="1"/>
          </p:cNvSpPr>
          <p:nvPr>
            <p:ph idx="1"/>
          </p:nvPr>
        </p:nvSpPr>
        <p:spPr>
          <a:xfrm>
            <a:off x="838200" y="1489165"/>
            <a:ext cx="10515600" cy="4676503"/>
          </a:xfrm>
        </p:spPr>
        <p:txBody>
          <a:bodyPr>
            <a:normAutofit fontScale="92500" lnSpcReduction="20000"/>
          </a:bodyPr>
          <a:lstStyle/>
          <a:p>
            <a:r>
              <a:rPr lang="en-GB" dirty="0"/>
              <a:t>A key way for organisations to show accountability is through the development </a:t>
            </a:r>
            <a:r>
              <a:rPr lang="en-GB" dirty="0" smtClean="0"/>
              <a:t>of appropriate </a:t>
            </a:r>
            <a:r>
              <a:rPr lang="en-GB" dirty="0"/>
              <a:t>data protection policies. Demonstrated adherence to </a:t>
            </a:r>
            <a:r>
              <a:rPr lang="en-GB" dirty="0" smtClean="0"/>
              <a:t>internal guidelines </a:t>
            </a:r>
            <a:r>
              <a:rPr lang="en-GB" dirty="0"/>
              <a:t>and procedures will also assist with this purpose</a:t>
            </a:r>
            <a:r>
              <a:rPr lang="en-GB" dirty="0" smtClean="0"/>
              <a:t>.</a:t>
            </a:r>
          </a:p>
          <a:p>
            <a:r>
              <a:rPr lang="en-GB" dirty="0" smtClean="0"/>
              <a:t>Some examples of policies include:</a:t>
            </a:r>
          </a:p>
          <a:p>
            <a:pPr lvl="1"/>
            <a:r>
              <a:rPr lang="en-GB" dirty="0"/>
              <a:t>Policies governing data processing operations (e.g. Data quality, </a:t>
            </a:r>
            <a:r>
              <a:rPr lang="en-GB" dirty="0" smtClean="0"/>
              <a:t>security </a:t>
            </a:r>
            <a:r>
              <a:rPr lang="en-US" dirty="0" smtClean="0"/>
              <a:t>etc</a:t>
            </a:r>
            <a:r>
              <a:rPr lang="en-US" dirty="0"/>
              <a:t>.)</a:t>
            </a:r>
          </a:p>
          <a:p>
            <a:pPr lvl="1"/>
            <a:r>
              <a:rPr lang="en-GB" dirty="0" smtClean="0"/>
              <a:t>Procedures </a:t>
            </a:r>
            <a:r>
              <a:rPr lang="en-GB" dirty="0"/>
              <a:t>to manage access, correction and deletion requests.</a:t>
            </a:r>
          </a:p>
          <a:p>
            <a:pPr lvl="1"/>
            <a:r>
              <a:rPr lang="en-GB" dirty="0" smtClean="0"/>
              <a:t>Procedures </a:t>
            </a:r>
            <a:r>
              <a:rPr lang="en-GB" dirty="0"/>
              <a:t>for the management and reporting of security breaches.</a:t>
            </a:r>
          </a:p>
          <a:p>
            <a:pPr lvl="1"/>
            <a:r>
              <a:rPr lang="en-GB" dirty="0" smtClean="0"/>
              <a:t>Procedures </a:t>
            </a:r>
            <a:r>
              <a:rPr lang="en-GB" dirty="0"/>
              <a:t>prior to creation of new personal data processing </a:t>
            </a:r>
            <a:r>
              <a:rPr lang="en-GB" dirty="0" smtClean="0"/>
              <a:t>operations </a:t>
            </a:r>
            <a:r>
              <a:rPr lang="en-US" dirty="0" smtClean="0"/>
              <a:t>(</a:t>
            </a:r>
            <a:r>
              <a:rPr lang="en-US" dirty="0"/>
              <a:t>internal review, assessment, etc.)</a:t>
            </a:r>
          </a:p>
          <a:p>
            <a:pPr lvl="1"/>
            <a:r>
              <a:rPr lang="en-GB" dirty="0" smtClean="0"/>
              <a:t>Procedures </a:t>
            </a:r>
            <a:r>
              <a:rPr lang="en-GB" dirty="0"/>
              <a:t>to verify that measures are implemented in practice (internal </a:t>
            </a:r>
            <a:r>
              <a:rPr lang="en-GB" dirty="0" smtClean="0"/>
              <a:t>or </a:t>
            </a:r>
            <a:r>
              <a:rPr lang="en-US" dirty="0" smtClean="0"/>
              <a:t>external </a:t>
            </a:r>
            <a:r>
              <a:rPr lang="en-US" dirty="0"/>
              <a:t>audits, etc.)</a:t>
            </a:r>
          </a:p>
          <a:p>
            <a:pPr lvl="1"/>
            <a:r>
              <a:rPr lang="en-US" dirty="0" smtClean="0"/>
              <a:t>Mechanisms </a:t>
            </a:r>
            <a:r>
              <a:rPr lang="en-US" dirty="0"/>
              <a:t>to handle complaints.</a:t>
            </a:r>
          </a:p>
          <a:p>
            <a:pPr lvl="1"/>
            <a:r>
              <a:rPr lang="en-GB" dirty="0" smtClean="0"/>
              <a:t>Contracts </a:t>
            </a:r>
            <a:r>
              <a:rPr lang="en-GB" dirty="0"/>
              <a:t>to enforce data protection.</a:t>
            </a:r>
          </a:p>
          <a:p>
            <a:pPr lvl="1"/>
            <a:r>
              <a:rPr lang="en-US" dirty="0" smtClean="0"/>
              <a:t>Managerial </a:t>
            </a:r>
            <a:r>
              <a:rPr lang="en-US" dirty="0"/>
              <a:t>oversight.</a:t>
            </a:r>
          </a:p>
        </p:txBody>
      </p:sp>
    </p:spTree>
    <p:extLst>
      <p:ext uri="{BB962C8B-B14F-4D97-AF65-F5344CB8AC3E}">
        <p14:creationId xmlns:p14="http://schemas.microsoft.com/office/powerpoint/2010/main" val="5376572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 Keeping</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105</a:t>
            </a:fld>
            <a:endParaRPr lang="en-US" dirty="0">
              <a:solidFill>
                <a:prstClr val="black">
                  <a:tint val="75000"/>
                </a:prstClr>
              </a:solidFill>
            </a:endParaRPr>
          </a:p>
        </p:txBody>
      </p:sp>
      <p:sp>
        <p:nvSpPr>
          <p:cNvPr id="4" name="Content Placeholder 3"/>
          <p:cNvSpPr>
            <a:spLocks noGrp="1"/>
          </p:cNvSpPr>
          <p:nvPr>
            <p:ph idx="1"/>
          </p:nvPr>
        </p:nvSpPr>
        <p:spPr>
          <a:xfrm>
            <a:off x="838200" y="1358538"/>
            <a:ext cx="10515600" cy="4872446"/>
          </a:xfrm>
        </p:spPr>
        <p:txBody>
          <a:bodyPr>
            <a:normAutofit fontScale="77500" lnSpcReduction="20000"/>
          </a:bodyPr>
          <a:lstStyle/>
          <a:p>
            <a:pPr>
              <a:lnSpc>
                <a:spcPct val="120000"/>
              </a:lnSpc>
            </a:pPr>
            <a:r>
              <a:rPr lang="en-GB" dirty="0"/>
              <a:t>Organisations can demonstrate accountability by maintaining records of </a:t>
            </a:r>
            <a:r>
              <a:rPr lang="en-GB" dirty="0" smtClean="0"/>
              <a:t>their processing </a:t>
            </a:r>
            <a:r>
              <a:rPr lang="en-GB" dirty="0"/>
              <a:t>activities. The nature of the records that need to be maintained may </a:t>
            </a:r>
            <a:r>
              <a:rPr lang="en-GB" dirty="0" smtClean="0"/>
              <a:t>be derived </a:t>
            </a:r>
            <a:r>
              <a:rPr lang="en-GB" dirty="0"/>
              <a:t>from internal organisational policies or stem from legal </a:t>
            </a:r>
            <a:r>
              <a:rPr lang="en-GB" dirty="0" smtClean="0"/>
              <a:t>requirements.</a:t>
            </a:r>
          </a:p>
          <a:p>
            <a:pPr>
              <a:lnSpc>
                <a:spcPct val="120000"/>
              </a:lnSpc>
            </a:pPr>
            <a:r>
              <a:rPr lang="en-GB" dirty="0"/>
              <a:t>C</a:t>
            </a:r>
            <a:r>
              <a:rPr lang="en-GB" dirty="0" smtClean="0"/>
              <a:t>ontroller </a:t>
            </a:r>
            <a:r>
              <a:rPr lang="en-GB" dirty="0"/>
              <a:t>may need to maintain records that include the </a:t>
            </a:r>
            <a:r>
              <a:rPr lang="en-GB" dirty="0" smtClean="0"/>
              <a:t>following factors </a:t>
            </a:r>
            <a:r>
              <a:rPr lang="en-GB" dirty="0"/>
              <a:t>(this list is not complete but provides an example of some of the </a:t>
            </a:r>
            <a:r>
              <a:rPr lang="en-GB" dirty="0" smtClean="0"/>
              <a:t>GDPR </a:t>
            </a:r>
            <a:r>
              <a:rPr lang="en-US" dirty="0" smtClean="0"/>
              <a:t>requirements</a:t>
            </a:r>
            <a:r>
              <a:rPr lang="en-US" dirty="0"/>
              <a:t>):</a:t>
            </a:r>
          </a:p>
          <a:p>
            <a:pPr lvl="1">
              <a:lnSpc>
                <a:spcPct val="120000"/>
              </a:lnSpc>
            </a:pPr>
            <a:r>
              <a:rPr lang="en-GB" dirty="0" smtClean="0"/>
              <a:t>The </a:t>
            </a:r>
            <a:r>
              <a:rPr lang="en-GB" dirty="0"/>
              <a:t>categories of data subjects and the purposes of the processing.</a:t>
            </a:r>
          </a:p>
          <a:p>
            <a:pPr lvl="1">
              <a:lnSpc>
                <a:spcPct val="120000"/>
              </a:lnSpc>
            </a:pPr>
            <a:r>
              <a:rPr lang="en-GB" dirty="0" smtClean="0"/>
              <a:t>Any </a:t>
            </a:r>
            <a:r>
              <a:rPr lang="en-GB" dirty="0"/>
              <a:t>sharing or disclosure of the personal data.</a:t>
            </a:r>
          </a:p>
          <a:p>
            <a:pPr lvl="1">
              <a:lnSpc>
                <a:spcPct val="120000"/>
              </a:lnSpc>
            </a:pPr>
            <a:r>
              <a:rPr lang="en-GB" dirty="0" smtClean="0"/>
              <a:t>Any </a:t>
            </a:r>
            <a:r>
              <a:rPr lang="en-GB" dirty="0"/>
              <a:t>transfer of data outside the EEA and the associated safeguards.</a:t>
            </a:r>
          </a:p>
          <a:p>
            <a:pPr lvl="1">
              <a:lnSpc>
                <a:spcPct val="120000"/>
              </a:lnSpc>
            </a:pPr>
            <a:r>
              <a:rPr lang="en-GB" dirty="0" smtClean="0"/>
              <a:t>Time </a:t>
            </a:r>
            <a:r>
              <a:rPr lang="en-GB" dirty="0"/>
              <a:t>limits for erasure of the different categories of data.</a:t>
            </a:r>
          </a:p>
          <a:p>
            <a:pPr lvl="1">
              <a:lnSpc>
                <a:spcPct val="120000"/>
              </a:lnSpc>
            </a:pPr>
            <a:r>
              <a:rPr lang="en-GB" dirty="0" smtClean="0"/>
              <a:t>A </a:t>
            </a:r>
            <a:r>
              <a:rPr lang="en-GB" dirty="0"/>
              <a:t>description of the technical and organisational security measures </a:t>
            </a:r>
            <a:r>
              <a:rPr lang="en-GB" dirty="0" smtClean="0"/>
              <a:t>in </a:t>
            </a:r>
            <a:r>
              <a:rPr lang="en-US" dirty="0" smtClean="0"/>
              <a:t>place.</a:t>
            </a:r>
          </a:p>
          <a:p>
            <a:pPr>
              <a:lnSpc>
                <a:spcPct val="120000"/>
              </a:lnSpc>
            </a:pPr>
            <a:r>
              <a:rPr lang="en-GB" dirty="0"/>
              <a:t>P</a:t>
            </a:r>
            <a:r>
              <a:rPr lang="en-GB" dirty="0" smtClean="0"/>
              <a:t>rocessors </a:t>
            </a:r>
            <a:r>
              <a:rPr lang="en-GB" dirty="0"/>
              <a:t>are also expected to maintain records and to be ready </a:t>
            </a:r>
            <a:r>
              <a:rPr lang="en-GB" dirty="0" smtClean="0"/>
              <a:t>to demonstrate </a:t>
            </a:r>
            <a:r>
              <a:rPr lang="en-GB" dirty="0"/>
              <a:t>their accountability by </a:t>
            </a:r>
            <a:r>
              <a:rPr lang="en-GB" dirty="0" smtClean="0"/>
              <a:t>making </a:t>
            </a:r>
            <a:r>
              <a:rPr lang="en-GB" dirty="0"/>
              <a:t>these records available to </a:t>
            </a:r>
            <a:r>
              <a:rPr lang="en-GB" dirty="0" smtClean="0"/>
              <a:t>the </a:t>
            </a:r>
            <a:r>
              <a:rPr lang="en-US" dirty="0" smtClean="0"/>
              <a:t>supervisory </a:t>
            </a:r>
            <a:r>
              <a:rPr lang="en-US" dirty="0"/>
              <a:t>authority on request.</a:t>
            </a:r>
          </a:p>
        </p:txBody>
      </p:sp>
    </p:spTree>
    <p:extLst>
      <p:ext uri="{BB962C8B-B14F-4D97-AF65-F5344CB8AC3E}">
        <p14:creationId xmlns:p14="http://schemas.microsoft.com/office/powerpoint/2010/main" val="29575185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Staffing, Training and Awareness</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106</a:t>
            </a:fld>
            <a:endParaRPr lang="en-US" dirty="0">
              <a:solidFill>
                <a:prstClr val="black">
                  <a:tint val="75000"/>
                </a:prstClr>
              </a:solidFill>
            </a:endParaRPr>
          </a:p>
        </p:txBody>
      </p:sp>
      <p:sp>
        <p:nvSpPr>
          <p:cNvPr id="4" name="Content Placeholder 3"/>
          <p:cNvSpPr>
            <a:spLocks noGrp="1"/>
          </p:cNvSpPr>
          <p:nvPr>
            <p:ph idx="1"/>
          </p:nvPr>
        </p:nvSpPr>
        <p:spPr/>
        <p:txBody>
          <a:bodyPr/>
          <a:lstStyle/>
          <a:p>
            <a:r>
              <a:rPr lang="en-GB" dirty="0"/>
              <a:t>An understanding of appropriate data protection responsibilities should apply at </a:t>
            </a:r>
            <a:r>
              <a:rPr lang="en-GB" dirty="0" smtClean="0"/>
              <a:t>all organisational </a:t>
            </a:r>
            <a:r>
              <a:rPr lang="en-GB" dirty="0"/>
              <a:t>levels, relevant to members of boards or senior management </a:t>
            </a:r>
            <a:r>
              <a:rPr lang="en-GB" dirty="0" smtClean="0"/>
              <a:t>as well </a:t>
            </a:r>
            <a:r>
              <a:rPr lang="en-GB" dirty="0"/>
              <a:t>as to operational staff. </a:t>
            </a:r>
            <a:endParaRPr lang="en-GB" dirty="0" smtClean="0"/>
          </a:p>
          <a:p>
            <a:r>
              <a:rPr lang="en-GB" dirty="0" smtClean="0"/>
              <a:t>This </a:t>
            </a:r>
            <a:r>
              <a:rPr lang="en-GB" dirty="0"/>
              <a:t>means ensuring that adequate data protection</a:t>
            </a:r>
            <a:r>
              <a:rPr lang="en-GB" dirty="0" smtClean="0"/>
              <a:t>, training </a:t>
            </a:r>
            <a:r>
              <a:rPr lang="en-GB" dirty="0"/>
              <a:t>and education has been offered to, and </a:t>
            </a:r>
            <a:endParaRPr lang="en-GB" dirty="0" smtClean="0"/>
          </a:p>
          <a:p>
            <a:pPr marL="0" indent="0">
              <a:buNone/>
            </a:pPr>
            <a:r>
              <a:rPr lang="en-GB" dirty="0"/>
              <a:t> </a:t>
            </a:r>
            <a:r>
              <a:rPr lang="en-GB" dirty="0" smtClean="0"/>
              <a:t> availed of </a:t>
            </a:r>
            <a:r>
              <a:rPr lang="en-GB" dirty="0"/>
              <a:t>by, staff </a:t>
            </a:r>
            <a:r>
              <a:rPr lang="en-GB" dirty="0" smtClean="0"/>
              <a:t>members.</a:t>
            </a:r>
            <a:endParaRPr lang="en-US" dirty="0"/>
          </a:p>
        </p:txBody>
      </p:sp>
      <p:pic>
        <p:nvPicPr>
          <p:cNvPr id="5" name="Picture 4"/>
          <p:cNvPicPr>
            <a:picLocks noChangeAspect="1"/>
          </p:cNvPicPr>
          <p:nvPr/>
        </p:nvPicPr>
        <p:blipFill>
          <a:blip r:embed="rId2"/>
          <a:stretch>
            <a:fillRect/>
          </a:stretch>
        </p:blipFill>
        <p:spPr>
          <a:xfrm>
            <a:off x="7735390" y="3709852"/>
            <a:ext cx="3088787" cy="2789872"/>
          </a:xfrm>
          <a:prstGeom prst="rect">
            <a:avLst/>
          </a:prstGeom>
        </p:spPr>
      </p:pic>
    </p:spTree>
    <p:extLst>
      <p:ext uri="{BB962C8B-B14F-4D97-AF65-F5344CB8AC3E}">
        <p14:creationId xmlns:p14="http://schemas.microsoft.com/office/powerpoint/2010/main" val="88285392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7.3 DATA PROTECTION OFFICER</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107</a:t>
            </a:fld>
            <a:endParaRPr lang="en-US" dirty="0">
              <a:solidFill>
                <a:prstClr val="black">
                  <a:tint val="75000"/>
                </a:prstClr>
              </a:solidFill>
            </a:endParaRPr>
          </a:p>
        </p:txBody>
      </p:sp>
      <p:sp>
        <p:nvSpPr>
          <p:cNvPr id="4" name="Content Placeholder 3"/>
          <p:cNvSpPr>
            <a:spLocks noGrp="1"/>
          </p:cNvSpPr>
          <p:nvPr>
            <p:ph idx="1"/>
          </p:nvPr>
        </p:nvSpPr>
        <p:spPr/>
        <p:txBody>
          <a:bodyPr>
            <a:normAutofit fontScale="92500"/>
          </a:bodyPr>
          <a:lstStyle/>
          <a:p>
            <a:pPr marL="0" indent="0">
              <a:buNone/>
            </a:pPr>
            <a:r>
              <a:rPr lang="en-GB" b="1" dirty="0"/>
              <a:t>When is a DPO needed?</a:t>
            </a:r>
          </a:p>
          <a:p>
            <a:pPr marL="0" indent="0">
              <a:buNone/>
            </a:pPr>
            <a:endParaRPr lang="en-GB" dirty="0"/>
          </a:p>
          <a:p>
            <a:pPr marL="0" indent="0">
              <a:buNone/>
            </a:pPr>
            <a:r>
              <a:rPr lang="en-GB" dirty="0" smtClean="0"/>
              <a:t>According </a:t>
            </a:r>
            <a:r>
              <a:rPr lang="en-GB" dirty="0"/>
              <a:t>to the GDPR an organisation (whether a controller or processor) </a:t>
            </a:r>
            <a:r>
              <a:rPr lang="en-GB" dirty="0" smtClean="0"/>
              <a:t>must appoint </a:t>
            </a:r>
            <a:r>
              <a:rPr lang="en-GB" dirty="0"/>
              <a:t>a data protection officer when one of the following circumstances applies:</a:t>
            </a:r>
          </a:p>
          <a:p>
            <a:pPr lvl="1"/>
            <a:r>
              <a:rPr lang="en-GB" dirty="0" smtClean="0"/>
              <a:t>Processing </a:t>
            </a:r>
            <a:r>
              <a:rPr lang="en-GB" dirty="0"/>
              <a:t>is carried out by a public authority or body.</a:t>
            </a:r>
          </a:p>
          <a:p>
            <a:pPr lvl="1"/>
            <a:r>
              <a:rPr lang="en-GB" dirty="0" smtClean="0"/>
              <a:t>Core </a:t>
            </a:r>
            <a:r>
              <a:rPr lang="en-GB" dirty="0"/>
              <a:t>processing activities require regular and systematic monitoring of </a:t>
            </a:r>
            <a:r>
              <a:rPr lang="en-GB" dirty="0" smtClean="0"/>
              <a:t>data subjects </a:t>
            </a:r>
            <a:r>
              <a:rPr lang="en-GB" dirty="0"/>
              <a:t>on a large scale.</a:t>
            </a:r>
          </a:p>
          <a:p>
            <a:pPr lvl="1"/>
            <a:r>
              <a:rPr lang="en-GB" dirty="0" smtClean="0"/>
              <a:t>Core </a:t>
            </a:r>
            <a:r>
              <a:rPr lang="en-GB" dirty="0"/>
              <a:t>activities consist of processing on a large scale of special </a:t>
            </a:r>
            <a:r>
              <a:rPr lang="en-GB" dirty="0" smtClean="0"/>
              <a:t>categories of </a:t>
            </a:r>
            <a:r>
              <a:rPr lang="en-GB" dirty="0"/>
              <a:t>data (i.e. Sensitive data) or data concerning criminal offences.</a:t>
            </a:r>
            <a:endParaRPr lang="en-US" dirty="0"/>
          </a:p>
        </p:txBody>
      </p:sp>
    </p:spTree>
    <p:extLst>
      <p:ext uri="{BB962C8B-B14F-4D97-AF65-F5344CB8AC3E}">
        <p14:creationId xmlns:p14="http://schemas.microsoft.com/office/powerpoint/2010/main" val="343785067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the role of the DPO?</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108</a:t>
            </a:fld>
            <a:endParaRPr lang="en-US" dirty="0">
              <a:solidFill>
                <a:prstClr val="black">
                  <a:tint val="75000"/>
                </a:prstClr>
              </a:solidFill>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8016"/>
          <a:stretch/>
        </p:blipFill>
        <p:spPr>
          <a:xfrm>
            <a:off x="679269" y="1217785"/>
            <a:ext cx="10674531" cy="5138565"/>
          </a:xfrm>
        </p:spPr>
      </p:pic>
    </p:spTree>
    <p:extLst>
      <p:ext uri="{BB962C8B-B14F-4D97-AF65-F5344CB8AC3E}">
        <p14:creationId xmlns:p14="http://schemas.microsoft.com/office/powerpoint/2010/main" val="355267124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7.4 PRIVACY PLANNING</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109</a:t>
            </a:fld>
            <a:endParaRPr lang="en-US" dirty="0">
              <a:solidFill>
                <a:prstClr val="black">
                  <a:tint val="75000"/>
                </a:prstClr>
              </a:solidFill>
            </a:endParaRPr>
          </a:p>
        </p:txBody>
      </p:sp>
      <p:sp>
        <p:nvSpPr>
          <p:cNvPr id="4" name="Content Placeholder 3"/>
          <p:cNvSpPr>
            <a:spLocks noGrp="1"/>
          </p:cNvSpPr>
          <p:nvPr>
            <p:ph idx="1"/>
          </p:nvPr>
        </p:nvSpPr>
        <p:spPr>
          <a:xfrm>
            <a:off x="381001" y="1690687"/>
            <a:ext cx="5771606" cy="4448855"/>
          </a:xfrm>
        </p:spPr>
        <p:txBody>
          <a:bodyPr/>
          <a:lstStyle/>
          <a:p>
            <a:r>
              <a:rPr lang="en-US" b="1" dirty="0"/>
              <a:t>Risk Assessment</a:t>
            </a:r>
          </a:p>
          <a:p>
            <a:pPr lvl="1"/>
            <a:r>
              <a:rPr lang="en-GB" dirty="0"/>
              <a:t>The assessment and management of risk is presented throughout the GDPR </a:t>
            </a:r>
            <a:r>
              <a:rPr lang="en-GB" dirty="0" smtClean="0"/>
              <a:t>as an </a:t>
            </a:r>
            <a:r>
              <a:rPr lang="en-GB" dirty="0"/>
              <a:t>important skill for those who handle personal data. </a:t>
            </a:r>
            <a:endParaRPr lang="en-GB" dirty="0" smtClean="0"/>
          </a:p>
          <a:p>
            <a:pPr lvl="1"/>
            <a:r>
              <a:rPr lang="en-GB" dirty="0" smtClean="0"/>
              <a:t>In </a:t>
            </a:r>
            <a:r>
              <a:rPr lang="en-GB" dirty="0"/>
              <a:t>order to </a:t>
            </a:r>
            <a:r>
              <a:rPr lang="en-GB" dirty="0" smtClean="0"/>
              <a:t>maintain security</a:t>
            </a:r>
            <a:r>
              <a:rPr lang="en-GB" dirty="0"/>
              <a:t>, organisations need to evaluate the risks inherent in their processing </a:t>
            </a:r>
            <a:r>
              <a:rPr lang="en-GB" dirty="0" smtClean="0"/>
              <a:t>and implement </a:t>
            </a:r>
            <a:r>
              <a:rPr lang="en-GB" dirty="0"/>
              <a:t>measures to mitigate those risks.</a:t>
            </a:r>
            <a:endParaRPr lang="en-US" dirty="0"/>
          </a:p>
        </p:txBody>
      </p:sp>
      <p:pic>
        <p:nvPicPr>
          <p:cNvPr id="5" name="Picture 4"/>
          <p:cNvPicPr>
            <a:picLocks noChangeAspect="1"/>
          </p:cNvPicPr>
          <p:nvPr/>
        </p:nvPicPr>
        <p:blipFill>
          <a:blip r:embed="rId2"/>
          <a:stretch>
            <a:fillRect/>
          </a:stretch>
        </p:blipFill>
        <p:spPr>
          <a:xfrm>
            <a:off x="6064049" y="1583055"/>
            <a:ext cx="6127951" cy="4190728"/>
          </a:xfrm>
          <a:prstGeom prst="rect">
            <a:avLst/>
          </a:prstGeom>
        </p:spPr>
      </p:pic>
    </p:spTree>
    <p:extLst>
      <p:ext uri="{BB962C8B-B14F-4D97-AF65-F5344CB8AC3E}">
        <p14:creationId xmlns:p14="http://schemas.microsoft.com/office/powerpoint/2010/main" val="177007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a:t>
            </a:fld>
            <a:endParaRPr lang="en-US" dirty="0">
              <a:solidFill>
                <a:prstClr val="black">
                  <a:tint val="75000"/>
                </a:prstClr>
              </a:solidFill>
            </a:endParaRPr>
          </a:p>
        </p:txBody>
      </p:sp>
      <p:sp>
        <p:nvSpPr>
          <p:cNvPr id="4" name="Content Placeholder 3"/>
          <p:cNvSpPr>
            <a:spLocks noGrp="1"/>
          </p:cNvSpPr>
          <p:nvPr>
            <p:ph idx="1"/>
          </p:nvPr>
        </p:nvSpPr>
        <p:spPr>
          <a:xfrm>
            <a:off x="838200" y="1911096"/>
            <a:ext cx="8157882" cy="3859742"/>
          </a:xfrm>
        </p:spPr>
        <p:txBody>
          <a:bodyPr>
            <a:normAutofit lnSpcReduction="10000"/>
          </a:bodyPr>
          <a:lstStyle/>
          <a:p>
            <a:r>
              <a:rPr lang="en-GB" dirty="0"/>
              <a:t>Another risk </a:t>
            </a:r>
            <a:r>
              <a:rPr lang="en-GB" dirty="0" smtClean="0"/>
              <a:t> emerges as </a:t>
            </a:r>
            <a:r>
              <a:rPr lang="en-GB" dirty="0"/>
              <a:t>more data is generated and travels across the </a:t>
            </a:r>
            <a:r>
              <a:rPr lang="en-GB" dirty="0" smtClean="0"/>
              <a:t>globe. The </a:t>
            </a:r>
            <a:r>
              <a:rPr lang="en-GB" dirty="0"/>
              <a:t>risks of data breaches also increase. </a:t>
            </a:r>
            <a:endParaRPr lang="en-GB" dirty="0" smtClean="0"/>
          </a:p>
          <a:p>
            <a:r>
              <a:rPr lang="en-GB" dirty="0"/>
              <a:t>O</a:t>
            </a:r>
            <a:r>
              <a:rPr lang="en-GB" dirty="0" smtClean="0"/>
              <a:t>rganisations</a:t>
            </a:r>
            <a:r>
              <a:rPr lang="en-GB" dirty="0"/>
              <a:t>, both in the public and private sectors, </a:t>
            </a:r>
            <a:r>
              <a:rPr lang="en-GB" dirty="0" smtClean="0"/>
              <a:t>need to </a:t>
            </a:r>
            <a:r>
              <a:rPr lang="en-GB" dirty="0"/>
              <a:t>implement real and effective internal mechanisms to safeguard the protection of individuals' information. </a:t>
            </a:r>
            <a:endParaRPr lang="en-GB" dirty="0" smtClean="0"/>
          </a:p>
          <a:p>
            <a:r>
              <a:rPr lang="en-GB" dirty="0"/>
              <a:t>The consequences when privacy is lost are serious e.g. identity theft, fraud, financial loss, threat to professional secrecy. </a:t>
            </a:r>
            <a:endParaRPr lang="en-US" dirty="0"/>
          </a:p>
        </p:txBody>
      </p:sp>
      <p:pic>
        <p:nvPicPr>
          <p:cNvPr id="5" name="Picture 4"/>
          <p:cNvPicPr>
            <a:picLocks noChangeAspect="1"/>
          </p:cNvPicPr>
          <p:nvPr/>
        </p:nvPicPr>
        <p:blipFill>
          <a:blip r:embed="rId2"/>
          <a:stretch>
            <a:fillRect/>
          </a:stretch>
        </p:blipFill>
        <p:spPr>
          <a:xfrm>
            <a:off x="8901953" y="2354850"/>
            <a:ext cx="3035305" cy="2674350"/>
          </a:xfrm>
          <a:prstGeom prst="rect">
            <a:avLst/>
          </a:prstGeom>
        </p:spPr>
      </p:pic>
    </p:spTree>
    <p:extLst>
      <p:ext uri="{BB962C8B-B14F-4D97-AF65-F5344CB8AC3E}">
        <p14:creationId xmlns:p14="http://schemas.microsoft.com/office/powerpoint/2010/main" val="90027657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110</a:t>
            </a:fld>
            <a:endParaRPr lang="en-US" dirty="0">
              <a:solidFill>
                <a:prstClr val="black">
                  <a:tint val="75000"/>
                </a:prstClr>
              </a:solidFill>
            </a:endParaRPr>
          </a:p>
        </p:txBody>
      </p:sp>
      <p:sp>
        <p:nvSpPr>
          <p:cNvPr id="4" name="Content Placeholder 3"/>
          <p:cNvSpPr>
            <a:spLocks noGrp="1"/>
          </p:cNvSpPr>
          <p:nvPr>
            <p:ph idx="1"/>
          </p:nvPr>
        </p:nvSpPr>
        <p:spPr>
          <a:xfrm>
            <a:off x="838200" y="744583"/>
            <a:ext cx="10515600" cy="5026255"/>
          </a:xfrm>
        </p:spPr>
        <p:txBody>
          <a:bodyPr>
            <a:normAutofit/>
          </a:bodyPr>
          <a:lstStyle/>
          <a:p>
            <a:r>
              <a:rPr lang="en-GB" b="1" dirty="0"/>
              <a:t>Data Protection (Privacy) by </a:t>
            </a:r>
            <a:r>
              <a:rPr lang="en-GB" b="1" dirty="0" smtClean="0"/>
              <a:t>Design</a:t>
            </a:r>
          </a:p>
          <a:p>
            <a:pPr lvl="1"/>
            <a:r>
              <a:rPr lang="en-GB" dirty="0"/>
              <a:t>The “Privacy by Design” principle requires organisations to build data </a:t>
            </a:r>
            <a:r>
              <a:rPr lang="en-GB" dirty="0" smtClean="0"/>
              <a:t>protection considerations </a:t>
            </a:r>
            <a:r>
              <a:rPr lang="en-GB" dirty="0"/>
              <a:t>into their processing operations and systems from the ground up</a:t>
            </a:r>
            <a:r>
              <a:rPr lang="en-GB" dirty="0" smtClean="0"/>
              <a:t>, rather </a:t>
            </a:r>
            <a:r>
              <a:rPr lang="en-GB" dirty="0"/>
              <a:t>than as a last-minute compliance issue. </a:t>
            </a:r>
            <a:endParaRPr lang="en-GB" dirty="0" smtClean="0"/>
          </a:p>
          <a:p>
            <a:pPr lvl="1"/>
            <a:r>
              <a:rPr lang="en-GB" dirty="0" smtClean="0"/>
              <a:t>Hence </a:t>
            </a:r>
            <a:r>
              <a:rPr lang="en-GB" dirty="0"/>
              <a:t>organisations need to </a:t>
            </a:r>
            <a:r>
              <a:rPr lang="en-GB" dirty="0" smtClean="0"/>
              <a:t>take early </a:t>
            </a:r>
            <a:r>
              <a:rPr lang="en-GB" dirty="0"/>
              <a:t>account of data protection rights whenever they are developing </a:t>
            </a:r>
            <a:r>
              <a:rPr lang="en-GB" dirty="0" smtClean="0"/>
              <a:t>and designing </a:t>
            </a:r>
            <a:r>
              <a:rPr lang="en-GB" dirty="0"/>
              <a:t>products, services and applications</a:t>
            </a:r>
            <a:r>
              <a:rPr lang="en-GB" dirty="0" smtClean="0"/>
              <a:t>.</a:t>
            </a:r>
          </a:p>
          <a:p>
            <a:pPr lvl="1"/>
            <a:r>
              <a:rPr lang="en-GB" dirty="0" err="1"/>
              <a:t>PbD</a:t>
            </a:r>
            <a:r>
              <a:rPr lang="en-GB" dirty="0"/>
              <a:t> concept assumes a holistic approach by transforming </a:t>
            </a:r>
            <a:r>
              <a:rPr lang="en-GB" dirty="0" smtClean="0"/>
              <a:t>how an </a:t>
            </a:r>
            <a:r>
              <a:rPr lang="en-GB" dirty="0"/>
              <a:t>organisation manages privacy. </a:t>
            </a:r>
            <a:endParaRPr lang="en-GB" dirty="0" smtClean="0"/>
          </a:p>
          <a:p>
            <a:pPr lvl="1"/>
            <a:r>
              <a:rPr lang="en-GB" dirty="0" smtClean="0"/>
              <a:t>Organisations </a:t>
            </a:r>
            <a:r>
              <a:rPr lang="en-GB" dirty="0"/>
              <a:t>should adopt </a:t>
            </a:r>
            <a:r>
              <a:rPr lang="en-GB" dirty="0" err="1"/>
              <a:t>PbD</a:t>
            </a:r>
            <a:r>
              <a:rPr lang="en-GB" dirty="0"/>
              <a:t> principles </a:t>
            </a:r>
            <a:r>
              <a:rPr lang="en-GB" dirty="0" smtClean="0"/>
              <a:t>into all </a:t>
            </a:r>
            <a:r>
              <a:rPr lang="en-GB" dirty="0"/>
              <a:t>aspects of their operations wherever and whenever personal information </a:t>
            </a:r>
            <a:r>
              <a:rPr lang="en-GB" dirty="0" smtClean="0"/>
              <a:t>is collected</a:t>
            </a:r>
            <a:r>
              <a:rPr lang="en-GB" dirty="0"/>
              <a:t>, used, disclosed, retained, transferred, and/or disposed.</a:t>
            </a:r>
            <a:endParaRPr lang="en-US" dirty="0"/>
          </a:p>
        </p:txBody>
      </p:sp>
    </p:spTree>
    <p:extLst>
      <p:ext uri="{BB962C8B-B14F-4D97-AF65-F5344CB8AC3E}">
        <p14:creationId xmlns:p14="http://schemas.microsoft.com/office/powerpoint/2010/main" val="281722552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111</a:t>
            </a:fld>
            <a:endParaRPr lang="en-US" dirty="0">
              <a:solidFill>
                <a:prstClr val="black">
                  <a:tint val="75000"/>
                </a:prstClr>
              </a:solidFill>
            </a:endParaRPr>
          </a:p>
        </p:txBody>
      </p:sp>
      <p:sp>
        <p:nvSpPr>
          <p:cNvPr id="4" name="Content Placeholder 3"/>
          <p:cNvSpPr>
            <a:spLocks noGrp="1"/>
          </p:cNvSpPr>
          <p:nvPr>
            <p:ph idx="1"/>
          </p:nvPr>
        </p:nvSpPr>
        <p:spPr>
          <a:xfrm>
            <a:off x="838200" y="640080"/>
            <a:ext cx="10515600" cy="5130758"/>
          </a:xfrm>
        </p:spPr>
        <p:txBody>
          <a:bodyPr>
            <a:normAutofit/>
          </a:bodyPr>
          <a:lstStyle/>
          <a:p>
            <a:r>
              <a:rPr lang="en-GB" b="1" dirty="0"/>
              <a:t>Data Protection (Privacy) by </a:t>
            </a:r>
            <a:r>
              <a:rPr lang="en-GB" b="1" dirty="0" smtClean="0"/>
              <a:t>Default</a:t>
            </a:r>
            <a:endParaRPr lang="en-US" dirty="0" smtClean="0"/>
          </a:p>
          <a:p>
            <a:pPr lvl="1"/>
            <a:r>
              <a:rPr lang="en-GB" dirty="0"/>
              <a:t>The “Privacy by Default” principle requires organisations to ensure that from </a:t>
            </a:r>
            <a:r>
              <a:rPr lang="en-GB" dirty="0" smtClean="0"/>
              <a:t>the start </a:t>
            </a:r>
            <a:r>
              <a:rPr lang="en-GB" dirty="0"/>
              <a:t>personal data is processed with the highest privacy settings and protection</a:t>
            </a:r>
            <a:r>
              <a:rPr lang="en-GB" dirty="0" smtClean="0"/>
              <a:t>.</a:t>
            </a:r>
            <a:endParaRPr lang="en-GB" dirty="0"/>
          </a:p>
          <a:p>
            <a:pPr lvl="1"/>
            <a:r>
              <a:rPr lang="en-GB" dirty="0"/>
              <a:t>The data collected is the minimum needed for the service to be offered to the </a:t>
            </a:r>
            <a:r>
              <a:rPr lang="en-GB" dirty="0" smtClean="0"/>
              <a:t>data subject</a:t>
            </a:r>
            <a:r>
              <a:rPr lang="en-GB" dirty="0"/>
              <a:t>. </a:t>
            </a:r>
            <a:endParaRPr lang="en-GB" dirty="0" smtClean="0"/>
          </a:p>
          <a:p>
            <a:pPr lvl="1"/>
            <a:r>
              <a:rPr lang="en-GB" dirty="0" smtClean="0"/>
              <a:t>Similarly</a:t>
            </a:r>
            <a:r>
              <a:rPr lang="en-GB" dirty="0"/>
              <a:t>, the data should be stored for the shortest possible </a:t>
            </a:r>
            <a:r>
              <a:rPr lang="en-GB" dirty="0" smtClean="0"/>
              <a:t>retention period </a:t>
            </a:r>
            <a:r>
              <a:rPr lang="en-GB" dirty="0"/>
              <a:t>and with minimum accessibility so that by default personal data isn’t </a:t>
            </a:r>
            <a:r>
              <a:rPr lang="en-GB" dirty="0" smtClean="0"/>
              <a:t>made </a:t>
            </a:r>
            <a:r>
              <a:rPr lang="en-GB" dirty="0" err="1" smtClean="0"/>
              <a:t>ace</a:t>
            </a:r>
            <a:r>
              <a:rPr lang="en-GB" dirty="0" err="1"/>
              <a:t>ssible</a:t>
            </a:r>
            <a:r>
              <a:rPr lang="en-GB" dirty="0"/>
              <a:t> to an indefinite number of other people</a:t>
            </a:r>
            <a:r>
              <a:rPr lang="en-GB" dirty="0" smtClean="0"/>
              <a:t>.</a:t>
            </a:r>
          </a:p>
          <a:p>
            <a:pPr lvl="1"/>
            <a:r>
              <a:rPr lang="en-GB" dirty="0" smtClean="0"/>
              <a:t>This </a:t>
            </a:r>
            <a:r>
              <a:rPr lang="en-GB" dirty="0"/>
              <a:t>principle means that the privacy intrusive features and settings </a:t>
            </a:r>
            <a:r>
              <a:rPr lang="en-GB" dirty="0" smtClean="0"/>
              <a:t>of a </a:t>
            </a:r>
            <a:r>
              <a:rPr lang="en-GB" dirty="0"/>
              <a:t>certain product or service are initially set to those needed for its most basic use.</a:t>
            </a:r>
          </a:p>
          <a:p>
            <a:pPr lvl="1"/>
            <a:r>
              <a:rPr lang="en-GB" dirty="0"/>
              <a:t>The data subject is then left to decide whether to allow use of his or her personal data in a broader way</a:t>
            </a:r>
            <a:r>
              <a:rPr lang="en-GB" sz="800" dirty="0" smtClean="0"/>
              <a:t>.</a:t>
            </a:r>
            <a:endParaRPr lang="en-GB" b="1" dirty="0" smtClean="0"/>
          </a:p>
        </p:txBody>
      </p:sp>
    </p:spTree>
    <p:extLst>
      <p:ext uri="{BB962C8B-B14F-4D97-AF65-F5344CB8AC3E}">
        <p14:creationId xmlns:p14="http://schemas.microsoft.com/office/powerpoint/2010/main" val="317337679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112</a:t>
            </a:fld>
            <a:endParaRPr lang="en-US" dirty="0">
              <a:solidFill>
                <a:prstClr val="black">
                  <a:tint val="75000"/>
                </a:prstClr>
              </a:solidFill>
            </a:endParaRPr>
          </a:p>
        </p:txBody>
      </p:sp>
      <p:sp>
        <p:nvSpPr>
          <p:cNvPr id="4" name="Content Placeholder 3"/>
          <p:cNvSpPr>
            <a:spLocks noGrp="1"/>
          </p:cNvSpPr>
          <p:nvPr>
            <p:ph idx="1"/>
          </p:nvPr>
        </p:nvSpPr>
        <p:spPr>
          <a:xfrm>
            <a:off x="838200" y="822960"/>
            <a:ext cx="10515600" cy="4415246"/>
          </a:xfrm>
        </p:spPr>
        <p:txBody>
          <a:bodyPr>
            <a:normAutofit/>
          </a:bodyPr>
          <a:lstStyle/>
          <a:p>
            <a:r>
              <a:rPr lang="en-GB" b="1" dirty="0"/>
              <a:t>Data Protection (Privacy) Impact </a:t>
            </a:r>
            <a:r>
              <a:rPr lang="en-GB" b="1" dirty="0" smtClean="0"/>
              <a:t>Assessment</a:t>
            </a:r>
          </a:p>
          <a:p>
            <a:pPr lvl="1"/>
            <a:r>
              <a:rPr lang="en-GB" dirty="0"/>
              <a:t>A Data Protection Impact Assessment (DPIA), also known as a Privacy </a:t>
            </a:r>
            <a:r>
              <a:rPr lang="en-GB" dirty="0" smtClean="0"/>
              <a:t>Impact Assessment</a:t>
            </a:r>
            <a:r>
              <a:rPr lang="en-GB" dirty="0"/>
              <a:t>, aims is to identify the potential privacy risks of new or </a:t>
            </a:r>
            <a:r>
              <a:rPr lang="en-GB" dirty="0" smtClean="0"/>
              <a:t>redesigned </a:t>
            </a:r>
            <a:r>
              <a:rPr lang="en-US" dirty="0" smtClean="0"/>
              <a:t>programs</a:t>
            </a:r>
            <a:r>
              <a:rPr lang="en-US" dirty="0"/>
              <a:t>, systems or products</a:t>
            </a:r>
            <a:r>
              <a:rPr lang="en-US" dirty="0" smtClean="0"/>
              <a:t>.</a:t>
            </a:r>
          </a:p>
          <a:p>
            <a:pPr lvl="1"/>
            <a:r>
              <a:rPr lang="en-GB" dirty="0"/>
              <a:t>The GDPR provides some circumstances where a DPIA would be mandatory. </a:t>
            </a:r>
            <a:r>
              <a:rPr lang="en-GB" dirty="0" smtClean="0"/>
              <a:t>For example</a:t>
            </a:r>
            <a:r>
              <a:rPr lang="en-GB" dirty="0"/>
              <a:t>: </a:t>
            </a:r>
            <a:endParaRPr lang="en-GB" dirty="0" smtClean="0"/>
          </a:p>
          <a:p>
            <a:pPr marL="1428750" lvl="2" indent="-514350">
              <a:buAutoNum type="alphaLcParenBoth"/>
            </a:pPr>
            <a:r>
              <a:rPr lang="en-GB" dirty="0" smtClean="0"/>
              <a:t>processing </a:t>
            </a:r>
            <a:r>
              <a:rPr lang="en-GB" dirty="0"/>
              <a:t>that involves automated decision making that produces </a:t>
            </a:r>
            <a:r>
              <a:rPr lang="en-GB" dirty="0" smtClean="0"/>
              <a:t>a significant </a:t>
            </a:r>
            <a:r>
              <a:rPr lang="en-GB" dirty="0"/>
              <a:t>effect on data subjects; </a:t>
            </a:r>
            <a:endParaRPr lang="en-GB" dirty="0" smtClean="0"/>
          </a:p>
          <a:p>
            <a:pPr marL="1428750" lvl="2" indent="-514350">
              <a:buAutoNum type="alphaLcParenBoth"/>
            </a:pPr>
            <a:r>
              <a:rPr lang="en-GB" dirty="0" smtClean="0"/>
              <a:t>systematic </a:t>
            </a:r>
            <a:r>
              <a:rPr lang="en-GB" dirty="0"/>
              <a:t>monitoring of data subjects in </a:t>
            </a:r>
            <a:r>
              <a:rPr lang="en-GB" dirty="0" smtClean="0"/>
              <a:t>a publicly </a:t>
            </a:r>
            <a:r>
              <a:rPr lang="en-GB" dirty="0"/>
              <a:t>accessible area; </a:t>
            </a:r>
            <a:r>
              <a:rPr lang="en-GB" dirty="0" smtClean="0"/>
              <a:t>or</a:t>
            </a:r>
          </a:p>
          <a:p>
            <a:pPr marL="1428750" lvl="2" indent="-514350">
              <a:buAutoNum type="alphaLcParenBoth"/>
            </a:pPr>
            <a:r>
              <a:rPr lang="en-GB" dirty="0" smtClean="0"/>
              <a:t>large </a:t>
            </a:r>
            <a:r>
              <a:rPr lang="en-GB" dirty="0"/>
              <a:t>scale processing of sensitive data (</a:t>
            </a:r>
            <a:r>
              <a:rPr lang="en-GB" dirty="0" smtClean="0"/>
              <a:t>special categories </a:t>
            </a:r>
            <a:r>
              <a:rPr lang="en-GB" dirty="0"/>
              <a:t>of data and data regarding criminal offences).</a:t>
            </a:r>
            <a:endParaRPr lang="en-US" dirty="0"/>
          </a:p>
        </p:txBody>
      </p:sp>
    </p:spTree>
    <p:extLst>
      <p:ext uri="{BB962C8B-B14F-4D97-AF65-F5344CB8AC3E}">
        <p14:creationId xmlns:p14="http://schemas.microsoft.com/office/powerpoint/2010/main" val="28247980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7.5 REVIEW EXERCISE</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113</a:t>
            </a:fld>
            <a:endParaRPr lang="en-US" dirty="0">
              <a:solidFill>
                <a:prstClr val="black">
                  <a:tint val="75000"/>
                </a:prstClr>
              </a:solidFill>
            </a:endParaRPr>
          </a:p>
        </p:txBody>
      </p:sp>
      <p:sp>
        <p:nvSpPr>
          <p:cNvPr id="4" name="Content Placeholder 3"/>
          <p:cNvSpPr>
            <a:spLocks noGrp="1"/>
          </p:cNvSpPr>
          <p:nvPr>
            <p:ph idx="1"/>
          </p:nvPr>
        </p:nvSpPr>
        <p:spPr>
          <a:xfrm>
            <a:off x="838200" y="1911096"/>
            <a:ext cx="10515600" cy="1550561"/>
          </a:xfrm>
        </p:spPr>
        <p:txBody>
          <a:bodyPr/>
          <a:lstStyle/>
          <a:p>
            <a:pPr marL="0" indent="0">
              <a:buNone/>
            </a:pPr>
            <a:r>
              <a:rPr lang="en-GB" b="1" dirty="0"/>
              <a:t>1. Give three strategies that an organisation can use to help show its accountability </a:t>
            </a:r>
            <a:r>
              <a:rPr lang="en-GB" b="1" dirty="0" smtClean="0"/>
              <a:t>with regard </a:t>
            </a:r>
            <a:r>
              <a:rPr lang="en-GB" b="1" dirty="0"/>
              <a:t>to its data protection responsibilities.</a:t>
            </a:r>
            <a:endParaRPr lang="en-US" b="1" dirty="0"/>
          </a:p>
        </p:txBody>
      </p:sp>
      <p:sp>
        <p:nvSpPr>
          <p:cNvPr id="5" name="Content Placeholder 3"/>
          <p:cNvSpPr txBox="1">
            <a:spLocks/>
          </p:cNvSpPr>
          <p:nvPr/>
        </p:nvSpPr>
        <p:spPr>
          <a:xfrm>
            <a:off x="716280" y="3682065"/>
            <a:ext cx="10515600" cy="15505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GB" dirty="0" smtClean="0"/>
              <a:t>Policies, Guidelines and Procedures</a:t>
            </a:r>
          </a:p>
          <a:p>
            <a:pPr marL="514350" indent="-514350">
              <a:buFont typeface="Arial" panose="020B0604020202020204" pitchFamily="34" charset="0"/>
              <a:buAutoNum type="arabicPeriod"/>
            </a:pPr>
            <a:r>
              <a:rPr lang="en-GB" dirty="0" smtClean="0"/>
              <a:t>Record Keeping</a:t>
            </a:r>
          </a:p>
          <a:p>
            <a:pPr marL="514350" indent="-514350">
              <a:buFont typeface="Arial" panose="020B0604020202020204" pitchFamily="34" charset="0"/>
              <a:buAutoNum type="arabicPeriod"/>
            </a:pPr>
            <a:r>
              <a:rPr lang="en-GB" dirty="0" smtClean="0"/>
              <a:t>Staffing, Training and Awareness</a:t>
            </a:r>
            <a:endParaRPr lang="en-US" dirty="0"/>
          </a:p>
        </p:txBody>
      </p:sp>
    </p:spTree>
    <p:extLst>
      <p:ext uri="{BB962C8B-B14F-4D97-AF65-F5344CB8AC3E}">
        <p14:creationId xmlns:p14="http://schemas.microsoft.com/office/powerpoint/2010/main" val="380469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114</a:t>
            </a:fld>
            <a:endParaRPr lang="en-US" dirty="0">
              <a:solidFill>
                <a:prstClr val="black">
                  <a:tint val="75000"/>
                </a:prstClr>
              </a:solidFill>
            </a:endParaRPr>
          </a:p>
        </p:txBody>
      </p:sp>
      <p:sp>
        <p:nvSpPr>
          <p:cNvPr id="4" name="Content Placeholder 3"/>
          <p:cNvSpPr>
            <a:spLocks noGrp="1"/>
          </p:cNvSpPr>
          <p:nvPr>
            <p:ph idx="1"/>
          </p:nvPr>
        </p:nvSpPr>
        <p:spPr>
          <a:xfrm>
            <a:off x="838200" y="1271016"/>
            <a:ext cx="10515600" cy="3859742"/>
          </a:xfrm>
        </p:spPr>
        <p:txBody>
          <a:bodyPr/>
          <a:lstStyle/>
          <a:p>
            <a:pPr marL="0" indent="0">
              <a:lnSpc>
                <a:spcPct val="200000"/>
              </a:lnSpc>
              <a:buNone/>
            </a:pPr>
            <a:r>
              <a:rPr lang="en-GB" b="1" dirty="0"/>
              <a:t>2. Who is responsible for record keeping under GDPR?</a:t>
            </a:r>
          </a:p>
          <a:p>
            <a:pPr marL="457200" lvl="1" indent="0">
              <a:lnSpc>
                <a:spcPct val="200000"/>
              </a:lnSpc>
              <a:buNone/>
            </a:pPr>
            <a:r>
              <a:rPr lang="en-US" b="1" dirty="0"/>
              <a:t>(</a:t>
            </a:r>
            <a:r>
              <a:rPr lang="en-US" b="1" dirty="0" err="1"/>
              <a:t>i</a:t>
            </a:r>
            <a:r>
              <a:rPr lang="en-US" b="1" dirty="0"/>
              <a:t>) Data Controller.</a:t>
            </a:r>
          </a:p>
          <a:p>
            <a:pPr marL="457200" lvl="1" indent="0">
              <a:lnSpc>
                <a:spcPct val="200000"/>
              </a:lnSpc>
              <a:buNone/>
            </a:pPr>
            <a:r>
              <a:rPr lang="en-US" b="1" dirty="0"/>
              <a:t>(ii) Data Processor.</a:t>
            </a:r>
          </a:p>
          <a:p>
            <a:pPr marL="457200" lvl="1" indent="0">
              <a:lnSpc>
                <a:spcPct val="200000"/>
              </a:lnSpc>
              <a:buNone/>
            </a:pPr>
            <a:r>
              <a:rPr lang="en-GB" b="1" dirty="0"/>
              <a:t>(iii) Both Controllers and Processors.</a:t>
            </a:r>
            <a:endParaRPr lang="en-US" b="1" dirty="0"/>
          </a:p>
        </p:txBody>
      </p:sp>
      <p:pic>
        <p:nvPicPr>
          <p:cNvPr id="5" name="Picture 4"/>
          <p:cNvPicPr>
            <a:picLocks noChangeAspect="1"/>
          </p:cNvPicPr>
          <p:nvPr/>
        </p:nvPicPr>
        <p:blipFill>
          <a:blip r:embed="rId2"/>
          <a:stretch>
            <a:fillRect/>
          </a:stretch>
        </p:blipFill>
        <p:spPr>
          <a:xfrm>
            <a:off x="7191374" y="3902294"/>
            <a:ext cx="659403" cy="712391"/>
          </a:xfrm>
          <a:prstGeom prst="rect">
            <a:avLst/>
          </a:prstGeom>
        </p:spPr>
      </p:pic>
    </p:spTree>
    <p:extLst>
      <p:ext uri="{BB962C8B-B14F-4D97-AF65-F5344CB8AC3E}">
        <p14:creationId xmlns:p14="http://schemas.microsoft.com/office/powerpoint/2010/main" val="163660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115</a:t>
            </a:fld>
            <a:endParaRPr lang="en-US" dirty="0">
              <a:solidFill>
                <a:prstClr val="black">
                  <a:tint val="75000"/>
                </a:prstClr>
              </a:solidFill>
            </a:endParaRPr>
          </a:p>
        </p:txBody>
      </p:sp>
      <p:sp>
        <p:nvSpPr>
          <p:cNvPr id="4" name="Content Placeholder 3"/>
          <p:cNvSpPr>
            <a:spLocks noGrp="1"/>
          </p:cNvSpPr>
          <p:nvPr>
            <p:ph idx="1"/>
          </p:nvPr>
        </p:nvSpPr>
        <p:spPr>
          <a:xfrm>
            <a:off x="1217023" y="1231828"/>
            <a:ext cx="10515600" cy="1432995"/>
          </a:xfrm>
        </p:spPr>
        <p:txBody>
          <a:bodyPr/>
          <a:lstStyle/>
          <a:p>
            <a:pPr marL="0" indent="0">
              <a:buNone/>
            </a:pPr>
            <a:r>
              <a:rPr lang="en-GB" b="1" dirty="0"/>
              <a:t>3. Give three examples of technical and organisation measures that can help </a:t>
            </a:r>
            <a:r>
              <a:rPr lang="en-GB" b="1" dirty="0" smtClean="0"/>
              <a:t>to </a:t>
            </a:r>
            <a:r>
              <a:rPr lang="en-US" b="1" dirty="0" err="1" smtClean="0"/>
              <a:t>minimise</a:t>
            </a:r>
            <a:r>
              <a:rPr lang="en-US" b="1" dirty="0" smtClean="0"/>
              <a:t> </a:t>
            </a:r>
            <a:r>
              <a:rPr lang="en-US" b="1" dirty="0"/>
              <a:t>risk during data processing.</a:t>
            </a:r>
          </a:p>
        </p:txBody>
      </p:sp>
      <p:sp>
        <p:nvSpPr>
          <p:cNvPr id="5" name="Content Placeholder 3"/>
          <p:cNvSpPr txBox="1">
            <a:spLocks/>
          </p:cNvSpPr>
          <p:nvPr/>
        </p:nvSpPr>
        <p:spPr>
          <a:xfrm>
            <a:off x="1217023" y="3077591"/>
            <a:ext cx="10515600" cy="14329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GB" dirty="0" smtClean="0"/>
              <a:t>Data Protection Privacy by Design</a:t>
            </a:r>
          </a:p>
          <a:p>
            <a:pPr marL="514350" indent="-514350">
              <a:buFont typeface="Arial" panose="020B0604020202020204" pitchFamily="34" charset="0"/>
              <a:buAutoNum type="arabicPeriod"/>
            </a:pPr>
            <a:r>
              <a:rPr lang="en-GB" dirty="0" smtClean="0"/>
              <a:t>Data Protection Privacy by Default</a:t>
            </a:r>
          </a:p>
          <a:p>
            <a:pPr marL="514350" indent="-514350">
              <a:buFont typeface="Arial" panose="020B0604020202020204" pitchFamily="34" charset="0"/>
              <a:buAutoNum type="arabicPeriod"/>
            </a:pPr>
            <a:r>
              <a:rPr lang="en-GB" dirty="0" smtClean="0"/>
              <a:t>Data Protection Privacy Impact Assessment</a:t>
            </a:r>
          </a:p>
          <a:p>
            <a:pPr marL="514350" indent="-514350">
              <a:buFont typeface="Arial" panose="020B0604020202020204" pitchFamily="34" charset="0"/>
              <a:buAutoNum type="arabicPeriod"/>
            </a:pPr>
            <a:endParaRPr lang="en-US" b="1" dirty="0"/>
          </a:p>
        </p:txBody>
      </p:sp>
    </p:spTree>
    <p:extLst>
      <p:ext uri="{BB962C8B-B14F-4D97-AF65-F5344CB8AC3E}">
        <p14:creationId xmlns:p14="http://schemas.microsoft.com/office/powerpoint/2010/main" val="204159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116</a:t>
            </a:fld>
            <a:endParaRPr lang="en-US" dirty="0">
              <a:solidFill>
                <a:prstClr val="black">
                  <a:tint val="75000"/>
                </a:prstClr>
              </a:solidFill>
            </a:endParaRPr>
          </a:p>
        </p:txBody>
      </p:sp>
      <p:sp>
        <p:nvSpPr>
          <p:cNvPr id="4" name="Content Placeholder 3"/>
          <p:cNvSpPr>
            <a:spLocks noGrp="1"/>
          </p:cNvSpPr>
          <p:nvPr>
            <p:ph idx="1"/>
          </p:nvPr>
        </p:nvSpPr>
        <p:spPr>
          <a:xfrm>
            <a:off x="838200" y="731519"/>
            <a:ext cx="10515600" cy="5225143"/>
          </a:xfrm>
        </p:spPr>
        <p:txBody>
          <a:bodyPr>
            <a:normAutofit/>
          </a:bodyPr>
          <a:lstStyle/>
          <a:p>
            <a:pPr marL="0" indent="0">
              <a:buNone/>
            </a:pPr>
            <a:r>
              <a:rPr lang="en-GB" b="1" dirty="0"/>
              <a:t>4. For each of the following statements, review and decide whether it is TRUE </a:t>
            </a:r>
            <a:r>
              <a:rPr lang="en-GB" b="1" dirty="0" smtClean="0"/>
              <a:t>or </a:t>
            </a:r>
            <a:r>
              <a:rPr lang="en-US" b="1" dirty="0" smtClean="0"/>
              <a:t>FALSE.</a:t>
            </a:r>
          </a:p>
          <a:p>
            <a:pPr marL="0" indent="0">
              <a:buNone/>
            </a:pPr>
            <a:endParaRPr lang="en-US" b="1" dirty="0"/>
          </a:p>
          <a:p>
            <a:pPr marL="571500" indent="-571500">
              <a:buAutoNum type="romanLcParenBoth"/>
            </a:pPr>
            <a:r>
              <a:rPr lang="en-GB" dirty="0" smtClean="0"/>
              <a:t>The </a:t>
            </a:r>
            <a:r>
              <a:rPr lang="en-GB" dirty="0"/>
              <a:t>Data Protection Officer is in charge of all of an organisation’s </a:t>
            </a:r>
            <a:r>
              <a:rPr lang="en-GB" dirty="0" smtClean="0"/>
              <a:t>data </a:t>
            </a:r>
            <a:r>
              <a:rPr lang="en-US" dirty="0" smtClean="0"/>
              <a:t>processing </a:t>
            </a:r>
            <a:r>
              <a:rPr lang="en-US" dirty="0"/>
              <a:t>activities</a:t>
            </a:r>
            <a:r>
              <a:rPr lang="en-US" dirty="0" smtClean="0"/>
              <a:t>. </a:t>
            </a:r>
          </a:p>
          <a:p>
            <a:pPr marL="0" indent="0">
              <a:buNone/>
            </a:pPr>
            <a:endParaRPr lang="en-US" dirty="0"/>
          </a:p>
          <a:p>
            <a:pPr marL="0" indent="0">
              <a:buNone/>
            </a:pPr>
            <a:r>
              <a:rPr lang="en-GB" dirty="0"/>
              <a:t>(ii) Privacy by design is defined as the process for making sure that </a:t>
            </a:r>
            <a:r>
              <a:rPr lang="en-GB" dirty="0" smtClean="0"/>
              <a:t>data protection </a:t>
            </a:r>
            <a:r>
              <a:rPr lang="en-GB" dirty="0"/>
              <a:t>websites are easy to understand</a:t>
            </a:r>
            <a:r>
              <a:rPr lang="en-GB" dirty="0" smtClean="0"/>
              <a:t>. </a:t>
            </a:r>
          </a:p>
          <a:p>
            <a:pPr marL="0" indent="0">
              <a:buNone/>
            </a:pPr>
            <a:endParaRPr lang="en-GB" dirty="0"/>
          </a:p>
          <a:p>
            <a:pPr marL="0" indent="0">
              <a:buNone/>
            </a:pPr>
            <a:r>
              <a:rPr lang="en-GB" dirty="0"/>
              <a:t>(iii) A data protection impact assessment (DPIA) is mandatory under </a:t>
            </a:r>
            <a:r>
              <a:rPr lang="en-GB" dirty="0" smtClean="0"/>
              <a:t>certain </a:t>
            </a:r>
            <a:r>
              <a:rPr lang="en-US" dirty="0" smtClean="0"/>
              <a:t>circumstances</a:t>
            </a:r>
            <a:r>
              <a:rPr lang="en-US" dirty="0"/>
              <a:t>.</a:t>
            </a:r>
          </a:p>
        </p:txBody>
      </p:sp>
      <p:pic>
        <p:nvPicPr>
          <p:cNvPr id="5" name="Picture 4"/>
          <p:cNvPicPr>
            <a:picLocks noChangeAspect="1"/>
          </p:cNvPicPr>
          <p:nvPr/>
        </p:nvPicPr>
        <p:blipFill>
          <a:blip r:embed="rId2"/>
          <a:stretch>
            <a:fillRect/>
          </a:stretch>
        </p:blipFill>
        <p:spPr>
          <a:xfrm>
            <a:off x="5888030" y="5447389"/>
            <a:ext cx="899265" cy="908961"/>
          </a:xfrm>
          <a:prstGeom prst="rect">
            <a:avLst/>
          </a:prstGeom>
        </p:spPr>
      </p:pic>
      <p:pic>
        <p:nvPicPr>
          <p:cNvPr id="6" name="Picture 5"/>
          <p:cNvPicPr>
            <a:picLocks noChangeAspect="1"/>
          </p:cNvPicPr>
          <p:nvPr/>
        </p:nvPicPr>
        <p:blipFill>
          <a:blip r:embed="rId3"/>
          <a:stretch>
            <a:fillRect/>
          </a:stretch>
        </p:blipFill>
        <p:spPr>
          <a:xfrm>
            <a:off x="9692328" y="2475555"/>
            <a:ext cx="877702" cy="868535"/>
          </a:xfrm>
          <a:prstGeom prst="rect">
            <a:avLst/>
          </a:prstGeom>
        </p:spPr>
      </p:pic>
      <p:pic>
        <p:nvPicPr>
          <p:cNvPr id="7" name="Picture 6"/>
          <p:cNvPicPr>
            <a:picLocks noChangeAspect="1"/>
          </p:cNvPicPr>
          <p:nvPr/>
        </p:nvPicPr>
        <p:blipFill>
          <a:blip r:embed="rId3"/>
          <a:stretch>
            <a:fillRect/>
          </a:stretch>
        </p:blipFill>
        <p:spPr>
          <a:xfrm>
            <a:off x="9413654" y="3921178"/>
            <a:ext cx="877702" cy="868535"/>
          </a:xfrm>
          <a:prstGeom prst="rect">
            <a:avLst/>
          </a:prstGeom>
        </p:spPr>
      </p:pic>
    </p:spTree>
    <p:extLst>
      <p:ext uri="{BB962C8B-B14F-4D97-AF65-F5344CB8AC3E}">
        <p14:creationId xmlns:p14="http://schemas.microsoft.com/office/powerpoint/2010/main" val="286360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8: Enforcement</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117</a:t>
            </a:fld>
            <a:endParaRPr lang="en-US" dirty="0">
              <a:solidFill>
                <a:prstClr val="black">
                  <a:tint val="75000"/>
                </a:prstClr>
              </a:solidFill>
            </a:endParaRPr>
          </a:p>
        </p:txBody>
      </p:sp>
      <p:sp>
        <p:nvSpPr>
          <p:cNvPr id="4" name="Content Placeholder 3"/>
          <p:cNvSpPr>
            <a:spLocks noGrp="1"/>
          </p:cNvSpPr>
          <p:nvPr>
            <p:ph idx="1"/>
          </p:nvPr>
        </p:nvSpPr>
        <p:spPr/>
        <p:txBody>
          <a:bodyPr/>
          <a:lstStyle/>
          <a:p>
            <a:pPr marL="0" indent="0">
              <a:buNone/>
            </a:pPr>
            <a:r>
              <a:rPr lang="en-GB" dirty="0" smtClean="0"/>
              <a:t>In this section we are going to cover the areas of:</a:t>
            </a:r>
          </a:p>
          <a:p>
            <a:pPr lvl="1"/>
            <a:r>
              <a:rPr lang="en-GB" dirty="0" smtClean="0"/>
              <a:t>Supervisory authorities</a:t>
            </a:r>
          </a:p>
          <a:p>
            <a:pPr lvl="1"/>
            <a:r>
              <a:rPr lang="en-GB" dirty="0" smtClean="0"/>
              <a:t>Sanctions</a:t>
            </a:r>
            <a:endParaRPr lang="en-US" dirty="0"/>
          </a:p>
        </p:txBody>
      </p:sp>
    </p:spTree>
    <p:extLst>
      <p:ext uri="{BB962C8B-B14F-4D97-AF65-F5344CB8AC3E}">
        <p14:creationId xmlns:p14="http://schemas.microsoft.com/office/powerpoint/2010/main" val="409683073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 SUPERVISORY AUTHORITY</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118</a:t>
            </a:fld>
            <a:endParaRPr lang="en-US" dirty="0">
              <a:solidFill>
                <a:prstClr val="black">
                  <a:tint val="75000"/>
                </a:prstClr>
              </a:solidFill>
            </a:endParaRPr>
          </a:p>
        </p:txBody>
      </p:sp>
      <p:sp>
        <p:nvSpPr>
          <p:cNvPr id="4" name="Content Placeholder 3"/>
          <p:cNvSpPr>
            <a:spLocks noGrp="1"/>
          </p:cNvSpPr>
          <p:nvPr>
            <p:ph idx="1"/>
          </p:nvPr>
        </p:nvSpPr>
        <p:spPr>
          <a:xfrm>
            <a:off x="838200" y="1410789"/>
            <a:ext cx="10515600" cy="4833257"/>
          </a:xfrm>
        </p:spPr>
        <p:txBody>
          <a:bodyPr>
            <a:normAutofit fontScale="92500" lnSpcReduction="10000"/>
          </a:bodyPr>
          <a:lstStyle/>
          <a:p>
            <a:r>
              <a:rPr lang="en-GB" dirty="0"/>
              <a:t>E</a:t>
            </a:r>
            <a:r>
              <a:rPr lang="en-GB" dirty="0" smtClean="0"/>
              <a:t>ach </a:t>
            </a:r>
            <a:r>
              <a:rPr lang="en-GB" dirty="0"/>
              <a:t>EU member state </a:t>
            </a:r>
            <a:r>
              <a:rPr lang="en-GB" dirty="0" smtClean="0"/>
              <a:t>must have a “</a:t>
            </a:r>
            <a:r>
              <a:rPr lang="en-GB" dirty="0"/>
              <a:t>Supervisory Authority”, a body </a:t>
            </a:r>
            <a:r>
              <a:rPr lang="en-GB" dirty="0" smtClean="0"/>
              <a:t>that has </a:t>
            </a:r>
            <a:r>
              <a:rPr lang="en-GB" dirty="0"/>
              <a:t>a responsibility to oversee the implementation of the data </a:t>
            </a:r>
            <a:r>
              <a:rPr lang="en-GB" dirty="0" smtClean="0"/>
              <a:t>protection </a:t>
            </a:r>
            <a:r>
              <a:rPr lang="en-US" dirty="0" smtClean="0"/>
              <a:t>legislation </a:t>
            </a:r>
            <a:r>
              <a:rPr lang="en-US" dirty="0"/>
              <a:t>within its jurisdiction</a:t>
            </a:r>
            <a:r>
              <a:rPr lang="en-US" dirty="0" smtClean="0"/>
              <a:t>.</a:t>
            </a:r>
          </a:p>
          <a:p>
            <a:r>
              <a:rPr lang="en-GB" dirty="0"/>
              <a:t>Some member states may have more than one supervisory authority (SA). </a:t>
            </a:r>
            <a:r>
              <a:rPr lang="en-GB" dirty="0" smtClean="0"/>
              <a:t>This </a:t>
            </a:r>
            <a:r>
              <a:rPr lang="en-US" dirty="0" smtClean="0"/>
              <a:t>arrangement </a:t>
            </a:r>
            <a:r>
              <a:rPr lang="en-US" dirty="0"/>
              <a:t>reflects different constitutional, </a:t>
            </a:r>
            <a:r>
              <a:rPr lang="en-US" dirty="0" err="1"/>
              <a:t>organisational</a:t>
            </a:r>
            <a:r>
              <a:rPr lang="en-US" dirty="0"/>
              <a:t> and </a:t>
            </a:r>
            <a:r>
              <a:rPr lang="en-US" dirty="0" smtClean="0"/>
              <a:t>administrative structures.</a:t>
            </a:r>
          </a:p>
          <a:p>
            <a:r>
              <a:rPr lang="en-GB" dirty="0"/>
              <a:t>E</a:t>
            </a:r>
            <a:r>
              <a:rPr lang="en-GB" dirty="0" smtClean="0"/>
              <a:t>ach </a:t>
            </a:r>
            <a:r>
              <a:rPr lang="en-GB" dirty="0"/>
              <a:t>supervisory authority must have its own staff who </a:t>
            </a:r>
            <a:r>
              <a:rPr lang="en-GB" dirty="0" smtClean="0"/>
              <a:t>operate Independently </a:t>
            </a:r>
            <a:r>
              <a:rPr lang="en-GB" dirty="0"/>
              <a:t>of any other state function. This is a safeguard to help ensure </a:t>
            </a:r>
            <a:r>
              <a:rPr lang="en-GB" dirty="0" smtClean="0"/>
              <a:t>that each </a:t>
            </a:r>
            <a:r>
              <a:rPr lang="en-GB" dirty="0"/>
              <a:t>SA performs its tasks and exercises its powers with complete independence</a:t>
            </a:r>
            <a:r>
              <a:rPr lang="en-GB" dirty="0" smtClean="0"/>
              <a:t>.</a:t>
            </a:r>
          </a:p>
          <a:p>
            <a:r>
              <a:rPr lang="en-GB" dirty="0"/>
              <a:t>D</a:t>
            </a:r>
            <a:r>
              <a:rPr lang="en-GB" dirty="0" smtClean="0"/>
              <a:t>ata </a:t>
            </a:r>
            <a:r>
              <a:rPr lang="en-GB" dirty="0"/>
              <a:t>subjects have the right to lodge a complaint with </a:t>
            </a:r>
            <a:r>
              <a:rPr lang="en-GB" dirty="0" smtClean="0"/>
              <a:t>a single </a:t>
            </a:r>
            <a:r>
              <a:rPr lang="en-GB" dirty="0"/>
              <a:t>supervisory authority in the Member State where they live, work or </a:t>
            </a:r>
            <a:r>
              <a:rPr lang="en-GB" dirty="0" smtClean="0"/>
              <a:t>where the </a:t>
            </a:r>
            <a:r>
              <a:rPr lang="en-GB" dirty="0"/>
              <a:t>alleged infringement of their rights occurs.</a:t>
            </a:r>
            <a:endParaRPr lang="en-US" dirty="0"/>
          </a:p>
        </p:txBody>
      </p:sp>
    </p:spTree>
    <p:extLst>
      <p:ext uri="{BB962C8B-B14F-4D97-AF65-F5344CB8AC3E}">
        <p14:creationId xmlns:p14="http://schemas.microsoft.com/office/powerpoint/2010/main" val="44792607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8.2 TASKS</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119</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157548" y="1459113"/>
            <a:ext cx="7876903" cy="5079799"/>
          </a:xfrm>
          <a:prstGeom prst="rect">
            <a:avLst/>
          </a:prstGeom>
        </p:spPr>
      </p:pic>
    </p:spTree>
    <p:extLst>
      <p:ext uri="{BB962C8B-B14F-4D97-AF65-F5344CB8AC3E}">
        <p14:creationId xmlns:p14="http://schemas.microsoft.com/office/powerpoint/2010/main" val="1623611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 PRIVACY RIGHTS</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a:t>
            </a:fld>
            <a:endParaRPr lang="en-US" dirty="0">
              <a:solidFill>
                <a:prstClr val="black">
                  <a:tint val="75000"/>
                </a:prstClr>
              </a:solidFill>
            </a:endParaRPr>
          </a:p>
        </p:txBody>
      </p:sp>
      <p:sp>
        <p:nvSpPr>
          <p:cNvPr id="4" name="Content Placeholder 3"/>
          <p:cNvSpPr>
            <a:spLocks noGrp="1"/>
          </p:cNvSpPr>
          <p:nvPr>
            <p:ph idx="1"/>
          </p:nvPr>
        </p:nvSpPr>
        <p:spPr>
          <a:xfrm>
            <a:off x="838200" y="1358537"/>
            <a:ext cx="10515600" cy="4689566"/>
          </a:xfrm>
        </p:spPr>
        <p:txBody>
          <a:bodyPr>
            <a:normAutofit fontScale="62500" lnSpcReduction="20000"/>
          </a:bodyPr>
          <a:lstStyle/>
          <a:p>
            <a:pPr marL="0" indent="0">
              <a:buNone/>
            </a:pPr>
            <a:r>
              <a:rPr lang="en-GB" b="1" u="sng" dirty="0" smtClean="0"/>
              <a:t>The right to Privacy</a:t>
            </a:r>
          </a:p>
          <a:p>
            <a:pPr>
              <a:lnSpc>
                <a:spcPct val="120000"/>
              </a:lnSpc>
            </a:pPr>
            <a:r>
              <a:rPr lang="en-GB" dirty="0"/>
              <a:t>The right to privacy was </a:t>
            </a:r>
            <a:r>
              <a:rPr lang="en-GB" dirty="0" smtClean="0"/>
              <a:t>set out as </a:t>
            </a:r>
            <a:r>
              <a:rPr lang="en-GB" dirty="0"/>
              <a:t>one of the articles of the </a:t>
            </a:r>
            <a:r>
              <a:rPr lang="en-GB" b="1" i="1" dirty="0" smtClean="0"/>
              <a:t>Universal Declaration </a:t>
            </a:r>
            <a:r>
              <a:rPr lang="en-GB" b="1" i="1" dirty="0"/>
              <a:t>of Human Rights </a:t>
            </a:r>
            <a:r>
              <a:rPr lang="en-GB" dirty="0"/>
              <a:t>adopted by United Nations General Assembly </a:t>
            </a:r>
            <a:r>
              <a:rPr lang="en-GB" dirty="0" smtClean="0"/>
              <a:t>in </a:t>
            </a:r>
            <a:r>
              <a:rPr lang="en-US" dirty="0" smtClean="0"/>
              <a:t>1948.</a:t>
            </a:r>
          </a:p>
          <a:p>
            <a:pPr>
              <a:lnSpc>
                <a:spcPct val="120000"/>
              </a:lnSpc>
            </a:pPr>
            <a:r>
              <a:rPr lang="en-GB" dirty="0"/>
              <a:t>Privacy was also the subject of one of the articles when the Council of </a:t>
            </a:r>
            <a:r>
              <a:rPr lang="en-GB" dirty="0" smtClean="0"/>
              <a:t>Europe drafted </a:t>
            </a:r>
            <a:r>
              <a:rPr lang="en-GB" dirty="0"/>
              <a:t>the </a:t>
            </a:r>
            <a:r>
              <a:rPr lang="en-GB" b="1" i="1" dirty="0"/>
              <a:t>European Convention of Human Rights </a:t>
            </a:r>
            <a:r>
              <a:rPr lang="en-GB" dirty="0"/>
              <a:t>in 1950</a:t>
            </a:r>
            <a:r>
              <a:rPr lang="en-GB" dirty="0" smtClean="0"/>
              <a:t>.</a:t>
            </a:r>
          </a:p>
          <a:p>
            <a:pPr>
              <a:lnSpc>
                <a:spcPct val="120000"/>
              </a:lnSpc>
            </a:pPr>
            <a:r>
              <a:rPr lang="en-GB" dirty="0" smtClean="0"/>
              <a:t>Due to an </a:t>
            </a:r>
            <a:r>
              <a:rPr lang="en-GB" dirty="0"/>
              <a:t>increasing automation and movement of data prompted </a:t>
            </a:r>
            <a:r>
              <a:rPr lang="en-GB" dirty="0" smtClean="0"/>
              <a:t>the OECD </a:t>
            </a:r>
            <a:r>
              <a:rPr lang="en-GB" dirty="0"/>
              <a:t>to publish in 1980 what were in effect the first international set of </a:t>
            </a:r>
            <a:r>
              <a:rPr lang="en-GB" dirty="0" smtClean="0"/>
              <a:t>privacy principles</a:t>
            </a:r>
            <a:r>
              <a:rPr lang="en-GB" dirty="0"/>
              <a:t>, </a:t>
            </a:r>
            <a:r>
              <a:rPr lang="en-GB" b="1" i="1" dirty="0"/>
              <a:t>Guidelines on the Protection of Privacy and </a:t>
            </a:r>
            <a:r>
              <a:rPr lang="en-GB" b="1" i="1" dirty="0" err="1"/>
              <a:t>Transborder</a:t>
            </a:r>
            <a:r>
              <a:rPr lang="en-GB" b="1" i="1" dirty="0"/>
              <a:t> Flows </a:t>
            </a:r>
            <a:r>
              <a:rPr lang="en-GB" b="1" i="1" dirty="0" smtClean="0"/>
              <a:t>of </a:t>
            </a:r>
            <a:r>
              <a:rPr lang="en-US" b="1" i="1" dirty="0" smtClean="0"/>
              <a:t>Personal </a:t>
            </a:r>
            <a:r>
              <a:rPr lang="en-US" b="1" i="1" dirty="0"/>
              <a:t>Data</a:t>
            </a:r>
            <a:r>
              <a:rPr lang="en-US" b="1" i="1" dirty="0" smtClean="0"/>
              <a:t>.</a:t>
            </a:r>
          </a:p>
          <a:p>
            <a:pPr>
              <a:lnSpc>
                <a:spcPct val="120000"/>
              </a:lnSpc>
            </a:pPr>
            <a:r>
              <a:rPr lang="en-GB" dirty="0"/>
              <a:t>The </a:t>
            </a:r>
            <a:r>
              <a:rPr lang="en-GB" b="1" i="1" dirty="0"/>
              <a:t>Convention for the Protection of Individuals with Regard to </a:t>
            </a:r>
            <a:r>
              <a:rPr lang="en-GB" b="1" i="1" dirty="0" smtClean="0"/>
              <a:t>Automatic Processing </a:t>
            </a:r>
            <a:r>
              <a:rPr lang="en-GB" b="1" i="1" dirty="0"/>
              <a:t>of Personal Data </a:t>
            </a:r>
            <a:r>
              <a:rPr lang="en-GB" dirty="0"/>
              <a:t>was adopted by the Council of Europe in 1981.</a:t>
            </a:r>
            <a:endParaRPr lang="en-US" b="1" i="1" dirty="0" smtClean="0"/>
          </a:p>
          <a:p>
            <a:pPr>
              <a:lnSpc>
                <a:spcPct val="120000"/>
              </a:lnSpc>
            </a:pPr>
            <a:r>
              <a:rPr lang="en-GB" dirty="0"/>
              <a:t>In 1995, with the objective of better aligning data protection within the </a:t>
            </a:r>
            <a:r>
              <a:rPr lang="en-GB" dirty="0" smtClean="0"/>
              <a:t>member states</a:t>
            </a:r>
            <a:r>
              <a:rPr lang="en-GB" dirty="0"/>
              <a:t>, the EU adopted </a:t>
            </a:r>
            <a:r>
              <a:rPr lang="en-GB" b="1" dirty="0"/>
              <a:t>Directive 95/46/EC </a:t>
            </a:r>
            <a:r>
              <a:rPr lang="en-GB" i="1" dirty="0"/>
              <a:t>on the protection of individuals </a:t>
            </a:r>
            <a:r>
              <a:rPr lang="en-GB" i="1" dirty="0" err="1" smtClean="0"/>
              <a:t>withregard</a:t>
            </a:r>
            <a:r>
              <a:rPr lang="en-GB" i="1" dirty="0" smtClean="0"/>
              <a:t> </a:t>
            </a:r>
            <a:r>
              <a:rPr lang="en-GB" i="1" dirty="0"/>
              <a:t>to the processing of personal data and on the free movement of such </a:t>
            </a:r>
            <a:r>
              <a:rPr lang="en-GB" i="1" dirty="0" err="1" smtClean="0"/>
              <a:t>data</a:t>
            </a:r>
            <a:r>
              <a:rPr lang="en-GB" dirty="0" err="1" smtClean="0"/>
              <a:t>,usually</a:t>
            </a:r>
            <a:r>
              <a:rPr lang="en-GB" dirty="0" smtClean="0"/>
              <a:t> </a:t>
            </a:r>
            <a:r>
              <a:rPr lang="en-GB" dirty="0"/>
              <a:t>referred to as the “</a:t>
            </a:r>
            <a:r>
              <a:rPr lang="en-GB" b="1" dirty="0"/>
              <a:t>1995 Directive</a:t>
            </a:r>
            <a:r>
              <a:rPr lang="en-GB" dirty="0"/>
              <a:t>”.</a:t>
            </a:r>
            <a:endParaRPr lang="en-US" b="1" dirty="0"/>
          </a:p>
        </p:txBody>
      </p:sp>
    </p:spTree>
    <p:extLst>
      <p:ext uri="{BB962C8B-B14F-4D97-AF65-F5344CB8AC3E}">
        <p14:creationId xmlns:p14="http://schemas.microsoft.com/office/powerpoint/2010/main" val="50301621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120</a:t>
            </a:fld>
            <a:endParaRPr lang="en-US" dirty="0">
              <a:solidFill>
                <a:prstClr val="black">
                  <a:tint val="75000"/>
                </a:prstClr>
              </a:solidFill>
            </a:endParaRPr>
          </a:p>
        </p:txBody>
      </p:sp>
      <p:sp>
        <p:nvSpPr>
          <p:cNvPr id="4" name="Content Placeholder 3"/>
          <p:cNvSpPr>
            <a:spLocks noGrp="1"/>
          </p:cNvSpPr>
          <p:nvPr>
            <p:ph idx="1"/>
          </p:nvPr>
        </p:nvSpPr>
        <p:spPr/>
        <p:txBody>
          <a:bodyPr/>
          <a:lstStyle/>
          <a:p>
            <a:r>
              <a:rPr lang="en-GB" dirty="0" smtClean="0"/>
              <a:t>Supervisory Authorities are </a:t>
            </a:r>
            <a:r>
              <a:rPr lang="en-GB" dirty="0"/>
              <a:t>also required to cooperate with each other and are facilitated in this </a:t>
            </a:r>
            <a:r>
              <a:rPr lang="en-GB" dirty="0" smtClean="0"/>
              <a:t>by being </a:t>
            </a:r>
            <a:r>
              <a:rPr lang="en-GB" dirty="0"/>
              <a:t>represented on a pan-European body, the European Data Protection </a:t>
            </a:r>
            <a:r>
              <a:rPr lang="en-GB" dirty="0" smtClean="0"/>
              <a:t>Board (</a:t>
            </a:r>
            <a:r>
              <a:rPr lang="en-GB" dirty="0"/>
              <a:t>EDPB). </a:t>
            </a:r>
            <a:endParaRPr lang="en-GB" dirty="0" smtClean="0"/>
          </a:p>
          <a:p>
            <a:r>
              <a:rPr lang="en-GB" dirty="0" smtClean="0"/>
              <a:t>The </a:t>
            </a:r>
            <a:r>
              <a:rPr lang="en-GB" dirty="0"/>
              <a:t>EDPB is an independent body that helps to ensure the </a:t>
            </a:r>
            <a:r>
              <a:rPr lang="en-GB" dirty="0" smtClean="0"/>
              <a:t>consistent application </a:t>
            </a:r>
            <a:r>
              <a:rPr lang="en-GB" dirty="0"/>
              <a:t>of data protection legislation across the Union.</a:t>
            </a:r>
            <a:endParaRPr lang="en-US" dirty="0"/>
          </a:p>
        </p:txBody>
      </p:sp>
    </p:spTree>
    <p:extLst>
      <p:ext uri="{BB962C8B-B14F-4D97-AF65-F5344CB8AC3E}">
        <p14:creationId xmlns:p14="http://schemas.microsoft.com/office/powerpoint/2010/main" val="422590336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121</a:t>
            </a:fld>
            <a:endParaRPr lang="en-US" dirty="0">
              <a:solidFill>
                <a:prstClr val="black">
                  <a:tint val="75000"/>
                </a:prstClr>
              </a:solidFill>
            </a:endParaRPr>
          </a:p>
        </p:txBody>
      </p:sp>
      <p:sp>
        <p:nvSpPr>
          <p:cNvPr id="4" name="Content Placeholder 3"/>
          <p:cNvSpPr>
            <a:spLocks noGrp="1"/>
          </p:cNvSpPr>
          <p:nvPr>
            <p:ph idx="1"/>
          </p:nvPr>
        </p:nvSpPr>
        <p:spPr>
          <a:xfrm>
            <a:off x="838200" y="992777"/>
            <a:ext cx="10515600" cy="4778061"/>
          </a:xfrm>
        </p:spPr>
        <p:txBody>
          <a:bodyPr/>
          <a:lstStyle/>
          <a:p>
            <a:r>
              <a:rPr lang="en-GB" dirty="0"/>
              <a:t>Supervisory authorities possess very significant powers and these can be </a:t>
            </a:r>
            <a:r>
              <a:rPr lang="en-GB" dirty="0" smtClean="0"/>
              <a:t>either investigative </a:t>
            </a:r>
            <a:r>
              <a:rPr lang="en-GB" dirty="0"/>
              <a:t>or corrective in nature.</a:t>
            </a:r>
            <a:endParaRPr lang="en-US" dirty="0"/>
          </a:p>
        </p:txBody>
      </p:sp>
      <p:pic>
        <p:nvPicPr>
          <p:cNvPr id="5" name="Picture 4"/>
          <p:cNvPicPr>
            <a:picLocks noChangeAspect="1"/>
          </p:cNvPicPr>
          <p:nvPr/>
        </p:nvPicPr>
        <p:blipFill>
          <a:blip r:embed="rId2"/>
          <a:stretch>
            <a:fillRect/>
          </a:stretch>
        </p:blipFill>
        <p:spPr>
          <a:xfrm>
            <a:off x="2299063" y="1967651"/>
            <a:ext cx="7406640" cy="4003184"/>
          </a:xfrm>
          <a:prstGeom prst="rect">
            <a:avLst/>
          </a:prstGeom>
        </p:spPr>
      </p:pic>
    </p:spTree>
    <p:extLst>
      <p:ext uri="{BB962C8B-B14F-4D97-AF65-F5344CB8AC3E}">
        <p14:creationId xmlns:p14="http://schemas.microsoft.com/office/powerpoint/2010/main" val="346514851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8.3 SANCTIONS AND PENALTIES</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122</a:t>
            </a:fld>
            <a:endParaRPr lang="en-US" dirty="0">
              <a:solidFill>
                <a:prstClr val="black">
                  <a:tint val="75000"/>
                </a:prstClr>
              </a:solidFill>
            </a:endParaRPr>
          </a:p>
        </p:txBody>
      </p:sp>
      <p:sp>
        <p:nvSpPr>
          <p:cNvPr id="4" name="Content Placeholder 3"/>
          <p:cNvSpPr>
            <a:spLocks noGrp="1"/>
          </p:cNvSpPr>
          <p:nvPr>
            <p:ph idx="1"/>
          </p:nvPr>
        </p:nvSpPr>
        <p:spPr/>
        <p:txBody>
          <a:bodyPr/>
          <a:lstStyle/>
          <a:p>
            <a:r>
              <a:rPr lang="en-US" b="1" dirty="0"/>
              <a:t>Administrative </a:t>
            </a:r>
            <a:r>
              <a:rPr lang="en-US" b="1" dirty="0" smtClean="0"/>
              <a:t>Fines</a:t>
            </a:r>
          </a:p>
          <a:p>
            <a:pPr lvl="1"/>
            <a:r>
              <a:rPr lang="en-GB" dirty="0"/>
              <a:t>A supervisory authority has the power to impose fines for breaches of the </a:t>
            </a:r>
            <a:r>
              <a:rPr lang="en-GB" dirty="0" smtClean="0"/>
              <a:t>data protection </a:t>
            </a:r>
            <a:r>
              <a:rPr lang="en-GB" dirty="0"/>
              <a:t>regulation. </a:t>
            </a:r>
            <a:endParaRPr lang="en-GB" dirty="0" smtClean="0"/>
          </a:p>
          <a:p>
            <a:pPr lvl="1"/>
            <a:r>
              <a:rPr lang="en-GB" dirty="0" smtClean="0"/>
              <a:t>The </a:t>
            </a:r>
            <a:r>
              <a:rPr lang="en-GB" dirty="0"/>
              <a:t>GDPR states that fines must be “effective, </a:t>
            </a:r>
            <a:r>
              <a:rPr lang="en-GB" dirty="0" smtClean="0"/>
              <a:t>proportionate </a:t>
            </a:r>
            <a:r>
              <a:rPr lang="en-US" dirty="0" smtClean="0"/>
              <a:t>and </a:t>
            </a:r>
            <a:r>
              <a:rPr lang="en-US" dirty="0"/>
              <a:t>dissuasive.”</a:t>
            </a:r>
          </a:p>
        </p:txBody>
      </p:sp>
      <p:pic>
        <p:nvPicPr>
          <p:cNvPr id="5" name="Picture 4"/>
          <p:cNvPicPr>
            <a:picLocks noChangeAspect="1"/>
          </p:cNvPicPr>
          <p:nvPr/>
        </p:nvPicPr>
        <p:blipFill>
          <a:blip r:embed="rId3"/>
          <a:stretch>
            <a:fillRect/>
          </a:stretch>
        </p:blipFill>
        <p:spPr>
          <a:xfrm>
            <a:off x="3292792" y="3730097"/>
            <a:ext cx="5606415" cy="3127903"/>
          </a:xfrm>
          <a:prstGeom prst="rect">
            <a:avLst/>
          </a:prstGeom>
        </p:spPr>
      </p:pic>
    </p:spTree>
    <p:extLst>
      <p:ext uri="{BB962C8B-B14F-4D97-AF65-F5344CB8AC3E}">
        <p14:creationId xmlns:p14="http://schemas.microsoft.com/office/powerpoint/2010/main" val="88718676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123</a:t>
            </a:fld>
            <a:endParaRPr lang="en-US" dirty="0">
              <a:solidFill>
                <a:prstClr val="black">
                  <a:tint val="75000"/>
                </a:prstClr>
              </a:solidFill>
            </a:endParaRPr>
          </a:p>
        </p:txBody>
      </p:sp>
      <p:sp>
        <p:nvSpPr>
          <p:cNvPr id="4" name="Content Placeholder 3"/>
          <p:cNvSpPr>
            <a:spLocks noGrp="1"/>
          </p:cNvSpPr>
          <p:nvPr>
            <p:ph idx="1"/>
          </p:nvPr>
        </p:nvSpPr>
        <p:spPr>
          <a:xfrm>
            <a:off x="719667" y="474133"/>
            <a:ext cx="10515600" cy="6045200"/>
          </a:xfrm>
        </p:spPr>
        <p:txBody>
          <a:bodyPr>
            <a:normAutofit/>
          </a:bodyPr>
          <a:lstStyle/>
          <a:p>
            <a:r>
              <a:rPr lang="en-GB" b="1" dirty="0"/>
              <a:t>Other Penalties including Judicial </a:t>
            </a:r>
            <a:r>
              <a:rPr lang="en-GB" b="1" dirty="0" smtClean="0"/>
              <a:t>Remedies</a:t>
            </a:r>
          </a:p>
          <a:p>
            <a:pPr lvl="1"/>
            <a:r>
              <a:rPr lang="en-GB" dirty="0"/>
              <a:t>All organisations, including public authorities and bodies, need to be aware </a:t>
            </a:r>
            <a:r>
              <a:rPr lang="en-GB" dirty="0" smtClean="0"/>
              <a:t>that exposure </a:t>
            </a:r>
            <a:r>
              <a:rPr lang="en-GB" dirty="0"/>
              <a:t>to administrative fines is only one of the potential sanctions that </a:t>
            </a:r>
            <a:r>
              <a:rPr lang="en-GB" dirty="0" smtClean="0"/>
              <a:t>may result </a:t>
            </a:r>
            <a:r>
              <a:rPr lang="en-GB" dirty="0"/>
              <a:t>from a GDPR breach</a:t>
            </a:r>
            <a:r>
              <a:rPr lang="en-GB" dirty="0" smtClean="0"/>
              <a:t>.</a:t>
            </a:r>
          </a:p>
          <a:p>
            <a:pPr lvl="1"/>
            <a:r>
              <a:rPr lang="en-GB" dirty="0"/>
              <a:t>D</a:t>
            </a:r>
            <a:r>
              <a:rPr lang="en-GB" dirty="0" smtClean="0"/>
              <a:t>ata </a:t>
            </a:r>
            <a:r>
              <a:rPr lang="en-GB" dirty="0"/>
              <a:t>subjects are free to exercise their right to seek remedy </a:t>
            </a:r>
            <a:r>
              <a:rPr lang="en-GB" dirty="0" smtClean="0"/>
              <a:t>through </a:t>
            </a:r>
            <a:r>
              <a:rPr lang="en-US" dirty="0" smtClean="0"/>
              <a:t>the </a:t>
            </a:r>
            <a:r>
              <a:rPr lang="en-US" dirty="0"/>
              <a:t>courts</a:t>
            </a:r>
            <a:r>
              <a:rPr lang="en-US" dirty="0" smtClean="0"/>
              <a:t>.</a:t>
            </a:r>
          </a:p>
          <a:p>
            <a:pPr lvl="1"/>
            <a:r>
              <a:rPr lang="en-GB" dirty="0"/>
              <a:t>Data subjects have the right to bring legal proceedings against a data controller </a:t>
            </a:r>
            <a:r>
              <a:rPr lang="en-GB" dirty="0" smtClean="0"/>
              <a:t>or data </a:t>
            </a:r>
            <a:r>
              <a:rPr lang="en-GB" dirty="0"/>
              <a:t>processor in the Member State where the controller or processor has </a:t>
            </a:r>
            <a:r>
              <a:rPr lang="en-GB" dirty="0" smtClean="0"/>
              <a:t>an establishment </a:t>
            </a:r>
            <a:r>
              <a:rPr lang="en-GB" dirty="0"/>
              <a:t>or where the data subject lives. This is called </a:t>
            </a:r>
            <a:r>
              <a:rPr lang="en-GB" b="1" dirty="0"/>
              <a:t>litigation</a:t>
            </a:r>
            <a:r>
              <a:rPr lang="en-GB" dirty="0" smtClean="0"/>
              <a:t>.</a:t>
            </a:r>
          </a:p>
          <a:p>
            <a:pPr lvl="1"/>
            <a:r>
              <a:rPr lang="en-GB" dirty="0"/>
              <a:t>Data subjects also have the right to receive compensation from the controller </a:t>
            </a:r>
            <a:r>
              <a:rPr lang="en-GB" dirty="0" smtClean="0"/>
              <a:t>or </a:t>
            </a:r>
            <a:r>
              <a:rPr lang="en-US" dirty="0" smtClean="0"/>
              <a:t>processor </a:t>
            </a:r>
            <a:r>
              <a:rPr lang="en-US" dirty="0"/>
              <a:t>for damages suffered</a:t>
            </a:r>
            <a:r>
              <a:rPr lang="en-US" dirty="0" smtClean="0"/>
              <a:t>.</a:t>
            </a:r>
          </a:p>
          <a:p>
            <a:pPr lvl="1"/>
            <a:r>
              <a:rPr lang="en-GB" dirty="0"/>
              <a:t>Another key consequence of an organisation </a:t>
            </a:r>
            <a:r>
              <a:rPr lang="en-GB" dirty="0" smtClean="0"/>
              <a:t>that fails </a:t>
            </a:r>
            <a:r>
              <a:rPr lang="en-GB" dirty="0"/>
              <a:t>to implement relevant data protection regulations is that they may </a:t>
            </a:r>
            <a:r>
              <a:rPr lang="en-GB" dirty="0" smtClean="0"/>
              <a:t>suffer </a:t>
            </a:r>
            <a:r>
              <a:rPr lang="en-GB" dirty="0"/>
              <a:t>damage to their reputation, which may lead to loss of consumer trust </a:t>
            </a:r>
            <a:r>
              <a:rPr lang="en-GB" dirty="0" smtClean="0"/>
              <a:t>and </a:t>
            </a:r>
            <a:r>
              <a:rPr lang="en-US" dirty="0" smtClean="0"/>
              <a:t>business</a:t>
            </a:r>
            <a:r>
              <a:rPr lang="en-US" dirty="0"/>
              <a:t>.</a:t>
            </a:r>
          </a:p>
        </p:txBody>
      </p:sp>
    </p:spTree>
    <p:extLst>
      <p:ext uri="{BB962C8B-B14F-4D97-AF65-F5344CB8AC3E}">
        <p14:creationId xmlns:p14="http://schemas.microsoft.com/office/powerpoint/2010/main" val="93496616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8.4 REVIEW EXERCISE</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124</a:t>
            </a:fld>
            <a:endParaRPr lang="en-US" dirty="0">
              <a:solidFill>
                <a:prstClr val="black">
                  <a:tint val="75000"/>
                </a:prstClr>
              </a:solidFill>
            </a:endParaRPr>
          </a:p>
        </p:txBody>
      </p:sp>
      <p:sp>
        <p:nvSpPr>
          <p:cNvPr id="4" name="Content Placeholder 3"/>
          <p:cNvSpPr>
            <a:spLocks noGrp="1"/>
          </p:cNvSpPr>
          <p:nvPr>
            <p:ph idx="1"/>
          </p:nvPr>
        </p:nvSpPr>
        <p:spPr>
          <a:xfrm>
            <a:off x="838200" y="1911096"/>
            <a:ext cx="10515600" cy="815171"/>
          </a:xfrm>
        </p:spPr>
        <p:txBody>
          <a:bodyPr/>
          <a:lstStyle/>
          <a:p>
            <a:pPr marL="0" indent="0">
              <a:buNone/>
            </a:pPr>
            <a:r>
              <a:rPr lang="en-GB" b="1" dirty="0"/>
              <a:t>1. What is the primary function of a supervisory authority?</a:t>
            </a:r>
            <a:endParaRPr lang="en-US" b="1" dirty="0"/>
          </a:p>
        </p:txBody>
      </p:sp>
      <p:sp>
        <p:nvSpPr>
          <p:cNvPr id="5" name="Content Placeholder 3"/>
          <p:cNvSpPr txBox="1">
            <a:spLocks/>
          </p:cNvSpPr>
          <p:nvPr/>
        </p:nvSpPr>
        <p:spPr>
          <a:xfrm>
            <a:off x="838200" y="2946675"/>
            <a:ext cx="10515600" cy="1828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The main aim of the </a:t>
            </a:r>
            <a:r>
              <a:rPr lang="en-GB" dirty="0"/>
              <a:t>“Supervisory Authority”, </a:t>
            </a:r>
            <a:r>
              <a:rPr lang="en-GB" dirty="0" smtClean="0"/>
              <a:t> is </a:t>
            </a:r>
            <a:r>
              <a:rPr lang="en-GB" dirty="0"/>
              <a:t>to oversee the implementation of the data </a:t>
            </a:r>
            <a:r>
              <a:rPr lang="en-GB" dirty="0" smtClean="0"/>
              <a:t>protection </a:t>
            </a:r>
            <a:r>
              <a:rPr lang="en-US" dirty="0" smtClean="0"/>
              <a:t>legislation </a:t>
            </a:r>
            <a:r>
              <a:rPr lang="en-US" dirty="0"/>
              <a:t>within its jurisdiction.</a:t>
            </a:r>
            <a:endParaRPr lang="en-US" b="1" dirty="0"/>
          </a:p>
        </p:txBody>
      </p:sp>
    </p:spTree>
    <p:extLst>
      <p:ext uri="{BB962C8B-B14F-4D97-AF65-F5344CB8AC3E}">
        <p14:creationId xmlns:p14="http://schemas.microsoft.com/office/powerpoint/2010/main" val="340703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125</a:t>
            </a:fld>
            <a:endParaRPr lang="en-US" dirty="0">
              <a:solidFill>
                <a:prstClr val="black">
                  <a:tint val="75000"/>
                </a:prstClr>
              </a:solidFill>
            </a:endParaRPr>
          </a:p>
        </p:txBody>
      </p:sp>
      <p:sp>
        <p:nvSpPr>
          <p:cNvPr id="4" name="Content Placeholder 3"/>
          <p:cNvSpPr>
            <a:spLocks noGrp="1"/>
          </p:cNvSpPr>
          <p:nvPr>
            <p:ph idx="1"/>
          </p:nvPr>
        </p:nvSpPr>
        <p:spPr>
          <a:xfrm>
            <a:off x="838200" y="1286933"/>
            <a:ext cx="10515600" cy="4483905"/>
          </a:xfrm>
        </p:spPr>
        <p:txBody>
          <a:bodyPr>
            <a:normAutofit/>
          </a:bodyPr>
          <a:lstStyle/>
          <a:p>
            <a:pPr marL="0" indent="0">
              <a:buNone/>
            </a:pPr>
            <a:r>
              <a:rPr lang="en-GB" b="1" dirty="0"/>
              <a:t>2. Which of the following powers can a supervisory authority exert?</a:t>
            </a:r>
          </a:p>
          <a:p>
            <a:pPr marL="457200" lvl="1" indent="0">
              <a:lnSpc>
                <a:spcPct val="200000"/>
              </a:lnSpc>
              <a:buNone/>
            </a:pPr>
            <a:r>
              <a:rPr lang="en-US" dirty="0"/>
              <a:t>(</a:t>
            </a:r>
            <a:r>
              <a:rPr lang="en-US" dirty="0" err="1"/>
              <a:t>i</a:t>
            </a:r>
            <a:r>
              <a:rPr lang="en-US" dirty="0"/>
              <a:t>) A temporary ban on all personal data processing.</a:t>
            </a:r>
          </a:p>
          <a:p>
            <a:pPr marL="457200" lvl="1" indent="0">
              <a:lnSpc>
                <a:spcPct val="200000"/>
              </a:lnSpc>
              <a:buNone/>
            </a:pPr>
            <a:r>
              <a:rPr lang="en-GB" dirty="0"/>
              <a:t>(ii) Communication of a data breach to data subjects.</a:t>
            </a:r>
          </a:p>
          <a:p>
            <a:pPr marL="457200" lvl="1" indent="0">
              <a:lnSpc>
                <a:spcPct val="200000"/>
              </a:lnSpc>
              <a:buNone/>
            </a:pPr>
            <a:r>
              <a:rPr lang="en-GB" dirty="0"/>
              <a:t>(iii) Suspension of all data flow outside the EEA.</a:t>
            </a:r>
          </a:p>
          <a:p>
            <a:pPr marL="457200" lvl="1" indent="0">
              <a:lnSpc>
                <a:spcPct val="200000"/>
              </a:lnSpc>
              <a:buNone/>
            </a:pPr>
            <a:r>
              <a:rPr lang="en-GB" dirty="0"/>
              <a:t>(iv) All of the above.</a:t>
            </a:r>
            <a:endParaRPr lang="en-US" dirty="0"/>
          </a:p>
        </p:txBody>
      </p:sp>
      <p:pic>
        <p:nvPicPr>
          <p:cNvPr id="5" name="Picture 4"/>
          <p:cNvPicPr>
            <a:picLocks noChangeAspect="1"/>
          </p:cNvPicPr>
          <p:nvPr/>
        </p:nvPicPr>
        <p:blipFill>
          <a:blip r:embed="rId2"/>
          <a:stretch>
            <a:fillRect/>
          </a:stretch>
        </p:blipFill>
        <p:spPr>
          <a:xfrm>
            <a:off x="4447690" y="4635265"/>
            <a:ext cx="659403" cy="712391"/>
          </a:xfrm>
          <a:prstGeom prst="rect">
            <a:avLst/>
          </a:prstGeom>
        </p:spPr>
      </p:pic>
    </p:spTree>
    <p:extLst>
      <p:ext uri="{BB962C8B-B14F-4D97-AF65-F5344CB8AC3E}">
        <p14:creationId xmlns:p14="http://schemas.microsoft.com/office/powerpoint/2010/main" val="28400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126</a:t>
            </a:fld>
            <a:endParaRPr lang="en-US" dirty="0">
              <a:solidFill>
                <a:prstClr val="black">
                  <a:tint val="75000"/>
                </a:prstClr>
              </a:solidFill>
            </a:endParaRPr>
          </a:p>
        </p:txBody>
      </p:sp>
      <p:sp>
        <p:nvSpPr>
          <p:cNvPr id="4" name="Content Placeholder 3"/>
          <p:cNvSpPr>
            <a:spLocks noGrp="1"/>
          </p:cNvSpPr>
          <p:nvPr>
            <p:ph idx="1"/>
          </p:nvPr>
        </p:nvSpPr>
        <p:spPr>
          <a:xfrm>
            <a:off x="838200" y="1911096"/>
            <a:ext cx="10515600" cy="1255437"/>
          </a:xfrm>
        </p:spPr>
        <p:txBody>
          <a:bodyPr/>
          <a:lstStyle/>
          <a:p>
            <a:pPr marL="0" indent="0">
              <a:buNone/>
            </a:pPr>
            <a:r>
              <a:rPr lang="en-GB" b="1" dirty="0" smtClean="0"/>
              <a:t>3. Name </a:t>
            </a:r>
            <a:r>
              <a:rPr lang="en-GB" b="1" dirty="0"/>
              <a:t>the Supervisory Authority responsible for data protection in your jurisdiction</a:t>
            </a:r>
            <a:r>
              <a:rPr lang="en-GB" b="1" dirty="0" smtClean="0"/>
              <a:t>.</a:t>
            </a:r>
            <a:endParaRPr lang="en-GB" b="1" dirty="0"/>
          </a:p>
        </p:txBody>
      </p:sp>
      <p:sp>
        <p:nvSpPr>
          <p:cNvPr id="5" name="Content Placeholder 3"/>
          <p:cNvSpPr txBox="1">
            <a:spLocks/>
          </p:cNvSpPr>
          <p:nvPr/>
        </p:nvSpPr>
        <p:spPr>
          <a:xfrm>
            <a:off x="838200" y="3166533"/>
            <a:ext cx="10515600" cy="1507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The Information and Data Protection Commissioner (IDPC) is the Supervisory Authority responsible for data protection in Malta</a:t>
            </a:r>
            <a:endParaRPr lang="en-GB" dirty="0"/>
          </a:p>
        </p:txBody>
      </p:sp>
    </p:spTree>
    <p:extLst>
      <p:ext uri="{BB962C8B-B14F-4D97-AF65-F5344CB8AC3E}">
        <p14:creationId xmlns:p14="http://schemas.microsoft.com/office/powerpoint/2010/main" val="383983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127</a:t>
            </a:fld>
            <a:endParaRPr lang="en-US" dirty="0">
              <a:solidFill>
                <a:prstClr val="black">
                  <a:tint val="75000"/>
                </a:prstClr>
              </a:solidFill>
            </a:endParaRPr>
          </a:p>
        </p:txBody>
      </p:sp>
      <p:sp>
        <p:nvSpPr>
          <p:cNvPr id="4" name="Content Placeholder 3"/>
          <p:cNvSpPr>
            <a:spLocks noGrp="1"/>
          </p:cNvSpPr>
          <p:nvPr>
            <p:ph idx="1"/>
          </p:nvPr>
        </p:nvSpPr>
        <p:spPr>
          <a:xfrm>
            <a:off x="838200" y="1911096"/>
            <a:ext cx="10515600" cy="1069171"/>
          </a:xfrm>
        </p:spPr>
        <p:txBody>
          <a:bodyPr/>
          <a:lstStyle/>
          <a:p>
            <a:pPr marL="0" indent="0">
              <a:buNone/>
            </a:pPr>
            <a:r>
              <a:rPr lang="en-GB" b="1" dirty="0"/>
              <a:t>4. List three possible consequences for an organisation that can result from a breach </a:t>
            </a:r>
            <a:r>
              <a:rPr lang="en-GB" b="1" dirty="0" smtClean="0"/>
              <a:t>of </a:t>
            </a:r>
            <a:r>
              <a:rPr lang="en-US" b="1" dirty="0" smtClean="0"/>
              <a:t>the </a:t>
            </a:r>
            <a:r>
              <a:rPr lang="en-US" b="1" dirty="0"/>
              <a:t>GDPR</a:t>
            </a:r>
          </a:p>
        </p:txBody>
      </p:sp>
      <p:sp>
        <p:nvSpPr>
          <p:cNvPr id="5" name="Content Placeholder 3"/>
          <p:cNvSpPr txBox="1">
            <a:spLocks/>
          </p:cNvSpPr>
          <p:nvPr/>
        </p:nvSpPr>
        <p:spPr>
          <a:xfrm>
            <a:off x="838200" y="3265763"/>
            <a:ext cx="10515600" cy="2914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GB" dirty="0" smtClean="0"/>
              <a:t>Fines up to Eur20 million or 4% of the organisation’s total worldwide annual turnover.  </a:t>
            </a:r>
          </a:p>
          <a:p>
            <a:pPr marL="514350" indent="-514350">
              <a:buFont typeface="Arial" panose="020B0604020202020204" pitchFamily="34" charset="0"/>
              <a:buAutoNum type="arabicPeriod"/>
            </a:pPr>
            <a:r>
              <a:rPr lang="en-GB" dirty="0" smtClean="0"/>
              <a:t>Data subjects can ask for Compensation</a:t>
            </a:r>
          </a:p>
          <a:p>
            <a:pPr marL="514350" indent="-514350">
              <a:buFont typeface="Arial" panose="020B0604020202020204" pitchFamily="34" charset="0"/>
              <a:buAutoNum type="arabicPeriod"/>
            </a:pPr>
            <a:r>
              <a:rPr lang="en-GB" dirty="0" smtClean="0"/>
              <a:t>Company will damage their reputation and loose trust with their customers. </a:t>
            </a:r>
            <a:endParaRPr lang="en-US" dirty="0"/>
          </a:p>
        </p:txBody>
      </p:sp>
    </p:spTree>
    <p:extLst>
      <p:ext uri="{BB962C8B-B14F-4D97-AF65-F5344CB8AC3E}">
        <p14:creationId xmlns:p14="http://schemas.microsoft.com/office/powerpoint/2010/main" val="30609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128</a:t>
            </a:fld>
            <a:endParaRPr lang="en-US" dirty="0">
              <a:solidFill>
                <a:prstClr val="black">
                  <a:tint val="75000"/>
                </a:prstClr>
              </a:solidFill>
            </a:endParaRPr>
          </a:p>
        </p:txBody>
      </p:sp>
      <p:sp>
        <p:nvSpPr>
          <p:cNvPr id="4" name="Content Placeholder 3"/>
          <p:cNvSpPr>
            <a:spLocks noGrp="1"/>
          </p:cNvSpPr>
          <p:nvPr>
            <p:ph idx="1"/>
          </p:nvPr>
        </p:nvSpPr>
        <p:spPr>
          <a:xfrm>
            <a:off x="838200" y="829733"/>
            <a:ext cx="10515600" cy="4941105"/>
          </a:xfrm>
        </p:spPr>
        <p:txBody>
          <a:bodyPr>
            <a:normAutofit lnSpcReduction="10000"/>
          </a:bodyPr>
          <a:lstStyle/>
          <a:p>
            <a:pPr marL="0" indent="0">
              <a:buNone/>
            </a:pPr>
            <a:r>
              <a:rPr lang="en-GB" b="1" dirty="0"/>
              <a:t>5. What is the maximum fine that could result from each of the following</a:t>
            </a:r>
            <a:r>
              <a:rPr lang="en-GB" b="1" dirty="0" smtClean="0"/>
              <a:t>:</a:t>
            </a:r>
          </a:p>
          <a:p>
            <a:pPr marL="0" indent="0">
              <a:buNone/>
            </a:pPr>
            <a:endParaRPr lang="en-GB" dirty="0"/>
          </a:p>
          <a:p>
            <a:pPr marL="571500" indent="-571500">
              <a:buAutoNum type="romanLcParenBoth"/>
            </a:pPr>
            <a:r>
              <a:rPr lang="en-GB" dirty="0" smtClean="0"/>
              <a:t>A </a:t>
            </a:r>
            <a:r>
              <a:rPr lang="en-GB" dirty="0"/>
              <a:t>data controller fails to notify a data breach to the supervisory authority</a:t>
            </a:r>
            <a:r>
              <a:rPr lang="en-GB" dirty="0" smtClean="0"/>
              <a:t>.</a:t>
            </a:r>
          </a:p>
          <a:p>
            <a:pPr marL="571500" indent="-571500">
              <a:buAutoNum type="romanLcParenBoth"/>
            </a:pPr>
            <a:endParaRPr lang="en-GB" dirty="0"/>
          </a:p>
          <a:p>
            <a:pPr marL="0" indent="0">
              <a:buNone/>
            </a:pPr>
            <a:r>
              <a:rPr lang="en-GB" dirty="0"/>
              <a:t>(ii) A data processor causes personal data to be leaked to outside agencies</a:t>
            </a:r>
            <a:r>
              <a:rPr lang="en-GB" dirty="0" smtClean="0"/>
              <a:t>.</a:t>
            </a:r>
          </a:p>
          <a:p>
            <a:pPr marL="0" indent="0">
              <a:buNone/>
            </a:pPr>
            <a:endParaRPr lang="en-GB" dirty="0"/>
          </a:p>
          <a:p>
            <a:pPr marL="0" indent="0">
              <a:buNone/>
            </a:pPr>
            <a:r>
              <a:rPr lang="en-GB" dirty="0"/>
              <a:t>(iii) An organisation undertaking data processing fails to keep a record of </a:t>
            </a:r>
            <a:r>
              <a:rPr lang="en-GB" dirty="0" smtClean="0"/>
              <a:t>its </a:t>
            </a:r>
            <a:r>
              <a:rPr lang="en-US" dirty="0" smtClean="0"/>
              <a:t>processing </a:t>
            </a:r>
            <a:r>
              <a:rPr lang="en-US" dirty="0"/>
              <a:t>activities.</a:t>
            </a:r>
          </a:p>
        </p:txBody>
      </p:sp>
      <p:pic>
        <p:nvPicPr>
          <p:cNvPr id="5" name="Picture 4"/>
          <p:cNvPicPr>
            <a:picLocks noChangeAspect="1"/>
          </p:cNvPicPr>
          <p:nvPr/>
        </p:nvPicPr>
        <p:blipFill>
          <a:blip r:embed="rId2"/>
          <a:stretch>
            <a:fillRect/>
          </a:stretch>
        </p:blipFill>
        <p:spPr>
          <a:xfrm>
            <a:off x="6680200" y="5349219"/>
            <a:ext cx="2590800" cy="714375"/>
          </a:xfrm>
          <a:prstGeom prst="rect">
            <a:avLst/>
          </a:prstGeom>
        </p:spPr>
      </p:pic>
      <p:pic>
        <p:nvPicPr>
          <p:cNvPr id="6" name="Picture 5"/>
          <p:cNvPicPr>
            <a:picLocks noChangeAspect="1"/>
          </p:cNvPicPr>
          <p:nvPr/>
        </p:nvPicPr>
        <p:blipFill>
          <a:blip r:embed="rId3"/>
          <a:stretch>
            <a:fillRect/>
          </a:stretch>
        </p:blipFill>
        <p:spPr>
          <a:xfrm>
            <a:off x="5422900" y="2566860"/>
            <a:ext cx="2514600" cy="733425"/>
          </a:xfrm>
          <a:prstGeom prst="rect">
            <a:avLst/>
          </a:prstGeom>
        </p:spPr>
      </p:pic>
      <p:pic>
        <p:nvPicPr>
          <p:cNvPr id="7" name="Picture 6"/>
          <p:cNvPicPr>
            <a:picLocks noChangeAspect="1"/>
          </p:cNvPicPr>
          <p:nvPr/>
        </p:nvPicPr>
        <p:blipFill>
          <a:blip r:embed="rId3"/>
          <a:stretch>
            <a:fillRect/>
          </a:stretch>
        </p:blipFill>
        <p:spPr>
          <a:xfrm>
            <a:off x="3043767" y="3839040"/>
            <a:ext cx="2514600" cy="733425"/>
          </a:xfrm>
          <a:prstGeom prst="rect">
            <a:avLst/>
          </a:prstGeom>
        </p:spPr>
      </p:pic>
    </p:spTree>
    <p:extLst>
      <p:ext uri="{BB962C8B-B14F-4D97-AF65-F5344CB8AC3E}">
        <p14:creationId xmlns:p14="http://schemas.microsoft.com/office/powerpoint/2010/main" val="103955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13</a:t>
            </a:fld>
            <a:endParaRPr lang="en-US" dirty="0">
              <a:solidFill>
                <a:prstClr val="black">
                  <a:tint val="75000"/>
                </a:prstClr>
              </a:solidFill>
            </a:endParaRPr>
          </a:p>
        </p:txBody>
      </p:sp>
      <p:sp>
        <p:nvSpPr>
          <p:cNvPr id="4" name="Content Placeholder 3"/>
          <p:cNvSpPr>
            <a:spLocks noGrp="1"/>
          </p:cNvSpPr>
          <p:nvPr>
            <p:ph idx="1"/>
          </p:nvPr>
        </p:nvSpPr>
        <p:spPr>
          <a:xfrm>
            <a:off x="1021080" y="1149986"/>
            <a:ext cx="10515600" cy="809896"/>
          </a:xfrm>
        </p:spPr>
        <p:txBody>
          <a:bodyPr>
            <a:normAutofit fontScale="77500" lnSpcReduction="20000"/>
          </a:bodyPr>
          <a:lstStyle/>
          <a:p>
            <a:pPr>
              <a:lnSpc>
                <a:spcPct val="120000"/>
              </a:lnSpc>
            </a:pPr>
            <a:r>
              <a:rPr lang="en-GB" dirty="0"/>
              <a:t>The EU </a:t>
            </a:r>
            <a:r>
              <a:rPr lang="en-GB" i="1" dirty="0"/>
              <a:t>Charter of Fundamental Rights </a:t>
            </a:r>
            <a:r>
              <a:rPr lang="en-GB" dirty="0"/>
              <a:t>(2009) in separate articles identifies </a:t>
            </a:r>
            <a:r>
              <a:rPr lang="en-GB" dirty="0" err="1" smtClean="0"/>
              <a:t>both“privacy</a:t>
            </a:r>
            <a:r>
              <a:rPr lang="en-GB" dirty="0"/>
              <a:t>” and “data protection” as fundamental rights</a:t>
            </a:r>
            <a:r>
              <a:rPr lang="en-GB" dirty="0" smtClean="0"/>
              <a:t>.</a:t>
            </a:r>
          </a:p>
        </p:txBody>
      </p:sp>
      <p:pic>
        <p:nvPicPr>
          <p:cNvPr id="5" name="Picture 4"/>
          <p:cNvPicPr>
            <a:picLocks noChangeAspect="1"/>
          </p:cNvPicPr>
          <p:nvPr/>
        </p:nvPicPr>
        <p:blipFill>
          <a:blip r:embed="rId2"/>
          <a:stretch>
            <a:fillRect/>
          </a:stretch>
        </p:blipFill>
        <p:spPr>
          <a:xfrm>
            <a:off x="8373155" y="2638697"/>
            <a:ext cx="3218089" cy="2059577"/>
          </a:xfrm>
          <a:prstGeom prst="rect">
            <a:avLst/>
          </a:prstGeom>
        </p:spPr>
      </p:pic>
      <p:sp>
        <p:nvSpPr>
          <p:cNvPr id="6" name="Content Placeholder 3"/>
          <p:cNvSpPr txBox="1">
            <a:spLocks/>
          </p:cNvSpPr>
          <p:nvPr/>
        </p:nvSpPr>
        <p:spPr>
          <a:xfrm>
            <a:off x="1151709" y="2063932"/>
            <a:ext cx="6947262" cy="401029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i="1" dirty="0" smtClean="0"/>
              <a:t>‘</a:t>
            </a:r>
            <a:r>
              <a:rPr lang="en-GB" b="1" i="1" u="sng" dirty="0" smtClean="0"/>
              <a:t>Respect for private and family life</a:t>
            </a:r>
            <a:r>
              <a:rPr lang="en-GB" i="1" dirty="0" smtClean="0"/>
              <a:t>: Everyone has the right to respect for his or her private and family life, home and communications.’ </a:t>
            </a:r>
            <a:r>
              <a:rPr lang="en-GB" dirty="0" smtClean="0"/>
              <a:t>(EU Charter of Fundamental Rights, Article 7)</a:t>
            </a:r>
          </a:p>
          <a:p>
            <a:pPr marL="0" indent="0">
              <a:lnSpc>
                <a:spcPct val="120000"/>
              </a:lnSpc>
              <a:buFont typeface="Arial" panose="020B0604020202020204" pitchFamily="34" charset="0"/>
              <a:buNone/>
            </a:pPr>
            <a:endParaRPr lang="en-GB" dirty="0" smtClean="0"/>
          </a:p>
          <a:p>
            <a:pPr marL="0" indent="0">
              <a:lnSpc>
                <a:spcPct val="120000"/>
              </a:lnSpc>
              <a:buFont typeface="Arial" panose="020B0604020202020204" pitchFamily="34" charset="0"/>
              <a:buNone/>
            </a:pPr>
            <a:r>
              <a:rPr lang="en-GB" i="1" dirty="0" smtClean="0"/>
              <a:t>‘</a:t>
            </a:r>
            <a:r>
              <a:rPr lang="en-GB" b="1" i="1" u="sng" dirty="0" smtClean="0"/>
              <a:t>Protection of personal data</a:t>
            </a:r>
            <a:r>
              <a:rPr lang="en-GB" i="1" dirty="0" smtClean="0"/>
              <a:t>: 1. Everyone has the right to the protection of personal data concerning him or her. 2. Such data must be processed fairly for specified purposes and on the basis of the consent of the person concerned or some other legitimate basis laid down by law. Everyone has the right of access to data which has been collected concerning him or her, and the right to have it rectified. 3. Compliance with these rules shall be subject to control by an independent authority.’ </a:t>
            </a:r>
            <a:r>
              <a:rPr lang="en-GB" dirty="0" smtClean="0"/>
              <a:t>(EU Charter of Fundamental Rights, Article 8)</a:t>
            </a:r>
            <a:endParaRPr lang="en-US" dirty="0"/>
          </a:p>
        </p:txBody>
      </p:sp>
    </p:spTree>
    <p:extLst>
      <p:ext uri="{BB962C8B-B14F-4D97-AF65-F5344CB8AC3E}">
        <p14:creationId xmlns:p14="http://schemas.microsoft.com/office/powerpoint/2010/main" val="2462979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617" r="23617"/>
          <a:stretch>
            <a:fillRect/>
          </a:stretch>
        </p:blipFill>
        <p:spPr/>
      </p:pic>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262" b="7262"/>
          <a:stretch>
            <a:fillRect/>
          </a:stretch>
        </p:blipFill>
        <p:spPr/>
      </p:pic>
      <p:sp>
        <p:nvSpPr>
          <p:cNvPr id="2" name="Title 1"/>
          <p:cNvSpPr>
            <a:spLocks noGrp="1"/>
          </p:cNvSpPr>
          <p:nvPr>
            <p:ph type="title"/>
          </p:nvPr>
        </p:nvSpPr>
        <p:spPr/>
        <p:txBody>
          <a:bodyPr/>
          <a:lstStyle/>
          <a:p>
            <a:r>
              <a:rPr lang="en-US" dirty="0"/>
              <a:t>1.4 DATA PROTECTION</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14</a:t>
            </a:fld>
            <a:endParaRPr lang="en-US" dirty="0">
              <a:solidFill>
                <a:prstClr val="black">
                  <a:tint val="75000"/>
                </a:prstClr>
              </a:solidFill>
            </a:endParaRPr>
          </a:p>
        </p:txBody>
      </p:sp>
      <p:sp>
        <p:nvSpPr>
          <p:cNvPr id="4" name="Content Placeholder 3"/>
          <p:cNvSpPr>
            <a:spLocks noGrp="1"/>
          </p:cNvSpPr>
          <p:nvPr>
            <p:ph idx="1"/>
          </p:nvPr>
        </p:nvSpPr>
        <p:spPr/>
        <p:txBody>
          <a:bodyPr/>
          <a:lstStyle/>
          <a:p>
            <a:pPr marL="342900" indent="-342900">
              <a:buFont typeface="Arial" panose="020B0604020202020204" pitchFamily="34" charset="0"/>
              <a:buChar char="•"/>
            </a:pPr>
            <a:r>
              <a:rPr lang="en-GB" dirty="0" smtClean="0"/>
              <a:t>The widespread adoption of computer technologies in the 1980’s alerted the need of privacy.  </a:t>
            </a:r>
          </a:p>
          <a:p>
            <a:pPr marL="342900" indent="-342900">
              <a:buFont typeface="Arial" panose="020B0604020202020204" pitchFamily="34" charset="0"/>
              <a:buChar char="•"/>
            </a:pPr>
            <a:r>
              <a:rPr lang="en-GB" dirty="0" smtClean="0"/>
              <a:t>A legislation was introduced to protect and govern the processing of data. </a:t>
            </a:r>
          </a:p>
          <a:p>
            <a:pPr marL="342900" indent="-342900">
              <a:buFont typeface="Arial" panose="020B0604020202020204" pitchFamily="34" charset="0"/>
              <a:buChar char="•"/>
            </a:pPr>
            <a:r>
              <a:rPr lang="en-GB" dirty="0" smtClean="0"/>
              <a:t>The area of the legislation is known as </a:t>
            </a:r>
            <a:r>
              <a:rPr lang="en-GB" b="1" i="1" dirty="0" smtClean="0"/>
              <a:t>‘Data Protection’</a:t>
            </a:r>
            <a:endParaRPr lang="en-US" b="1" i="1" dirty="0"/>
          </a:p>
        </p:txBody>
      </p:sp>
    </p:spTree>
    <p:extLst>
      <p:ext uri="{BB962C8B-B14F-4D97-AF65-F5344CB8AC3E}">
        <p14:creationId xmlns:p14="http://schemas.microsoft.com/office/powerpoint/2010/main" val="1786538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15</a:t>
            </a:fld>
            <a:endParaRPr lang="en-US" dirty="0">
              <a:solidFill>
                <a:prstClr val="black">
                  <a:tint val="75000"/>
                </a:prstClr>
              </a:solidFill>
            </a:endParaRPr>
          </a:p>
        </p:txBody>
      </p:sp>
      <p:sp>
        <p:nvSpPr>
          <p:cNvPr id="4" name="Content Placeholder 3"/>
          <p:cNvSpPr>
            <a:spLocks noGrp="1"/>
          </p:cNvSpPr>
          <p:nvPr>
            <p:ph idx="1"/>
          </p:nvPr>
        </p:nvSpPr>
        <p:spPr>
          <a:xfrm>
            <a:off x="838200" y="875211"/>
            <a:ext cx="8619309" cy="5146766"/>
          </a:xfrm>
        </p:spPr>
        <p:txBody>
          <a:bodyPr>
            <a:normAutofit fontScale="92500" lnSpcReduction="10000"/>
          </a:bodyPr>
          <a:lstStyle/>
          <a:p>
            <a:pPr marL="0" indent="0">
              <a:buNone/>
            </a:pPr>
            <a:r>
              <a:rPr lang="en-GB" b="1" dirty="0"/>
              <a:t>Data Protection – Benefits both for the individual and for </a:t>
            </a:r>
            <a:r>
              <a:rPr lang="en-GB" b="1" dirty="0" smtClean="0"/>
              <a:t>society</a:t>
            </a:r>
          </a:p>
          <a:p>
            <a:r>
              <a:rPr lang="en-GB" dirty="0"/>
              <a:t>Data Protection regulations have a primary focus on the individual i.e. </a:t>
            </a:r>
            <a:r>
              <a:rPr lang="en-GB" dirty="0" smtClean="0"/>
              <a:t>on protecting </a:t>
            </a:r>
            <a:r>
              <a:rPr lang="en-GB" dirty="0"/>
              <a:t>the informational privacy of citizens</a:t>
            </a:r>
            <a:r>
              <a:rPr lang="en-GB" dirty="0" smtClean="0"/>
              <a:t>.</a:t>
            </a:r>
          </a:p>
          <a:p>
            <a:r>
              <a:rPr lang="en-GB" dirty="0" smtClean="0"/>
              <a:t>There need to be </a:t>
            </a:r>
            <a:r>
              <a:rPr lang="en-GB" dirty="0"/>
              <a:t>a sufficient level of trust in </a:t>
            </a:r>
            <a:r>
              <a:rPr lang="en-GB" dirty="0" smtClean="0"/>
              <a:t>how personal </a:t>
            </a:r>
            <a:r>
              <a:rPr lang="en-GB" dirty="0"/>
              <a:t>data will be treated by all sorts of organisations, whether there to </a:t>
            </a:r>
            <a:r>
              <a:rPr lang="en-GB" dirty="0" smtClean="0"/>
              <a:t>serve business</a:t>
            </a:r>
            <a:r>
              <a:rPr lang="en-GB" dirty="0"/>
              <a:t>, government or society in general</a:t>
            </a:r>
            <a:r>
              <a:rPr lang="en-GB" dirty="0" smtClean="0"/>
              <a:t>.</a:t>
            </a:r>
          </a:p>
          <a:p>
            <a:r>
              <a:rPr lang="en-GB" dirty="0" smtClean="0"/>
              <a:t>While being in compliance </a:t>
            </a:r>
            <a:r>
              <a:rPr lang="en-GB" dirty="0"/>
              <a:t>with data protection </a:t>
            </a:r>
            <a:r>
              <a:rPr lang="en-GB" dirty="0" smtClean="0"/>
              <a:t>legislation demands an investment </a:t>
            </a:r>
            <a:r>
              <a:rPr lang="en-GB" dirty="0"/>
              <a:t>of time and other resources from organisations, this brings benefits </a:t>
            </a:r>
            <a:r>
              <a:rPr lang="en-GB" dirty="0" smtClean="0"/>
              <a:t>by helping </a:t>
            </a:r>
            <a:r>
              <a:rPr lang="en-GB" dirty="0"/>
              <a:t>to build trust without which it would be difficult for the digital economy </a:t>
            </a:r>
            <a:r>
              <a:rPr lang="en-GB" dirty="0" smtClean="0"/>
              <a:t>to </a:t>
            </a:r>
            <a:r>
              <a:rPr lang="en-US" dirty="0" smtClean="0"/>
              <a:t>function </a:t>
            </a:r>
            <a:r>
              <a:rPr lang="en-US" dirty="0"/>
              <a:t>and develop.</a:t>
            </a:r>
          </a:p>
        </p:txBody>
      </p:sp>
      <p:pic>
        <p:nvPicPr>
          <p:cNvPr id="5" name="Picture 4"/>
          <p:cNvPicPr>
            <a:picLocks noChangeAspect="1"/>
          </p:cNvPicPr>
          <p:nvPr/>
        </p:nvPicPr>
        <p:blipFill>
          <a:blip r:embed="rId2"/>
          <a:stretch>
            <a:fillRect/>
          </a:stretch>
        </p:blipFill>
        <p:spPr>
          <a:xfrm>
            <a:off x="8961936" y="2474059"/>
            <a:ext cx="2964452" cy="1949069"/>
          </a:xfrm>
          <a:prstGeom prst="rect">
            <a:avLst/>
          </a:prstGeom>
        </p:spPr>
      </p:pic>
    </p:spTree>
    <p:extLst>
      <p:ext uri="{BB962C8B-B14F-4D97-AF65-F5344CB8AC3E}">
        <p14:creationId xmlns:p14="http://schemas.microsoft.com/office/powerpoint/2010/main" val="2175873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16</a:t>
            </a:fld>
            <a:endParaRPr lang="en-US" dirty="0">
              <a:solidFill>
                <a:prstClr val="black">
                  <a:tint val="75000"/>
                </a:prstClr>
              </a:solidFill>
            </a:endParaRPr>
          </a:p>
        </p:txBody>
      </p:sp>
      <p:sp>
        <p:nvSpPr>
          <p:cNvPr id="4" name="Content Placeholder 3"/>
          <p:cNvSpPr>
            <a:spLocks noGrp="1"/>
          </p:cNvSpPr>
          <p:nvPr>
            <p:ph idx="1"/>
          </p:nvPr>
        </p:nvSpPr>
        <p:spPr>
          <a:xfrm>
            <a:off x="838200" y="836023"/>
            <a:ext cx="10515600" cy="4934815"/>
          </a:xfrm>
        </p:spPr>
        <p:txBody>
          <a:bodyPr/>
          <a:lstStyle/>
          <a:p>
            <a:pPr marL="0" indent="0">
              <a:buNone/>
            </a:pPr>
            <a:r>
              <a:rPr lang="en-GB" b="1" dirty="0"/>
              <a:t>Privacy as a fundamental (but not an absolute) </a:t>
            </a:r>
            <a:r>
              <a:rPr lang="en-GB" b="1" dirty="0" smtClean="0"/>
              <a:t>right</a:t>
            </a:r>
          </a:p>
          <a:p>
            <a:pPr marL="0" indent="0">
              <a:buNone/>
            </a:pPr>
            <a:endParaRPr lang="en-GB" b="1" dirty="0" smtClean="0"/>
          </a:p>
          <a:p>
            <a:r>
              <a:rPr lang="en-GB" dirty="0"/>
              <a:t>The right to the protection of personal data is not an absolute </a:t>
            </a:r>
            <a:r>
              <a:rPr lang="en-GB" dirty="0" smtClean="0"/>
              <a:t>right.</a:t>
            </a:r>
          </a:p>
          <a:p>
            <a:r>
              <a:rPr lang="en-US" dirty="0"/>
              <a:t>It needs to </a:t>
            </a:r>
            <a:r>
              <a:rPr lang="en-US" dirty="0" smtClean="0"/>
              <a:t>be </a:t>
            </a:r>
            <a:r>
              <a:rPr lang="en-GB" dirty="0" smtClean="0"/>
              <a:t>considered </a:t>
            </a:r>
            <a:r>
              <a:rPr lang="en-GB" dirty="0"/>
              <a:t>in relation to its function in society and be balanced against </a:t>
            </a:r>
            <a:r>
              <a:rPr lang="en-GB" dirty="0" smtClean="0"/>
              <a:t>other </a:t>
            </a:r>
            <a:r>
              <a:rPr lang="en-US" dirty="0" smtClean="0"/>
              <a:t>fundamental rights.</a:t>
            </a:r>
          </a:p>
          <a:p>
            <a:r>
              <a:rPr lang="en-GB" dirty="0" smtClean="0"/>
              <a:t>Examples include: </a:t>
            </a:r>
          </a:p>
          <a:p>
            <a:pPr lvl="1"/>
            <a:r>
              <a:rPr lang="en-GB" dirty="0" smtClean="0"/>
              <a:t>Freedom of Speech</a:t>
            </a:r>
          </a:p>
          <a:p>
            <a:pPr lvl="1"/>
            <a:r>
              <a:rPr lang="en-GB" dirty="0" smtClean="0"/>
              <a:t>Prevention of Crime</a:t>
            </a:r>
          </a:p>
          <a:p>
            <a:endParaRPr lang="en-GB" b="1" dirty="0" smtClean="0"/>
          </a:p>
          <a:p>
            <a:pPr marL="0" indent="0">
              <a:buNone/>
            </a:pPr>
            <a:endParaRPr lang="en-US" dirty="0"/>
          </a:p>
        </p:txBody>
      </p:sp>
    </p:spTree>
    <p:extLst>
      <p:ext uri="{BB962C8B-B14F-4D97-AF65-F5344CB8AC3E}">
        <p14:creationId xmlns:p14="http://schemas.microsoft.com/office/powerpoint/2010/main" val="1558708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1.5 THE GENERAL DATA PROTECTION REGULATION</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5016" r="5016"/>
          <a:stretch>
            <a:fillRect/>
          </a:stretch>
        </p:blipFill>
        <p:spPr/>
      </p:pic>
      <p:sp>
        <p:nvSpPr>
          <p:cNvPr id="4" name="Content Placeholder 3"/>
          <p:cNvSpPr>
            <a:spLocks noGrp="1"/>
          </p:cNvSpPr>
          <p:nvPr>
            <p:ph type="body" sz="half" idx="2"/>
          </p:nvPr>
        </p:nvSpPr>
        <p:spPr/>
        <p:txBody>
          <a:bodyPr/>
          <a:lstStyle/>
          <a:p>
            <a:pPr marL="0" indent="0">
              <a:buNone/>
            </a:pPr>
            <a:r>
              <a:rPr lang="en-US" b="1" dirty="0"/>
              <a:t>Rationale</a:t>
            </a:r>
          </a:p>
          <a:p>
            <a:pPr marL="285750" indent="-285750">
              <a:buFont typeface="Arial" panose="020B0604020202020204" pitchFamily="34" charset="0"/>
              <a:buChar char="•"/>
            </a:pPr>
            <a:r>
              <a:rPr lang="en-GB" dirty="0"/>
              <a:t>The General Data Protection </a:t>
            </a:r>
            <a:r>
              <a:rPr lang="en-GB" dirty="0" smtClean="0"/>
              <a:t>Regulation (GDPR) </a:t>
            </a:r>
            <a:r>
              <a:rPr lang="en-GB" dirty="0"/>
              <a:t>was adopted by the European </a:t>
            </a:r>
            <a:r>
              <a:rPr lang="en-GB" dirty="0" smtClean="0"/>
              <a:t>Parliament in </a:t>
            </a:r>
            <a:r>
              <a:rPr lang="en-GB" dirty="0"/>
              <a:t>2016 (with an enforcement date of 25th May 2018</a:t>
            </a:r>
            <a:r>
              <a:rPr lang="en-GB" dirty="0" smtClean="0"/>
              <a:t>).</a:t>
            </a:r>
          </a:p>
          <a:p>
            <a:pPr marL="285750" indent="-285750">
              <a:buFont typeface="Arial" panose="020B0604020202020204" pitchFamily="34" charset="0"/>
              <a:buChar char="•"/>
            </a:pPr>
            <a:r>
              <a:rPr lang="en-GB" dirty="0"/>
              <a:t>It replaced the European 1995 Directive on Data Protection.</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17</a:t>
            </a:fld>
            <a:endParaRPr lang="en-US" dirty="0">
              <a:solidFill>
                <a:prstClr val="black">
                  <a:tint val="75000"/>
                </a:prstClr>
              </a:solidFill>
            </a:endParaRPr>
          </a:p>
        </p:txBody>
      </p:sp>
    </p:spTree>
    <p:extLst>
      <p:ext uri="{BB962C8B-B14F-4D97-AF65-F5344CB8AC3E}">
        <p14:creationId xmlns:p14="http://schemas.microsoft.com/office/powerpoint/2010/main" val="1696141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262" b="7262"/>
          <a:stretch>
            <a:fillRect/>
          </a:stretch>
        </p:blipFill>
        <p:spPr>
          <a:xfrm>
            <a:off x="6548993" y="0"/>
            <a:ext cx="3757602" cy="3355265"/>
          </a:xfrm>
        </p:spPr>
      </p:pic>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18</a:t>
            </a:fld>
            <a:endParaRPr lang="en-US" dirty="0">
              <a:solidFill>
                <a:prstClr val="black">
                  <a:tint val="75000"/>
                </a:prstClr>
              </a:solidFill>
            </a:endParaRPr>
          </a:p>
        </p:txBody>
      </p:sp>
      <p:sp>
        <p:nvSpPr>
          <p:cNvPr id="9" name="Content Placeholder 8"/>
          <p:cNvSpPr>
            <a:spLocks noGrp="1"/>
          </p:cNvSpPr>
          <p:nvPr>
            <p:ph idx="1"/>
          </p:nvPr>
        </p:nvSpPr>
        <p:spPr>
          <a:xfrm>
            <a:off x="841248" y="391886"/>
            <a:ext cx="5093208" cy="5789458"/>
          </a:xfrm>
        </p:spPr>
        <p:txBody>
          <a:bodyPr>
            <a:normAutofit/>
          </a:bodyPr>
          <a:lstStyle/>
          <a:p>
            <a:pPr marL="342900" indent="-342900">
              <a:buFont typeface="Arial" panose="020B0604020202020204" pitchFamily="34" charset="0"/>
              <a:buChar char="•"/>
            </a:pPr>
            <a:r>
              <a:rPr lang="en-GB" dirty="0"/>
              <a:t>The GDPR is applicable as European law throughout the </a:t>
            </a:r>
            <a:r>
              <a:rPr lang="en-GB" dirty="0" smtClean="0"/>
              <a:t>EU</a:t>
            </a:r>
          </a:p>
          <a:p>
            <a:pPr marL="342900" indent="-342900">
              <a:buFont typeface="Arial" panose="020B0604020202020204" pitchFamily="34" charset="0"/>
              <a:buChar char="•"/>
            </a:pPr>
            <a:r>
              <a:rPr lang="en-GB" dirty="0" smtClean="0"/>
              <a:t>This includes all European </a:t>
            </a:r>
            <a:r>
              <a:rPr lang="en-GB" dirty="0"/>
              <a:t>Economic Area, which is the EU plus Norway, Iceland, </a:t>
            </a:r>
            <a:r>
              <a:rPr lang="en-GB" dirty="0" smtClean="0"/>
              <a:t>and Lichtenstein</a:t>
            </a:r>
          </a:p>
          <a:p>
            <a:pPr marL="342900" indent="-342900">
              <a:buFont typeface="Arial" panose="020B0604020202020204" pitchFamily="34" charset="0"/>
              <a:buChar char="•"/>
            </a:pPr>
            <a:r>
              <a:rPr lang="en-GB" dirty="0" smtClean="0"/>
              <a:t>Since it </a:t>
            </a:r>
            <a:r>
              <a:rPr lang="en-GB" dirty="0"/>
              <a:t>is a “Regulation” (as opposed to a “Directive”) it provides </a:t>
            </a:r>
            <a:r>
              <a:rPr lang="en-GB" dirty="0" smtClean="0"/>
              <a:t>for the </a:t>
            </a:r>
            <a:r>
              <a:rPr lang="en-GB" dirty="0"/>
              <a:t>first time a standard legal basis for protecting personal data across all </a:t>
            </a:r>
            <a:r>
              <a:rPr lang="en-GB" dirty="0" smtClean="0"/>
              <a:t>the countries </a:t>
            </a:r>
            <a:r>
              <a:rPr lang="en-GB" dirty="0"/>
              <a:t>of the European Economic Area (EEA).</a:t>
            </a:r>
            <a:endParaRPr lang="en-US" dirty="0"/>
          </a:p>
        </p:txBody>
      </p:sp>
      <p:sp>
        <p:nvSpPr>
          <p:cNvPr id="15" name="Content Placeholder 8"/>
          <p:cNvSpPr txBox="1">
            <a:spLocks/>
          </p:cNvSpPr>
          <p:nvPr/>
        </p:nvSpPr>
        <p:spPr>
          <a:xfrm>
            <a:off x="6260592" y="4592192"/>
            <a:ext cx="5093208" cy="19467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For European residents, privacy rights </a:t>
            </a:r>
            <a:r>
              <a:rPr lang="en-GB" dirty="0" smtClean="0"/>
              <a:t>also comes from </a:t>
            </a:r>
            <a:r>
              <a:rPr lang="en-GB" dirty="0"/>
              <a:t>legislation specific particular jurisdictions e.g. national laws </a:t>
            </a:r>
            <a:r>
              <a:rPr lang="en-GB" dirty="0" smtClean="0"/>
              <a:t>and </a:t>
            </a:r>
            <a:r>
              <a:rPr lang="en-US" dirty="0" smtClean="0"/>
              <a:t>constitutions</a:t>
            </a:r>
            <a:r>
              <a:rPr lang="en-US" dirty="0"/>
              <a:t>.</a:t>
            </a:r>
          </a:p>
        </p:txBody>
      </p:sp>
    </p:spTree>
    <p:extLst>
      <p:ext uri="{BB962C8B-B14F-4D97-AF65-F5344CB8AC3E}">
        <p14:creationId xmlns:p14="http://schemas.microsoft.com/office/powerpoint/2010/main" val="1549920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When does GDPR apply?</a:t>
            </a:r>
            <a:endParaRPr lang="en-US" dirty="0"/>
          </a:p>
        </p:txBody>
      </p:sp>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19</a:t>
            </a:fld>
            <a:endParaRPr lang="en-US" dirty="0">
              <a:solidFill>
                <a:prstClr val="black">
                  <a:tint val="75000"/>
                </a:prstClr>
              </a:solidFill>
            </a:endParaRPr>
          </a:p>
        </p:txBody>
      </p:sp>
      <p:sp>
        <p:nvSpPr>
          <p:cNvPr id="8" name="Content Placeholder 7"/>
          <p:cNvSpPr>
            <a:spLocks noGrp="1"/>
          </p:cNvSpPr>
          <p:nvPr>
            <p:ph idx="1"/>
          </p:nvPr>
        </p:nvSpPr>
        <p:spPr/>
        <p:txBody>
          <a:bodyPr/>
          <a:lstStyle/>
          <a:p>
            <a:r>
              <a:rPr lang="en-GB" dirty="0"/>
              <a:t>GDPR applies in nearly all circumstances in which personal data is </a:t>
            </a:r>
            <a:r>
              <a:rPr lang="en-GB" dirty="0" smtClean="0"/>
              <a:t>being </a:t>
            </a:r>
            <a:r>
              <a:rPr lang="en-US" dirty="0" smtClean="0"/>
              <a:t>processed.</a:t>
            </a:r>
          </a:p>
          <a:p>
            <a:r>
              <a:rPr lang="en-GB" dirty="0"/>
              <a:t>GDPR is applicable to personal data held </a:t>
            </a:r>
            <a:r>
              <a:rPr lang="en-GB" dirty="0" smtClean="0"/>
              <a:t>in:</a:t>
            </a:r>
          </a:p>
          <a:p>
            <a:pPr lvl="1"/>
            <a:r>
              <a:rPr lang="en-GB" dirty="0" smtClean="0"/>
              <a:t> </a:t>
            </a:r>
            <a:r>
              <a:rPr lang="en-GB" dirty="0"/>
              <a:t>digital format (automated) and </a:t>
            </a:r>
            <a:endParaRPr lang="en-GB" dirty="0" smtClean="0"/>
          </a:p>
          <a:p>
            <a:pPr lvl="1"/>
            <a:r>
              <a:rPr lang="en-GB" dirty="0" smtClean="0"/>
              <a:t>manual </a:t>
            </a:r>
            <a:r>
              <a:rPr lang="en-GB" dirty="0"/>
              <a:t>data (i.e. personal data stored in hard copy format</a:t>
            </a:r>
            <a:r>
              <a:rPr lang="en-GB" dirty="0" smtClean="0"/>
              <a:t>).</a:t>
            </a:r>
          </a:p>
          <a:p>
            <a:r>
              <a:rPr lang="en-GB" dirty="0"/>
              <a:t>GDPR does not apply to the personal data of deceased </a:t>
            </a:r>
            <a:r>
              <a:rPr lang="en-GB" dirty="0" smtClean="0"/>
              <a:t>persons.</a:t>
            </a:r>
            <a:endParaRPr lang="en-US" dirty="0"/>
          </a:p>
        </p:txBody>
      </p:sp>
    </p:spTree>
    <p:extLst>
      <p:ext uri="{BB962C8B-B14F-4D97-AF65-F5344CB8AC3E}">
        <p14:creationId xmlns:p14="http://schemas.microsoft.com/office/powerpoint/2010/main" val="4226909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 of this module</a:t>
            </a:r>
            <a:endParaRPr lang="en-US" dirty="0"/>
          </a:p>
        </p:txBody>
      </p:sp>
      <p:sp>
        <p:nvSpPr>
          <p:cNvPr id="3" name="Content Placeholder 2"/>
          <p:cNvSpPr>
            <a:spLocks noGrp="1"/>
          </p:cNvSpPr>
          <p:nvPr>
            <p:ph idx="1"/>
          </p:nvPr>
        </p:nvSpPr>
        <p:spPr>
          <a:xfrm>
            <a:off x="5355771" y="1527048"/>
            <a:ext cx="6361612" cy="4829302"/>
          </a:xfrm>
        </p:spPr>
        <p:txBody>
          <a:bodyPr>
            <a:normAutofit fontScale="70000" lnSpcReduction="20000"/>
          </a:bodyPr>
          <a:lstStyle/>
          <a:p>
            <a:r>
              <a:rPr lang="en-GB" dirty="0"/>
              <a:t>On completion of this module you will: </a:t>
            </a:r>
            <a:endParaRPr lang="en-GB" dirty="0" smtClean="0"/>
          </a:p>
          <a:p>
            <a:pPr marL="457200" indent="-457200">
              <a:buFont typeface="Arial" panose="020B0604020202020204" pitchFamily="34" charset="0"/>
              <a:buChar char="•"/>
            </a:pPr>
            <a:r>
              <a:rPr lang="en-GB" dirty="0" smtClean="0"/>
              <a:t>Understand </a:t>
            </a:r>
            <a:r>
              <a:rPr lang="en-GB" dirty="0"/>
              <a:t>concepts relating to personal data and its protection. </a:t>
            </a:r>
            <a:endParaRPr lang="en-GB" dirty="0" smtClean="0"/>
          </a:p>
          <a:p>
            <a:pPr marL="457200" indent="-457200">
              <a:buFont typeface="Arial" panose="020B0604020202020204" pitchFamily="34" charset="0"/>
              <a:buChar char="•"/>
            </a:pPr>
            <a:r>
              <a:rPr lang="en-GB" dirty="0" smtClean="0"/>
              <a:t>Understand </a:t>
            </a:r>
            <a:r>
              <a:rPr lang="en-GB" dirty="0"/>
              <a:t>the rationale, objectives, and scope of the European Union General Data Protection Regulation </a:t>
            </a:r>
            <a:endParaRPr lang="en-GB" dirty="0" smtClean="0"/>
          </a:p>
          <a:p>
            <a:pPr marL="457200" indent="-457200">
              <a:buFont typeface="Arial" panose="020B0604020202020204" pitchFamily="34" charset="0"/>
              <a:buChar char="•"/>
            </a:pPr>
            <a:r>
              <a:rPr lang="en-GB" dirty="0" smtClean="0"/>
              <a:t>Outline </a:t>
            </a:r>
            <a:r>
              <a:rPr lang="en-GB" dirty="0"/>
              <a:t>the key principles of the GDPR relating to the lawful processing of personal data. </a:t>
            </a:r>
            <a:endParaRPr lang="en-GB" dirty="0" smtClean="0"/>
          </a:p>
          <a:p>
            <a:pPr marL="457200" indent="-457200">
              <a:buFont typeface="Arial" panose="020B0604020202020204" pitchFamily="34" charset="0"/>
              <a:buChar char="•"/>
            </a:pPr>
            <a:r>
              <a:rPr lang="en-GB" dirty="0" smtClean="0"/>
              <a:t>Understand </a:t>
            </a:r>
            <a:r>
              <a:rPr lang="en-GB" dirty="0"/>
              <a:t>the rights of data subjects and how they are upheld. </a:t>
            </a:r>
            <a:endParaRPr lang="en-GB" dirty="0" smtClean="0"/>
          </a:p>
          <a:p>
            <a:pPr marL="457200" indent="-457200">
              <a:buFont typeface="Arial" panose="020B0604020202020204" pitchFamily="34" charset="0"/>
              <a:buChar char="•"/>
            </a:pPr>
            <a:r>
              <a:rPr lang="en-GB" dirty="0" smtClean="0"/>
              <a:t>Understand </a:t>
            </a:r>
            <a:r>
              <a:rPr lang="en-GB" dirty="0"/>
              <a:t>that company policies and methods should comply with data protection regulations, and outline key technical and organisational measures to achieve this. </a:t>
            </a:r>
            <a:endParaRPr lang="en-GB" dirty="0" smtClean="0"/>
          </a:p>
          <a:p>
            <a:pPr marL="457200" indent="-457200">
              <a:buFont typeface="Arial" panose="020B0604020202020204" pitchFamily="34" charset="0"/>
              <a:buChar char="•"/>
            </a:pPr>
            <a:r>
              <a:rPr lang="en-GB" dirty="0" smtClean="0"/>
              <a:t>Understand </a:t>
            </a:r>
            <a:r>
              <a:rPr lang="en-GB" dirty="0"/>
              <a:t>how to respond to data breaches and the consequences of not complying with data protection regulations. </a:t>
            </a:r>
            <a:endParaRPr lang="en-US" dirty="0"/>
          </a:p>
        </p:txBody>
      </p:sp>
      <p:sp>
        <p:nvSpPr>
          <p:cNvPr id="4" name="Slide Number Placeholder 3"/>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a:t>
            </a:fld>
            <a:endParaRPr lang="en-US" dirty="0">
              <a:solidFill>
                <a:prstClr val="black">
                  <a:tint val="75000"/>
                </a:prstClr>
              </a:solidFill>
            </a:endParaRPr>
          </a:p>
        </p:txBody>
      </p:sp>
    </p:spTree>
    <p:extLst>
      <p:ext uri="{BB962C8B-B14F-4D97-AF65-F5344CB8AC3E}">
        <p14:creationId xmlns:p14="http://schemas.microsoft.com/office/powerpoint/2010/main" val="2370056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7931" y="2060645"/>
            <a:ext cx="5864269" cy="2808241"/>
          </a:xfrm>
        </p:spPr>
      </p:pic>
      <p:sp>
        <p:nvSpPr>
          <p:cNvPr id="8" name="Text Placeholder 7"/>
          <p:cNvSpPr>
            <a:spLocks noGrp="1"/>
          </p:cNvSpPr>
          <p:nvPr>
            <p:ph type="body" sz="quarter" idx="3"/>
          </p:nvPr>
        </p:nvSpPr>
        <p:spPr>
          <a:xfrm>
            <a:off x="416423" y="575457"/>
            <a:ext cx="10937377" cy="823912"/>
          </a:xfrm>
        </p:spPr>
        <p:txBody>
          <a:bodyPr>
            <a:normAutofit/>
          </a:bodyPr>
          <a:lstStyle/>
          <a:p>
            <a:r>
              <a:rPr lang="en-GB" sz="4400" dirty="0">
                <a:latin typeface="+mj-lt"/>
                <a:ea typeface="+mj-ea"/>
                <a:cs typeface="+mj-cs"/>
              </a:rPr>
              <a:t>Where does GDPR Apply?</a:t>
            </a:r>
            <a:endParaRPr lang="en-US" sz="4400" dirty="0">
              <a:latin typeface="+mj-lt"/>
              <a:ea typeface="+mj-ea"/>
              <a:cs typeface="+mj-cs"/>
            </a:endParaRPr>
          </a:p>
        </p:txBody>
      </p:sp>
      <p:sp>
        <p:nvSpPr>
          <p:cNvPr id="9" name="Content Placeholder 8"/>
          <p:cNvSpPr>
            <a:spLocks noGrp="1"/>
          </p:cNvSpPr>
          <p:nvPr>
            <p:ph sz="quarter" idx="4"/>
          </p:nvPr>
        </p:nvSpPr>
        <p:spPr>
          <a:xfrm>
            <a:off x="6172200" y="1619794"/>
            <a:ext cx="5183188" cy="4569869"/>
          </a:xfrm>
        </p:spPr>
        <p:txBody>
          <a:bodyPr>
            <a:normAutofit fontScale="85000" lnSpcReduction="10000"/>
          </a:bodyPr>
          <a:lstStyle/>
          <a:p>
            <a:pPr marL="0" indent="0">
              <a:buNone/>
            </a:pPr>
            <a:r>
              <a:rPr lang="en-GB" sz="2800" dirty="0"/>
              <a:t>One of the significant changes that has been implemented with GDPR relates </a:t>
            </a:r>
            <a:r>
              <a:rPr lang="en-GB" sz="2800" dirty="0" smtClean="0"/>
              <a:t>to the </a:t>
            </a:r>
            <a:r>
              <a:rPr lang="en-GB" sz="2800" dirty="0"/>
              <a:t>territorial scope of data processing</a:t>
            </a:r>
            <a:r>
              <a:rPr lang="en-GB" sz="2800" dirty="0" smtClean="0"/>
              <a:t>.</a:t>
            </a:r>
          </a:p>
          <a:p>
            <a:pPr marL="0" indent="0">
              <a:buNone/>
            </a:pPr>
            <a:endParaRPr lang="en-GB" sz="2800" dirty="0"/>
          </a:p>
          <a:p>
            <a:pPr marL="0" indent="0" algn="ctr">
              <a:buNone/>
            </a:pPr>
            <a:r>
              <a:rPr lang="en-GB" sz="2800" i="1" dirty="0" smtClean="0"/>
              <a:t>‘This </a:t>
            </a:r>
            <a:r>
              <a:rPr lang="en-GB" sz="2800" i="1" dirty="0"/>
              <a:t>Regulation applies to the processing of personal data in the context </a:t>
            </a:r>
            <a:r>
              <a:rPr lang="en-GB" sz="2800" i="1" dirty="0" smtClean="0"/>
              <a:t>of the </a:t>
            </a:r>
            <a:r>
              <a:rPr lang="en-GB" sz="2800" i="1" dirty="0"/>
              <a:t>activities of an establishment of a controller or a processor in the Union</a:t>
            </a:r>
            <a:r>
              <a:rPr lang="en-GB" sz="2800" i="1" dirty="0" smtClean="0"/>
              <a:t>, regardless </a:t>
            </a:r>
            <a:r>
              <a:rPr lang="en-GB" sz="2800" i="1" dirty="0"/>
              <a:t>of whether the processing takes place in the Union or not</a:t>
            </a:r>
            <a:r>
              <a:rPr lang="en-GB" sz="2800" i="1" dirty="0" smtClean="0"/>
              <a:t>.’ </a:t>
            </a:r>
          </a:p>
          <a:p>
            <a:pPr marL="0" indent="0" algn="ctr">
              <a:buNone/>
            </a:pPr>
            <a:r>
              <a:rPr lang="en-GB" sz="2800" dirty="0" smtClean="0"/>
              <a:t>(GDPR </a:t>
            </a:r>
            <a:r>
              <a:rPr lang="en-US" sz="2800" dirty="0" smtClean="0"/>
              <a:t>Article </a:t>
            </a:r>
            <a:r>
              <a:rPr lang="en-US" sz="2800" dirty="0"/>
              <a:t>3, Territorial Scope)</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20</a:t>
            </a:fld>
            <a:endParaRPr lang="en-US" dirty="0">
              <a:solidFill>
                <a:prstClr val="black">
                  <a:tint val="75000"/>
                </a:prstClr>
              </a:solidFill>
            </a:endParaRPr>
          </a:p>
        </p:txBody>
      </p:sp>
    </p:spTree>
    <p:extLst>
      <p:ext uri="{BB962C8B-B14F-4D97-AF65-F5344CB8AC3E}">
        <p14:creationId xmlns:p14="http://schemas.microsoft.com/office/powerpoint/2010/main" val="3771595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Some GDPR exceptions</a:t>
            </a:r>
            <a:endParaRPr lang="en-US" dirty="0"/>
          </a:p>
        </p:txBody>
      </p:sp>
      <p:sp>
        <p:nvSpPr>
          <p:cNvPr id="7" name="Slide Number Placeholder 6"/>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21</a:t>
            </a:fld>
            <a:endParaRPr lang="en-US" dirty="0">
              <a:solidFill>
                <a:prstClr val="black">
                  <a:tint val="75000"/>
                </a:prstClr>
              </a:solidFill>
            </a:endParaRPr>
          </a:p>
        </p:txBody>
      </p:sp>
      <p:sp>
        <p:nvSpPr>
          <p:cNvPr id="9" name="Content Placeholder 8"/>
          <p:cNvSpPr>
            <a:spLocks noGrp="1"/>
          </p:cNvSpPr>
          <p:nvPr>
            <p:ph idx="1"/>
          </p:nvPr>
        </p:nvSpPr>
        <p:spPr/>
        <p:txBody>
          <a:bodyPr/>
          <a:lstStyle/>
          <a:p>
            <a:r>
              <a:rPr lang="en-GB" dirty="0"/>
              <a:t>Where personal data is in a physical format and is also unstructured (i.e. </a:t>
            </a:r>
            <a:r>
              <a:rPr lang="en-GB" dirty="0" smtClean="0"/>
              <a:t>lacking any </a:t>
            </a:r>
            <a:r>
              <a:rPr lang="en-GB" dirty="0"/>
              <a:t>form of organisation or indexation</a:t>
            </a:r>
            <a:r>
              <a:rPr lang="en-GB" dirty="0" smtClean="0"/>
              <a:t>)</a:t>
            </a:r>
          </a:p>
          <a:p>
            <a:r>
              <a:rPr lang="en-GB" dirty="0" smtClean="0"/>
              <a:t>Other examples of activities include:</a:t>
            </a:r>
          </a:p>
          <a:p>
            <a:pPr lvl="1"/>
            <a:r>
              <a:rPr lang="en-GB" dirty="0"/>
              <a:t>A purely personal or household activity.</a:t>
            </a:r>
          </a:p>
          <a:p>
            <a:pPr lvl="1"/>
            <a:r>
              <a:rPr lang="en-GB" dirty="0" smtClean="0"/>
              <a:t>The </a:t>
            </a:r>
            <a:r>
              <a:rPr lang="en-GB" dirty="0"/>
              <a:t>prevention, investigation or prosecution of criminal offences.</a:t>
            </a:r>
          </a:p>
          <a:p>
            <a:pPr lvl="1"/>
            <a:r>
              <a:rPr lang="en-GB" dirty="0" smtClean="0"/>
              <a:t>The </a:t>
            </a:r>
            <a:r>
              <a:rPr lang="en-GB" dirty="0"/>
              <a:t>prevention of threats to public security.</a:t>
            </a:r>
            <a:endParaRPr lang="en-US" dirty="0"/>
          </a:p>
        </p:txBody>
      </p:sp>
    </p:spTree>
    <p:extLst>
      <p:ext uri="{BB962C8B-B14F-4D97-AF65-F5344CB8AC3E}">
        <p14:creationId xmlns:p14="http://schemas.microsoft.com/office/powerpoint/2010/main" val="625789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1.6 REVIEW EXERCISE</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22</a:t>
            </a:fld>
            <a:endParaRPr lang="en-US" dirty="0">
              <a:solidFill>
                <a:prstClr val="black">
                  <a:tint val="75000"/>
                </a:prstClr>
              </a:solidFill>
            </a:endParaRPr>
          </a:p>
        </p:txBody>
      </p:sp>
      <p:sp>
        <p:nvSpPr>
          <p:cNvPr id="4" name="Content Placeholder 3"/>
          <p:cNvSpPr>
            <a:spLocks noGrp="1"/>
          </p:cNvSpPr>
          <p:nvPr>
            <p:ph idx="1"/>
          </p:nvPr>
        </p:nvSpPr>
        <p:spPr>
          <a:xfrm>
            <a:off x="838200" y="1911096"/>
            <a:ext cx="10515600" cy="1916625"/>
          </a:xfrm>
        </p:spPr>
        <p:txBody>
          <a:bodyPr/>
          <a:lstStyle/>
          <a:p>
            <a:pPr marL="0" indent="0">
              <a:buNone/>
            </a:pPr>
            <a:r>
              <a:rPr lang="en-GB" b="1" dirty="0"/>
              <a:t>1. The right to privacy is one of the fundamental rights that is protected </a:t>
            </a:r>
            <a:r>
              <a:rPr lang="en-GB" b="1" dirty="0" smtClean="0"/>
              <a:t>under European </a:t>
            </a:r>
            <a:r>
              <a:rPr lang="en-GB" b="1" dirty="0"/>
              <a:t>Charter. List some aspects of private life that the “fundamental right </a:t>
            </a:r>
            <a:r>
              <a:rPr lang="en-GB" b="1" dirty="0" smtClean="0"/>
              <a:t>to privacy</a:t>
            </a:r>
            <a:r>
              <a:rPr lang="en-GB" b="1" dirty="0"/>
              <a:t>” might help to protect.</a:t>
            </a:r>
            <a:endParaRPr lang="en-US" b="1" dirty="0"/>
          </a:p>
        </p:txBody>
      </p:sp>
      <p:sp>
        <p:nvSpPr>
          <p:cNvPr id="5" name="Content Placeholder 3"/>
          <p:cNvSpPr txBox="1">
            <a:spLocks/>
          </p:cNvSpPr>
          <p:nvPr/>
        </p:nvSpPr>
        <p:spPr>
          <a:xfrm>
            <a:off x="838200" y="3827721"/>
            <a:ext cx="10515600" cy="1916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An example is to prevent intrusion in one’s physical space </a:t>
            </a:r>
            <a:r>
              <a:rPr lang="en-GB" dirty="0" err="1" smtClean="0"/>
              <a:t>e.g</a:t>
            </a:r>
            <a:r>
              <a:rPr lang="en-GB" dirty="0" smtClean="0"/>
              <a:t> with protection of what happens in one’s private home. </a:t>
            </a:r>
            <a:endParaRPr lang="en-US" dirty="0"/>
          </a:p>
        </p:txBody>
      </p:sp>
    </p:spTree>
    <p:extLst>
      <p:ext uri="{BB962C8B-B14F-4D97-AF65-F5344CB8AC3E}">
        <p14:creationId xmlns:p14="http://schemas.microsoft.com/office/powerpoint/2010/main" val="385965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23</a:t>
            </a:fld>
            <a:endParaRPr lang="en-US" dirty="0">
              <a:solidFill>
                <a:prstClr val="black">
                  <a:tint val="75000"/>
                </a:prstClr>
              </a:solidFill>
            </a:endParaRPr>
          </a:p>
        </p:txBody>
      </p:sp>
      <p:sp>
        <p:nvSpPr>
          <p:cNvPr id="4" name="Content Placeholder 3"/>
          <p:cNvSpPr>
            <a:spLocks noGrp="1"/>
          </p:cNvSpPr>
          <p:nvPr>
            <p:ph idx="1"/>
          </p:nvPr>
        </p:nvSpPr>
        <p:spPr>
          <a:xfrm>
            <a:off x="838200" y="1384664"/>
            <a:ext cx="10515600" cy="1177784"/>
          </a:xfrm>
        </p:spPr>
        <p:txBody>
          <a:bodyPr/>
          <a:lstStyle/>
          <a:p>
            <a:pPr marL="0" indent="0">
              <a:buNone/>
            </a:pPr>
            <a:r>
              <a:rPr lang="en-GB" b="1" dirty="0"/>
              <a:t>2. List some other fundamental rights that are protected under European Charter.</a:t>
            </a:r>
            <a:endParaRPr lang="en-US" b="1" dirty="0"/>
          </a:p>
        </p:txBody>
      </p:sp>
      <p:sp>
        <p:nvSpPr>
          <p:cNvPr id="5" name="Content Placeholder 3"/>
          <p:cNvSpPr txBox="1">
            <a:spLocks/>
          </p:cNvSpPr>
          <p:nvPr/>
        </p:nvSpPr>
        <p:spPr>
          <a:xfrm>
            <a:off x="838200" y="2812971"/>
            <a:ext cx="10515600" cy="11777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GB" dirty="0" smtClean="0"/>
              <a:t>Respect for private and family life</a:t>
            </a:r>
          </a:p>
          <a:p>
            <a:pPr marL="514350" indent="-514350">
              <a:buFont typeface="Arial" panose="020B0604020202020204" pitchFamily="34" charset="0"/>
              <a:buAutoNum type="arabicPeriod"/>
            </a:pPr>
            <a:r>
              <a:rPr lang="en-GB" dirty="0" smtClean="0"/>
              <a:t>Protection of personal data. </a:t>
            </a:r>
            <a:endParaRPr lang="en-US" dirty="0"/>
          </a:p>
        </p:txBody>
      </p:sp>
    </p:spTree>
    <p:extLst>
      <p:ext uri="{BB962C8B-B14F-4D97-AF65-F5344CB8AC3E}">
        <p14:creationId xmlns:p14="http://schemas.microsoft.com/office/powerpoint/2010/main" val="28339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24</a:t>
            </a:fld>
            <a:endParaRPr lang="en-US" dirty="0">
              <a:solidFill>
                <a:prstClr val="black">
                  <a:tint val="75000"/>
                </a:prstClr>
              </a:solidFill>
            </a:endParaRPr>
          </a:p>
        </p:txBody>
      </p:sp>
      <p:sp>
        <p:nvSpPr>
          <p:cNvPr id="4" name="Content Placeholder 3"/>
          <p:cNvSpPr>
            <a:spLocks noGrp="1"/>
          </p:cNvSpPr>
          <p:nvPr>
            <p:ph idx="1"/>
          </p:nvPr>
        </p:nvSpPr>
        <p:spPr>
          <a:xfrm>
            <a:off x="838200" y="1257953"/>
            <a:ext cx="10515600" cy="1472184"/>
          </a:xfrm>
        </p:spPr>
        <p:txBody>
          <a:bodyPr>
            <a:normAutofit/>
          </a:bodyPr>
          <a:lstStyle/>
          <a:p>
            <a:pPr marL="0" indent="0">
              <a:buNone/>
            </a:pPr>
            <a:r>
              <a:rPr lang="en-GB" b="1" dirty="0" smtClean="0"/>
              <a:t>3. Explain </a:t>
            </a:r>
            <a:r>
              <a:rPr lang="en-GB" b="1" dirty="0"/>
              <a:t>the difference between a “Directive” and a “Regulation” under EU law. </a:t>
            </a:r>
            <a:r>
              <a:rPr lang="en-GB" b="1" dirty="0" smtClean="0"/>
              <a:t>Into which </a:t>
            </a:r>
            <a:r>
              <a:rPr lang="en-GB" b="1" dirty="0"/>
              <a:t>category does the GDPR fall</a:t>
            </a:r>
            <a:r>
              <a:rPr lang="en-GB" b="1" dirty="0" smtClean="0"/>
              <a:t>?</a:t>
            </a:r>
          </a:p>
          <a:p>
            <a:pPr marL="0" indent="0">
              <a:buNone/>
            </a:pPr>
            <a:endParaRPr lang="en-GB" b="1" dirty="0"/>
          </a:p>
        </p:txBody>
      </p:sp>
      <p:sp>
        <p:nvSpPr>
          <p:cNvPr id="5" name="Content Placeholder 3"/>
          <p:cNvSpPr txBox="1">
            <a:spLocks/>
          </p:cNvSpPr>
          <p:nvPr/>
        </p:nvSpPr>
        <p:spPr>
          <a:xfrm>
            <a:off x="838200" y="2521132"/>
            <a:ext cx="10515600" cy="244275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smtClean="0"/>
          </a:p>
          <a:p>
            <a:pPr>
              <a:lnSpc>
                <a:spcPct val="120000"/>
              </a:lnSpc>
            </a:pPr>
            <a:r>
              <a:rPr lang="en-GB" dirty="0" smtClean="0"/>
              <a:t>A "Regulation" is defined as a binding legislative act. It is immediately applicable in full in all Member States and it overrules national laws. </a:t>
            </a:r>
          </a:p>
          <a:p>
            <a:pPr>
              <a:lnSpc>
                <a:spcPct val="120000"/>
              </a:lnSpc>
            </a:pPr>
            <a:r>
              <a:rPr lang="en-GB" dirty="0" smtClean="0"/>
              <a:t>A "Directive" is a legislative act setting guidelines that all EU countries must reach and translate into their national legislation within a defined time frame.</a:t>
            </a:r>
          </a:p>
          <a:p>
            <a:pPr>
              <a:lnSpc>
                <a:spcPct val="120000"/>
              </a:lnSpc>
            </a:pPr>
            <a:r>
              <a:rPr lang="en-GB" dirty="0" smtClean="0"/>
              <a:t>GDPR is a Regulation</a:t>
            </a:r>
          </a:p>
          <a:p>
            <a:pPr marL="0" indent="0">
              <a:buNone/>
            </a:pPr>
            <a:endParaRPr lang="en-US" b="1" dirty="0"/>
          </a:p>
        </p:txBody>
      </p:sp>
    </p:spTree>
    <p:extLst>
      <p:ext uri="{BB962C8B-B14F-4D97-AF65-F5344CB8AC3E}">
        <p14:creationId xmlns:p14="http://schemas.microsoft.com/office/powerpoint/2010/main" val="44495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25</a:t>
            </a:fld>
            <a:endParaRPr lang="en-US" dirty="0">
              <a:solidFill>
                <a:prstClr val="black">
                  <a:tint val="75000"/>
                </a:prstClr>
              </a:solidFill>
            </a:endParaRPr>
          </a:p>
        </p:txBody>
      </p:sp>
      <p:sp>
        <p:nvSpPr>
          <p:cNvPr id="4" name="Content Placeholder 3"/>
          <p:cNvSpPr>
            <a:spLocks noGrp="1"/>
          </p:cNvSpPr>
          <p:nvPr>
            <p:ph idx="1"/>
          </p:nvPr>
        </p:nvSpPr>
        <p:spPr>
          <a:xfrm>
            <a:off x="433932" y="905256"/>
            <a:ext cx="10515600" cy="5012218"/>
          </a:xfrm>
        </p:spPr>
        <p:txBody>
          <a:bodyPr>
            <a:normAutofit/>
          </a:bodyPr>
          <a:lstStyle/>
          <a:p>
            <a:pPr marL="0" indent="0">
              <a:buNone/>
            </a:pPr>
            <a:r>
              <a:rPr lang="en-GB" b="1" dirty="0"/>
              <a:t>4. Look at each of the following examples and decide whether it comes within </a:t>
            </a:r>
            <a:r>
              <a:rPr lang="en-GB" b="1" dirty="0" smtClean="0"/>
              <a:t>the </a:t>
            </a:r>
            <a:r>
              <a:rPr lang="en-US" b="1" dirty="0" smtClean="0"/>
              <a:t>scope </a:t>
            </a:r>
            <a:r>
              <a:rPr lang="en-US" b="1" dirty="0"/>
              <a:t>of GDPR.</a:t>
            </a:r>
          </a:p>
          <a:p>
            <a:pPr marL="971550" lvl="1" indent="-514350">
              <a:buAutoNum type="romanLcParenBoth"/>
            </a:pPr>
            <a:r>
              <a:rPr lang="en-GB" dirty="0" smtClean="0"/>
              <a:t>Maintaining </a:t>
            </a:r>
            <a:r>
              <a:rPr lang="en-GB" dirty="0"/>
              <a:t>a home database (containing names, addresses and </a:t>
            </a:r>
            <a:r>
              <a:rPr lang="en-GB" dirty="0" smtClean="0"/>
              <a:t>telephone numbers</a:t>
            </a:r>
            <a:r>
              <a:rPr lang="en-GB" dirty="0"/>
              <a:t>) for the purpose of communicating with friends and family</a:t>
            </a:r>
            <a:r>
              <a:rPr lang="en-GB" dirty="0" smtClean="0"/>
              <a:t>.</a:t>
            </a:r>
          </a:p>
          <a:p>
            <a:pPr marL="457200" lvl="1" indent="0">
              <a:buNone/>
            </a:pPr>
            <a:endParaRPr lang="en-GB" dirty="0"/>
          </a:p>
          <a:p>
            <a:pPr marL="457200" lvl="1" indent="0">
              <a:buNone/>
            </a:pPr>
            <a:r>
              <a:rPr lang="en-GB" dirty="0"/>
              <a:t>(ii) Maintaining a database (containing names, addresses and </a:t>
            </a:r>
            <a:r>
              <a:rPr lang="en-GB" dirty="0" smtClean="0"/>
              <a:t>telephone numbers</a:t>
            </a:r>
            <a:r>
              <a:rPr lang="en-GB" dirty="0"/>
              <a:t>) while acting as voluntary secretary to a sports club</a:t>
            </a:r>
            <a:r>
              <a:rPr lang="en-GB" dirty="0" smtClean="0"/>
              <a:t>.</a:t>
            </a:r>
          </a:p>
          <a:p>
            <a:pPr marL="457200" lvl="1" indent="0">
              <a:buNone/>
            </a:pPr>
            <a:endParaRPr lang="en-GB" dirty="0"/>
          </a:p>
          <a:p>
            <a:pPr marL="457200" lvl="1" indent="0">
              <a:buNone/>
            </a:pPr>
            <a:r>
              <a:rPr lang="en-GB" dirty="0"/>
              <a:t>(iii) Maintaining in a home office a database containing a list of business </a:t>
            </a:r>
            <a:r>
              <a:rPr lang="en-GB" dirty="0" smtClean="0"/>
              <a:t>names </a:t>
            </a:r>
            <a:r>
              <a:rPr lang="en-US" dirty="0" smtClean="0"/>
              <a:t>and </a:t>
            </a:r>
            <a:r>
              <a:rPr lang="en-US" dirty="0"/>
              <a:t>addresses.</a:t>
            </a:r>
          </a:p>
        </p:txBody>
      </p:sp>
      <p:pic>
        <p:nvPicPr>
          <p:cNvPr id="5" name="Picture 4"/>
          <p:cNvPicPr>
            <a:picLocks noChangeAspect="1"/>
          </p:cNvPicPr>
          <p:nvPr/>
        </p:nvPicPr>
        <p:blipFill>
          <a:blip r:embed="rId2"/>
          <a:stretch>
            <a:fillRect/>
          </a:stretch>
        </p:blipFill>
        <p:spPr>
          <a:xfrm>
            <a:off x="3190196" y="2424114"/>
            <a:ext cx="640043" cy="645657"/>
          </a:xfrm>
          <a:prstGeom prst="rect">
            <a:avLst/>
          </a:prstGeom>
        </p:spPr>
      </p:pic>
      <p:pic>
        <p:nvPicPr>
          <p:cNvPr id="6" name="Picture 5"/>
          <p:cNvPicPr>
            <a:picLocks noChangeAspect="1"/>
          </p:cNvPicPr>
          <p:nvPr/>
        </p:nvPicPr>
        <p:blipFill>
          <a:blip r:embed="rId3"/>
          <a:stretch>
            <a:fillRect/>
          </a:stretch>
        </p:blipFill>
        <p:spPr>
          <a:xfrm>
            <a:off x="9464311" y="3534563"/>
            <a:ext cx="659403" cy="712391"/>
          </a:xfrm>
          <a:prstGeom prst="rect">
            <a:avLst/>
          </a:prstGeom>
        </p:spPr>
      </p:pic>
      <p:pic>
        <p:nvPicPr>
          <p:cNvPr id="7" name="Picture 6"/>
          <p:cNvPicPr>
            <a:picLocks noChangeAspect="1"/>
          </p:cNvPicPr>
          <p:nvPr/>
        </p:nvPicPr>
        <p:blipFill>
          <a:blip r:embed="rId2"/>
          <a:stretch>
            <a:fillRect/>
          </a:stretch>
        </p:blipFill>
        <p:spPr>
          <a:xfrm>
            <a:off x="4243933" y="4718822"/>
            <a:ext cx="640043" cy="645657"/>
          </a:xfrm>
          <a:prstGeom prst="rect">
            <a:avLst/>
          </a:prstGeom>
        </p:spPr>
      </p:pic>
    </p:spTree>
    <p:extLst>
      <p:ext uri="{BB962C8B-B14F-4D97-AF65-F5344CB8AC3E}">
        <p14:creationId xmlns:p14="http://schemas.microsoft.com/office/powerpoint/2010/main" val="293644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2: </a:t>
            </a:r>
            <a:r>
              <a:rPr lang="en-US" dirty="0"/>
              <a:t>DATA PROTECTION DEFINITIONS</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26</a:t>
            </a:fld>
            <a:endParaRPr lang="en-US" dirty="0">
              <a:solidFill>
                <a:prstClr val="black">
                  <a:tint val="75000"/>
                </a:prstClr>
              </a:solidFill>
            </a:endParaRPr>
          </a:p>
        </p:txBody>
      </p:sp>
      <p:sp>
        <p:nvSpPr>
          <p:cNvPr id="4" name="Content Placeholder 3"/>
          <p:cNvSpPr>
            <a:spLocks noGrp="1"/>
          </p:cNvSpPr>
          <p:nvPr>
            <p:ph idx="1"/>
          </p:nvPr>
        </p:nvSpPr>
        <p:spPr/>
        <p:txBody>
          <a:bodyPr/>
          <a:lstStyle/>
          <a:p>
            <a:pPr marL="0" indent="0">
              <a:buNone/>
            </a:pPr>
            <a:r>
              <a:rPr lang="en-GB" dirty="0"/>
              <a:t>In this section, you will </a:t>
            </a:r>
            <a:r>
              <a:rPr lang="en-GB" dirty="0" smtClean="0"/>
              <a:t>cover the topics of:</a:t>
            </a:r>
            <a:endParaRPr lang="en-GB" dirty="0"/>
          </a:p>
          <a:p>
            <a:pPr lvl="1"/>
            <a:r>
              <a:rPr lang="en-US" dirty="0" smtClean="0"/>
              <a:t>Personal </a:t>
            </a:r>
            <a:r>
              <a:rPr lang="en-US" dirty="0"/>
              <a:t>data</a:t>
            </a:r>
          </a:p>
          <a:p>
            <a:pPr lvl="1"/>
            <a:r>
              <a:rPr lang="en-US" dirty="0" smtClean="0"/>
              <a:t>Data </a:t>
            </a:r>
            <a:r>
              <a:rPr lang="en-US" dirty="0"/>
              <a:t>processing</a:t>
            </a:r>
          </a:p>
          <a:p>
            <a:pPr lvl="1"/>
            <a:r>
              <a:rPr lang="en-US" dirty="0" smtClean="0"/>
              <a:t>Data </a:t>
            </a:r>
            <a:r>
              <a:rPr lang="en-US" dirty="0"/>
              <a:t>controller</a:t>
            </a:r>
          </a:p>
          <a:p>
            <a:pPr lvl="1"/>
            <a:r>
              <a:rPr lang="en-US" dirty="0" smtClean="0"/>
              <a:t>Data </a:t>
            </a:r>
            <a:r>
              <a:rPr lang="en-US" dirty="0"/>
              <a:t>processor</a:t>
            </a:r>
          </a:p>
        </p:txBody>
      </p:sp>
    </p:spTree>
    <p:extLst>
      <p:ext uri="{BB962C8B-B14F-4D97-AF65-F5344CB8AC3E}">
        <p14:creationId xmlns:p14="http://schemas.microsoft.com/office/powerpoint/2010/main" val="4262446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 PERSONAL DATA</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27</a:t>
            </a:fld>
            <a:endParaRPr lang="en-US" dirty="0">
              <a:solidFill>
                <a:prstClr val="black">
                  <a:tint val="75000"/>
                </a:prstClr>
              </a:solidFill>
            </a:endParaRPr>
          </a:p>
        </p:txBody>
      </p:sp>
      <p:sp>
        <p:nvSpPr>
          <p:cNvPr id="4" name="Content Placeholder 3"/>
          <p:cNvSpPr>
            <a:spLocks noGrp="1"/>
          </p:cNvSpPr>
          <p:nvPr>
            <p:ph idx="1"/>
          </p:nvPr>
        </p:nvSpPr>
        <p:spPr/>
        <p:txBody>
          <a:bodyPr>
            <a:normAutofit fontScale="92500" lnSpcReduction="20000"/>
          </a:bodyPr>
          <a:lstStyle/>
          <a:p>
            <a:r>
              <a:rPr lang="en-GB" dirty="0"/>
              <a:t>Data protection law is only relevant to </a:t>
            </a:r>
            <a:r>
              <a:rPr lang="en-GB" b="1" dirty="0"/>
              <a:t>personal data</a:t>
            </a:r>
            <a:r>
              <a:rPr lang="en-GB" dirty="0"/>
              <a:t>. </a:t>
            </a:r>
            <a:endParaRPr lang="en-GB" dirty="0" smtClean="0"/>
          </a:p>
          <a:p>
            <a:r>
              <a:rPr lang="en-GB" dirty="0" smtClean="0"/>
              <a:t>This </a:t>
            </a:r>
            <a:r>
              <a:rPr lang="en-GB" dirty="0"/>
              <a:t>is data that can </a:t>
            </a:r>
            <a:r>
              <a:rPr lang="en-GB" dirty="0" smtClean="0"/>
              <a:t>be linked </a:t>
            </a:r>
            <a:r>
              <a:rPr lang="en-GB" dirty="0"/>
              <a:t>to an identifiable living person. </a:t>
            </a:r>
            <a:endParaRPr lang="en-GB" dirty="0" smtClean="0"/>
          </a:p>
          <a:p>
            <a:r>
              <a:rPr lang="en-GB" dirty="0" smtClean="0"/>
              <a:t>Living </a:t>
            </a:r>
            <a:r>
              <a:rPr lang="en-GB" dirty="0"/>
              <a:t>persons are known as </a:t>
            </a:r>
            <a:r>
              <a:rPr lang="en-GB" b="1" dirty="0"/>
              <a:t>data </a:t>
            </a:r>
            <a:r>
              <a:rPr lang="en-GB" b="1" dirty="0" smtClean="0"/>
              <a:t>subjects </a:t>
            </a:r>
            <a:r>
              <a:rPr lang="en-US" dirty="0" smtClean="0"/>
              <a:t>under </a:t>
            </a:r>
            <a:r>
              <a:rPr lang="en-US" dirty="0"/>
              <a:t>data protection legislation</a:t>
            </a:r>
            <a:r>
              <a:rPr lang="en-US" dirty="0" smtClean="0"/>
              <a:t>.</a:t>
            </a:r>
          </a:p>
          <a:p>
            <a:r>
              <a:rPr lang="en-GB" dirty="0"/>
              <a:t>Data protection law uses the term </a:t>
            </a:r>
            <a:r>
              <a:rPr lang="en-GB" b="1" dirty="0"/>
              <a:t>natural person </a:t>
            </a:r>
            <a:r>
              <a:rPr lang="en-GB" dirty="0"/>
              <a:t>to refer to a living person. </a:t>
            </a:r>
            <a:endParaRPr lang="en-GB" dirty="0" smtClean="0"/>
          </a:p>
          <a:p>
            <a:r>
              <a:rPr lang="en-GB" dirty="0" smtClean="0"/>
              <a:t>The term </a:t>
            </a:r>
            <a:r>
              <a:rPr lang="en-GB" b="1" dirty="0"/>
              <a:t>legal person </a:t>
            </a:r>
            <a:r>
              <a:rPr lang="en-GB" dirty="0"/>
              <a:t>is also used. This term refers to an organisation, for example </a:t>
            </a:r>
            <a:r>
              <a:rPr lang="en-GB" dirty="0" smtClean="0"/>
              <a:t>a company </a:t>
            </a:r>
            <a:r>
              <a:rPr lang="en-GB" dirty="0"/>
              <a:t>or corporation, which can take on legal responsibility. </a:t>
            </a:r>
            <a:endParaRPr lang="en-GB" dirty="0" smtClean="0"/>
          </a:p>
          <a:p>
            <a:r>
              <a:rPr lang="en-GB" dirty="0" smtClean="0"/>
              <a:t>Data protection law </a:t>
            </a:r>
            <a:r>
              <a:rPr lang="en-GB" dirty="0"/>
              <a:t>applies to natural persons only.</a:t>
            </a:r>
            <a:endParaRPr lang="en-US" dirty="0"/>
          </a:p>
        </p:txBody>
      </p:sp>
    </p:spTree>
    <p:extLst>
      <p:ext uri="{BB962C8B-B14F-4D97-AF65-F5344CB8AC3E}">
        <p14:creationId xmlns:p14="http://schemas.microsoft.com/office/powerpoint/2010/main" val="2755548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111035" cy="953589"/>
          </a:xfrm>
        </p:spPr>
        <p:txBody>
          <a:bodyPr>
            <a:normAutofit fontScale="90000"/>
          </a:bodyPr>
          <a:lstStyle/>
          <a:p>
            <a:r>
              <a:rPr lang="en-GB" b="1" dirty="0"/>
              <a:t>When is Data classified as Personal?</a:t>
            </a:r>
            <a:endParaRPr lang="en-US" dirty="0"/>
          </a:p>
        </p:txBody>
      </p:sp>
      <p:sp>
        <p:nvSpPr>
          <p:cNvPr id="4" name="Content Placeholder 3"/>
          <p:cNvSpPr>
            <a:spLocks noGrp="1"/>
          </p:cNvSpPr>
          <p:nvPr>
            <p:ph type="body" sz="half" idx="2"/>
          </p:nvPr>
        </p:nvSpPr>
        <p:spPr>
          <a:xfrm>
            <a:off x="839788" y="1515291"/>
            <a:ext cx="3932237" cy="4353697"/>
          </a:xfrm>
        </p:spPr>
        <p:txBody>
          <a:bodyPr>
            <a:normAutofit/>
          </a:bodyPr>
          <a:lstStyle/>
          <a:p>
            <a:pPr marL="285750" indent="-285750">
              <a:buFont typeface="Arial" panose="020B0604020202020204" pitchFamily="34" charset="0"/>
              <a:buChar char="•"/>
            </a:pPr>
            <a:r>
              <a:rPr lang="en-GB" dirty="0"/>
              <a:t>For data to be considered personal data, it must be possible to connect it to </a:t>
            </a:r>
            <a:r>
              <a:rPr lang="en-GB" dirty="0" smtClean="0"/>
              <a:t>a living </a:t>
            </a:r>
            <a:r>
              <a:rPr lang="en-GB" dirty="0"/>
              <a:t>human being. </a:t>
            </a:r>
            <a:endParaRPr lang="en-GB" dirty="0" smtClean="0"/>
          </a:p>
          <a:p>
            <a:pPr marL="285750" indent="-285750">
              <a:buFont typeface="Arial" panose="020B0604020202020204" pitchFamily="34" charset="0"/>
              <a:buChar char="•"/>
            </a:pPr>
            <a:r>
              <a:rPr lang="en-GB" dirty="0" smtClean="0"/>
              <a:t>Sometimes it is very easy to identify that we </a:t>
            </a:r>
            <a:r>
              <a:rPr lang="en-GB" dirty="0"/>
              <a:t>are dealing </a:t>
            </a:r>
            <a:r>
              <a:rPr lang="en-GB" dirty="0" smtClean="0"/>
              <a:t>with personal </a:t>
            </a:r>
            <a:r>
              <a:rPr lang="en-GB" dirty="0"/>
              <a:t>data because the </a:t>
            </a:r>
            <a:r>
              <a:rPr lang="en-GB" dirty="0" smtClean="0"/>
              <a:t>link </a:t>
            </a:r>
            <a:r>
              <a:rPr lang="en-GB" dirty="0"/>
              <a:t>between the data and an individual is </a:t>
            </a:r>
            <a:r>
              <a:rPr lang="en-GB" dirty="0" smtClean="0"/>
              <a:t>very easy </a:t>
            </a:r>
            <a:r>
              <a:rPr lang="en-GB" dirty="0"/>
              <a:t>to see</a:t>
            </a:r>
            <a:r>
              <a:rPr lang="en-GB" dirty="0" smtClean="0"/>
              <a:t>. E.g. Date of Birth</a:t>
            </a:r>
          </a:p>
          <a:p>
            <a:pPr marL="285750" indent="-285750">
              <a:buFont typeface="Arial" panose="020B0604020202020204" pitchFamily="34" charset="0"/>
              <a:buChar char="•"/>
            </a:pPr>
            <a:r>
              <a:rPr lang="en-GB" dirty="0" smtClean="0"/>
              <a:t>On </a:t>
            </a:r>
            <a:r>
              <a:rPr lang="en-GB" dirty="0"/>
              <a:t>other occasions, the connection may not be as obvious, but if it </a:t>
            </a:r>
            <a:r>
              <a:rPr lang="en-GB" dirty="0" smtClean="0"/>
              <a:t>is somehow </a:t>
            </a:r>
            <a:r>
              <a:rPr lang="en-GB" dirty="0"/>
              <a:t>possible to connect the data we are using to an identifiable person </a:t>
            </a:r>
            <a:r>
              <a:rPr lang="en-GB" dirty="0" smtClean="0"/>
              <a:t>then we </a:t>
            </a:r>
            <a:r>
              <a:rPr lang="en-GB" dirty="0"/>
              <a:t>are in fact handling personal data.</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28</a:t>
            </a:fld>
            <a:endParaRPr lang="en-US" dirty="0">
              <a:solidFill>
                <a:prstClr val="black">
                  <a:tint val="75000"/>
                </a:prstClr>
              </a:solidFill>
            </a:endParaRPr>
          </a:p>
        </p:txBody>
      </p:sp>
      <p:pic>
        <p:nvPicPr>
          <p:cNvPr id="8" name="Picture 7"/>
          <p:cNvPicPr>
            <a:picLocks noChangeAspect="1"/>
          </p:cNvPicPr>
          <p:nvPr/>
        </p:nvPicPr>
        <p:blipFill>
          <a:blip r:embed="rId2"/>
          <a:stretch>
            <a:fillRect/>
          </a:stretch>
        </p:blipFill>
        <p:spPr>
          <a:xfrm>
            <a:off x="5306724" y="1515291"/>
            <a:ext cx="6607751" cy="3730626"/>
          </a:xfrm>
          <a:prstGeom prst="rect">
            <a:avLst/>
          </a:prstGeom>
        </p:spPr>
      </p:pic>
    </p:spTree>
    <p:extLst>
      <p:ext uri="{BB962C8B-B14F-4D97-AF65-F5344CB8AC3E}">
        <p14:creationId xmlns:p14="http://schemas.microsoft.com/office/powerpoint/2010/main" val="3909127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Pseudonymisation</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29</a:t>
            </a:fld>
            <a:endParaRPr lang="en-US" dirty="0">
              <a:solidFill>
                <a:prstClr val="black">
                  <a:tint val="75000"/>
                </a:prstClr>
              </a:solidFill>
            </a:endParaRPr>
          </a:p>
        </p:txBody>
      </p:sp>
      <p:sp>
        <p:nvSpPr>
          <p:cNvPr id="4" name="Content Placeholder 3"/>
          <p:cNvSpPr>
            <a:spLocks noGrp="1"/>
          </p:cNvSpPr>
          <p:nvPr>
            <p:ph idx="1"/>
          </p:nvPr>
        </p:nvSpPr>
        <p:spPr>
          <a:xfrm>
            <a:off x="838200" y="1911096"/>
            <a:ext cx="10515600" cy="1746504"/>
          </a:xfrm>
        </p:spPr>
        <p:txBody>
          <a:bodyPr>
            <a:normAutofit lnSpcReduction="10000"/>
          </a:bodyPr>
          <a:lstStyle/>
          <a:p>
            <a:r>
              <a:rPr lang="en-GB" dirty="0"/>
              <a:t>One way of protecting personal data during processing is to remove the </a:t>
            </a:r>
            <a:r>
              <a:rPr lang="en-GB" dirty="0" smtClean="0"/>
              <a:t>most obvious </a:t>
            </a:r>
            <a:r>
              <a:rPr lang="en-GB" dirty="0"/>
              <a:t>identifiers, such as a person’s name. </a:t>
            </a:r>
            <a:endParaRPr lang="en-GB" dirty="0" smtClean="0"/>
          </a:p>
          <a:p>
            <a:r>
              <a:rPr lang="en-GB" dirty="0" smtClean="0"/>
              <a:t>This </a:t>
            </a:r>
            <a:r>
              <a:rPr lang="en-GB" dirty="0"/>
              <a:t>helps to protect the </a:t>
            </a:r>
            <a:r>
              <a:rPr lang="en-GB" dirty="0" smtClean="0"/>
              <a:t>data </a:t>
            </a:r>
            <a:r>
              <a:rPr lang="en-US" dirty="0" smtClean="0"/>
              <a:t>subject’s </a:t>
            </a:r>
            <a:r>
              <a:rPr lang="en-US" dirty="0"/>
              <a:t>identity during processing.</a:t>
            </a:r>
          </a:p>
        </p:txBody>
      </p:sp>
      <p:pic>
        <p:nvPicPr>
          <p:cNvPr id="5" name="Picture 4"/>
          <p:cNvPicPr>
            <a:picLocks noChangeAspect="1"/>
          </p:cNvPicPr>
          <p:nvPr/>
        </p:nvPicPr>
        <p:blipFill>
          <a:blip r:embed="rId2"/>
          <a:stretch>
            <a:fillRect/>
          </a:stretch>
        </p:blipFill>
        <p:spPr>
          <a:xfrm>
            <a:off x="3514043" y="3657600"/>
            <a:ext cx="7553485" cy="2698750"/>
          </a:xfrm>
          <a:prstGeom prst="rect">
            <a:avLst/>
          </a:prstGeom>
        </p:spPr>
      </p:pic>
    </p:spTree>
    <p:extLst>
      <p:ext uri="{BB962C8B-B14F-4D97-AF65-F5344CB8AC3E}">
        <p14:creationId xmlns:p14="http://schemas.microsoft.com/office/powerpoint/2010/main" val="3339935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1: THE RATIONALE FOR DATA PROTECTION</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a:t>
            </a:fld>
            <a:endParaRPr lang="en-US" dirty="0">
              <a:solidFill>
                <a:prstClr val="black">
                  <a:tint val="75000"/>
                </a:prstClr>
              </a:solidFill>
            </a:endParaRPr>
          </a:p>
        </p:txBody>
      </p:sp>
      <p:sp>
        <p:nvSpPr>
          <p:cNvPr id="4" name="Content Placeholder 3"/>
          <p:cNvSpPr>
            <a:spLocks noGrp="1"/>
          </p:cNvSpPr>
          <p:nvPr>
            <p:ph idx="1"/>
          </p:nvPr>
        </p:nvSpPr>
        <p:spPr/>
        <p:txBody>
          <a:bodyPr/>
          <a:lstStyle/>
          <a:p>
            <a:pPr marL="0" indent="0">
              <a:buNone/>
            </a:pPr>
            <a:r>
              <a:rPr lang="en-GB" dirty="0"/>
              <a:t>In this section, you will learn about: </a:t>
            </a:r>
            <a:endParaRPr lang="en-GB" dirty="0" smtClean="0"/>
          </a:p>
          <a:p>
            <a:pPr marL="457200" lvl="1" indent="0">
              <a:buNone/>
            </a:pPr>
            <a:r>
              <a:rPr lang="en-GB" dirty="0" smtClean="0"/>
              <a:t>• </a:t>
            </a:r>
            <a:r>
              <a:rPr lang="en-GB" dirty="0"/>
              <a:t>Defining privacy </a:t>
            </a:r>
            <a:endParaRPr lang="en-GB" dirty="0" smtClean="0"/>
          </a:p>
          <a:p>
            <a:pPr marL="457200" lvl="1" indent="0">
              <a:buNone/>
            </a:pPr>
            <a:r>
              <a:rPr lang="en-GB" dirty="0" smtClean="0"/>
              <a:t>• </a:t>
            </a:r>
            <a:r>
              <a:rPr lang="en-GB" dirty="0"/>
              <a:t>Recognising risks </a:t>
            </a:r>
            <a:endParaRPr lang="en-GB" dirty="0" smtClean="0"/>
          </a:p>
          <a:p>
            <a:pPr marL="457200" lvl="1" indent="0">
              <a:buNone/>
            </a:pPr>
            <a:r>
              <a:rPr lang="en-GB" dirty="0" smtClean="0"/>
              <a:t>• </a:t>
            </a:r>
            <a:r>
              <a:rPr lang="en-GB" dirty="0"/>
              <a:t>Privacy rights </a:t>
            </a:r>
            <a:endParaRPr lang="en-GB" dirty="0" smtClean="0"/>
          </a:p>
          <a:p>
            <a:pPr marL="457200" lvl="1" indent="0">
              <a:buNone/>
            </a:pPr>
            <a:r>
              <a:rPr lang="en-GB" dirty="0" smtClean="0"/>
              <a:t>• </a:t>
            </a:r>
            <a:r>
              <a:rPr lang="en-GB" dirty="0"/>
              <a:t>Data protection </a:t>
            </a:r>
            <a:endParaRPr lang="en-GB" dirty="0" smtClean="0"/>
          </a:p>
          <a:p>
            <a:pPr marL="457200" lvl="1" indent="0">
              <a:buNone/>
            </a:pPr>
            <a:r>
              <a:rPr lang="en-GB" dirty="0" smtClean="0"/>
              <a:t>• </a:t>
            </a:r>
            <a:r>
              <a:rPr lang="en-GB" dirty="0"/>
              <a:t>The General Data Protection Regulation</a:t>
            </a:r>
            <a:endParaRPr lang="en-US" dirty="0"/>
          </a:p>
        </p:txBody>
      </p:sp>
    </p:spTree>
    <p:extLst>
      <p:ext uri="{BB962C8B-B14F-4D97-AF65-F5344CB8AC3E}">
        <p14:creationId xmlns:p14="http://schemas.microsoft.com/office/powerpoint/2010/main" val="3606284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Anonymisation</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30</a:t>
            </a:fld>
            <a:endParaRPr lang="en-US" dirty="0">
              <a:solidFill>
                <a:prstClr val="black">
                  <a:tint val="75000"/>
                </a:prstClr>
              </a:solidFill>
            </a:endParaRPr>
          </a:p>
        </p:txBody>
      </p:sp>
      <p:sp>
        <p:nvSpPr>
          <p:cNvPr id="4" name="Content Placeholder 3"/>
          <p:cNvSpPr>
            <a:spLocks noGrp="1"/>
          </p:cNvSpPr>
          <p:nvPr>
            <p:ph idx="1"/>
          </p:nvPr>
        </p:nvSpPr>
        <p:spPr/>
        <p:txBody>
          <a:bodyPr>
            <a:normAutofit fontScale="92500" lnSpcReduction="10000"/>
          </a:bodyPr>
          <a:lstStyle/>
          <a:p>
            <a:r>
              <a:rPr lang="en-GB" dirty="0"/>
              <a:t>The blood test </a:t>
            </a:r>
            <a:r>
              <a:rPr lang="en-GB" dirty="0" smtClean="0"/>
              <a:t>results in the previous slide example </a:t>
            </a:r>
            <a:r>
              <a:rPr lang="en-GB" dirty="0"/>
              <a:t>remain personal data because it is possible to </a:t>
            </a:r>
            <a:r>
              <a:rPr lang="en-GB" dirty="0" smtClean="0"/>
              <a:t>use additional </a:t>
            </a:r>
            <a:r>
              <a:rPr lang="en-GB" dirty="0"/>
              <a:t>information to associate the results with the names of specific patients.</a:t>
            </a:r>
          </a:p>
          <a:p>
            <a:r>
              <a:rPr lang="en-GB" dirty="0"/>
              <a:t>If it were not possible to link the results with patient names then the data </a:t>
            </a:r>
            <a:r>
              <a:rPr lang="en-GB" dirty="0" smtClean="0"/>
              <a:t>would </a:t>
            </a:r>
            <a:r>
              <a:rPr lang="en-US" dirty="0" smtClean="0"/>
              <a:t>have </a:t>
            </a:r>
            <a:r>
              <a:rPr lang="en-US" dirty="0"/>
              <a:t>been </a:t>
            </a:r>
            <a:r>
              <a:rPr lang="en-US" dirty="0" smtClean="0"/>
              <a:t>anonymized.</a:t>
            </a:r>
          </a:p>
          <a:p>
            <a:r>
              <a:rPr lang="en-GB" dirty="0" smtClean="0"/>
              <a:t>When we anonymise </a:t>
            </a:r>
            <a:r>
              <a:rPr lang="en-GB" dirty="0"/>
              <a:t>personal </a:t>
            </a:r>
            <a:r>
              <a:rPr lang="en-GB" dirty="0" smtClean="0"/>
              <a:t>data, it means that it </a:t>
            </a:r>
            <a:r>
              <a:rPr lang="en-GB" dirty="0"/>
              <a:t>should never be possible in the future to </a:t>
            </a:r>
            <a:r>
              <a:rPr lang="en-GB" dirty="0" smtClean="0"/>
              <a:t>re-establish a </a:t>
            </a:r>
            <a:r>
              <a:rPr lang="en-GB" dirty="0"/>
              <a:t>linkage between the data and the data subjects. </a:t>
            </a:r>
            <a:endParaRPr lang="en-GB" dirty="0" smtClean="0"/>
          </a:p>
          <a:p>
            <a:r>
              <a:rPr lang="en-GB" dirty="0" smtClean="0"/>
              <a:t>In this case data </a:t>
            </a:r>
            <a:r>
              <a:rPr lang="en-GB" dirty="0"/>
              <a:t>is </a:t>
            </a:r>
            <a:r>
              <a:rPr lang="en-GB" dirty="0" smtClean="0"/>
              <a:t>no longer </a:t>
            </a:r>
            <a:r>
              <a:rPr lang="en-GB" dirty="0"/>
              <a:t>“personal data” and </a:t>
            </a:r>
            <a:r>
              <a:rPr lang="en-GB" dirty="0" smtClean="0"/>
              <a:t>therefore the </a:t>
            </a:r>
            <a:r>
              <a:rPr lang="en-GB" dirty="0"/>
              <a:t>data protection regulations no </a:t>
            </a:r>
            <a:r>
              <a:rPr lang="en-GB" dirty="0" smtClean="0"/>
              <a:t>longer </a:t>
            </a:r>
            <a:r>
              <a:rPr lang="en-US" dirty="0" smtClean="0"/>
              <a:t>apply </a:t>
            </a:r>
            <a:r>
              <a:rPr lang="en-US" dirty="0"/>
              <a:t>to </a:t>
            </a:r>
            <a:r>
              <a:rPr lang="en-US" dirty="0" smtClean="0"/>
              <a:t>how we process this data. </a:t>
            </a:r>
            <a:endParaRPr lang="en-US" dirty="0"/>
          </a:p>
        </p:txBody>
      </p:sp>
    </p:spTree>
    <p:extLst>
      <p:ext uri="{BB962C8B-B14F-4D97-AF65-F5344CB8AC3E}">
        <p14:creationId xmlns:p14="http://schemas.microsoft.com/office/powerpoint/2010/main" val="2416885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Special Categories of Personal Data</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06731" y="1311467"/>
            <a:ext cx="3592285" cy="5302526"/>
          </a:xfrm>
        </p:spPr>
      </p:pic>
      <p:sp>
        <p:nvSpPr>
          <p:cNvPr id="6" name="Content Placeholder 5"/>
          <p:cNvSpPr>
            <a:spLocks noGrp="1"/>
          </p:cNvSpPr>
          <p:nvPr>
            <p:ph sz="half" idx="2"/>
          </p:nvPr>
        </p:nvSpPr>
        <p:spPr/>
        <p:txBody>
          <a:bodyPr>
            <a:normAutofit lnSpcReduction="10000"/>
          </a:bodyPr>
          <a:lstStyle/>
          <a:p>
            <a:r>
              <a:rPr lang="en-GB" dirty="0"/>
              <a:t>The processing of personal data that falls into these </a:t>
            </a:r>
            <a:r>
              <a:rPr lang="en-GB" dirty="0" smtClean="0"/>
              <a:t>special categories </a:t>
            </a:r>
            <a:r>
              <a:rPr lang="en-GB" dirty="0"/>
              <a:t>is </a:t>
            </a:r>
            <a:r>
              <a:rPr lang="en-GB" dirty="0" smtClean="0"/>
              <a:t>prohibited unless </a:t>
            </a:r>
            <a:r>
              <a:rPr lang="en-GB" dirty="0"/>
              <a:t>certain conditions are satisfied</a:t>
            </a:r>
            <a:r>
              <a:rPr lang="en-GB" dirty="0" smtClean="0"/>
              <a:t>.</a:t>
            </a:r>
          </a:p>
          <a:p>
            <a:r>
              <a:rPr lang="en-GB" dirty="0"/>
              <a:t>For example, in the field of employment law, social protection law, for health security reasons, or to protect the vital interest of data subject.</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3140653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 DATA PROCESSING</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32</a:t>
            </a:fld>
            <a:endParaRPr lang="en-US" dirty="0">
              <a:solidFill>
                <a:prstClr val="black">
                  <a:tint val="75000"/>
                </a:prstClr>
              </a:solidFill>
            </a:endParaRPr>
          </a:p>
        </p:txBody>
      </p:sp>
      <p:sp>
        <p:nvSpPr>
          <p:cNvPr id="4" name="Content Placeholder 3"/>
          <p:cNvSpPr>
            <a:spLocks noGrp="1"/>
          </p:cNvSpPr>
          <p:nvPr>
            <p:ph idx="1"/>
          </p:nvPr>
        </p:nvSpPr>
        <p:spPr/>
        <p:txBody>
          <a:bodyPr>
            <a:normAutofit lnSpcReduction="10000"/>
          </a:bodyPr>
          <a:lstStyle/>
          <a:p>
            <a:pPr marL="0" indent="0">
              <a:buNone/>
            </a:pPr>
            <a:r>
              <a:rPr lang="en-US" b="1" dirty="0" smtClean="0"/>
              <a:t>What </a:t>
            </a:r>
            <a:r>
              <a:rPr lang="en-US" b="1" dirty="0"/>
              <a:t>is Data Processing</a:t>
            </a:r>
            <a:r>
              <a:rPr lang="en-US" b="1" dirty="0" smtClean="0"/>
              <a:t>?</a:t>
            </a:r>
          </a:p>
          <a:p>
            <a:pPr marL="0" indent="0">
              <a:buNone/>
            </a:pPr>
            <a:r>
              <a:rPr lang="en-GB" dirty="0"/>
              <a:t>The term </a:t>
            </a:r>
            <a:r>
              <a:rPr lang="en-GB" i="1" dirty="0"/>
              <a:t>data processing </a:t>
            </a:r>
            <a:r>
              <a:rPr lang="en-GB" dirty="0"/>
              <a:t>is defined in the GDPR as follows</a:t>
            </a:r>
            <a:r>
              <a:rPr lang="en-GB" dirty="0" smtClean="0"/>
              <a:t>:</a:t>
            </a:r>
          </a:p>
          <a:p>
            <a:pPr marL="0" indent="0">
              <a:buNone/>
            </a:pPr>
            <a:endParaRPr lang="en-GB" dirty="0"/>
          </a:p>
          <a:p>
            <a:pPr marL="0" indent="0" algn="ctr">
              <a:buNone/>
            </a:pPr>
            <a:r>
              <a:rPr lang="en-GB" sz="2500" i="1" dirty="0"/>
              <a:t>‘processing’ means any operation or set of operations which is performed </a:t>
            </a:r>
            <a:r>
              <a:rPr lang="en-GB" sz="2500" i="1" dirty="0" smtClean="0"/>
              <a:t>on personal </a:t>
            </a:r>
            <a:r>
              <a:rPr lang="en-GB" sz="2500" i="1" dirty="0"/>
              <a:t>data or on sets of personal data, whether or not by </a:t>
            </a:r>
            <a:r>
              <a:rPr lang="en-GB" sz="2500" i="1" dirty="0" smtClean="0"/>
              <a:t>automated means</a:t>
            </a:r>
            <a:r>
              <a:rPr lang="en-GB" sz="2500" i="1" dirty="0"/>
              <a:t>, such as collection, recording, organisation, structuring, storage</a:t>
            </a:r>
            <a:r>
              <a:rPr lang="en-GB" sz="2500" i="1" dirty="0" smtClean="0"/>
              <a:t>, adaptation </a:t>
            </a:r>
            <a:r>
              <a:rPr lang="en-GB" sz="2500" i="1" dirty="0"/>
              <a:t>or alteration, retrieval, consultation, use, disclosure </a:t>
            </a:r>
            <a:r>
              <a:rPr lang="en-GB" sz="2500" i="1" dirty="0" smtClean="0"/>
              <a:t>by transmission</a:t>
            </a:r>
            <a:r>
              <a:rPr lang="en-GB" sz="2500" i="1" dirty="0"/>
              <a:t>, dissemination or otherwise making available, alignment </a:t>
            </a:r>
            <a:r>
              <a:rPr lang="en-GB" sz="2500" i="1" dirty="0" smtClean="0"/>
              <a:t>or </a:t>
            </a:r>
            <a:r>
              <a:rPr lang="fr-FR" sz="2500" i="1" dirty="0" err="1" smtClean="0"/>
              <a:t>combination</a:t>
            </a:r>
            <a:r>
              <a:rPr lang="fr-FR" sz="2500" i="1" dirty="0"/>
              <a:t>, restriction, </a:t>
            </a:r>
            <a:r>
              <a:rPr lang="fr-FR" sz="2500" i="1" dirty="0" err="1"/>
              <a:t>erasure</a:t>
            </a:r>
            <a:r>
              <a:rPr lang="fr-FR" sz="2500" i="1" dirty="0"/>
              <a:t> or destruction; </a:t>
            </a:r>
            <a:endParaRPr lang="fr-FR" sz="2500" i="1" dirty="0" smtClean="0"/>
          </a:p>
          <a:p>
            <a:pPr marL="0" indent="0" algn="ctr">
              <a:buNone/>
            </a:pPr>
            <a:r>
              <a:rPr lang="fr-FR" sz="2500" dirty="0" smtClean="0"/>
              <a:t>(</a:t>
            </a:r>
            <a:r>
              <a:rPr lang="fr-FR" sz="2500" dirty="0"/>
              <a:t>GDPR Article 4, </a:t>
            </a:r>
            <a:r>
              <a:rPr lang="fr-FR" sz="2500" dirty="0" err="1"/>
              <a:t>Definitions</a:t>
            </a:r>
            <a:r>
              <a:rPr lang="fr-FR" sz="2500" dirty="0" smtClean="0"/>
              <a:t>)’</a:t>
            </a:r>
            <a:endParaRPr lang="en-US" sz="2500" dirty="0"/>
          </a:p>
        </p:txBody>
      </p:sp>
    </p:spTree>
    <p:extLst>
      <p:ext uri="{BB962C8B-B14F-4D97-AF65-F5344CB8AC3E}">
        <p14:creationId xmlns:p14="http://schemas.microsoft.com/office/powerpoint/2010/main" val="2627223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DATA CONTROLLER</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33</a:t>
            </a:fld>
            <a:endParaRPr lang="en-US" dirty="0">
              <a:solidFill>
                <a:prstClr val="black">
                  <a:tint val="75000"/>
                </a:prstClr>
              </a:solidFill>
            </a:endParaRPr>
          </a:p>
        </p:txBody>
      </p:sp>
      <p:sp>
        <p:nvSpPr>
          <p:cNvPr id="4" name="Content Placeholder 3"/>
          <p:cNvSpPr>
            <a:spLocks noGrp="1"/>
          </p:cNvSpPr>
          <p:nvPr>
            <p:ph idx="1"/>
          </p:nvPr>
        </p:nvSpPr>
        <p:spPr>
          <a:xfrm>
            <a:off x="838200" y="1532273"/>
            <a:ext cx="10515600" cy="3859742"/>
          </a:xfrm>
        </p:spPr>
        <p:txBody>
          <a:bodyPr>
            <a:noAutofit/>
          </a:bodyPr>
          <a:lstStyle/>
          <a:p>
            <a:r>
              <a:rPr lang="en-GB" sz="2200" dirty="0"/>
              <a:t>A Data Controller makes decisions about how personal data is collected </a:t>
            </a:r>
            <a:r>
              <a:rPr lang="en-GB" sz="2200" dirty="0" smtClean="0"/>
              <a:t>and used</a:t>
            </a:r>
            <a:r>
              <a:rPr lang="en-GB" sz="2200" dirty="0"/>
              <a:t>. </a:t>
            </a:r>
            <a:endParaRPr lang="en-GB" sz="2200" dirty="0" smtClean="0"/>
          </a:p>
          <a:p>
            <a:r>
              <a:rPr lang="en-GB" sz="2200" dirty="0" smtClean="0"/>
              <a:t>The </a:t>
            </a:r>
            <a:r>
              <a:rPr lang="en-GB" sz="2200" dirty="0"/>
              <a:t>term is defined within GDPR as </a:t>
            </a:r>
            <a:r>
              <a:rPr lang="en-GB" sz="2200" dirty="0" smtClean="0"/>
              <a:t>follows:</a:t>
            </a:r>
            <a:endParaRPr lang="en-GB" sz="2200" dirty="0"/>
          </a:p>
          <a:p>
            <a:pPr marL="0" indent="0" algn="ctr">
              <a:buNone/>
            </a:pPr>
            <a:r>
              <a:rPr lang="en-GB" sz="2200" i="1" dirty="0"/>
              <a:t>‘</a:t>
            </a:r>
            <a:r>
              <a:rPr lang="en-GB" sz="2000" i="1" dirty="0"/>
              <a:t>controller’ means the natural or legal person, public authority, agency or </a:t>
            </a:r>
            <a:r>
              <a:rPr lang="en-GB" sz="2000" i="1" dirty="0" smtClean="0"/>
              <a:t>other body </a:t>
            </a:r>
            <a:r>
              <a:rPr lang="en-GB" sz="2000" i="1" dirty="0"/>
              <a:t>which, alone or jointly with others, determines the purposes and </a:t>
            </a:r>
            <a:r>
              <a:rPr lang="en-GB" sz="2000" i="1" dirty="0" smtClean="0"/>
              <a:t>means of </a:t>
            </a:r>
            <a:r>
              <a:rPr lang="en-GB" sz="2000" i="1" dirty="0"/>
              <a:t>the processing of personal data; </a:t>
            </a:r>
            <a:endParaRPr lang="en-GB" sz="2000" i="1" dirty="0" smtClean="0"/>
          </a:p>
          <a:p>
            <a:pPr marL="0" indent="0" algn="ctr">
              <a:buNone/>
            </a:pPr>
            <a:r>
              <a:rPr lang="en-GB" sz="2000" dirty="0" smtClean="0"/>
              <a:t>(</a:t>
            </a:r>
            <a:r>
              <a:rPr lang="en-GB" sz="2000" dirty="0"/>
              <a:t>GDPR Article 4, Definitions</a:t>
            </a:r>
            <a:r>
              <a:rPr lang="en-GB" sz="2000" dirty="0" smtClean="0"/>
              <a:t>)</a:t>
            </a:r>
          </a:p>
          <a:p>
            <a:r>
              <a:rPr lang="en-GB" sz="2200" dirty="0" smtClean="0"/>
              <a:t>So</a:t>
            </a:r>
            <a:r>
              <a:rPr lang="en-GB" sz="2200" dirty="0"/>
              <a:t>, </a:t>
            </a:r>
            <a:r>
              <a:rPr lang="en-GB" sz="2200" dirty="0" smtClean="0"/>
              <a:t>any organisations big or small, self employed or even voluntary organisation, </a:t>
            </a:r>
            <a:r>
              <a:rPr lang="en-GB" sz="2200" dirty="0"/>
              <a:t>that decide to collect or use personal data in any way are in </a:t>
            </a:r>
            <a:r>
              <a:rPr lang="en-GB" sz="2200" dirty="0" smtClean="0"/>
              <a:t>fact acting </a:t>
            </a:r>
            <a:r>
              <a:rPr lang="en-GB" sz="2200" dirty="0"/>
              <a:t>as “Data Controllers”. </a:t>
            </a:r>
          </a:p>
          <a:p>
            <a:r>
              <a:rPr lang="en-GB" sz="2200" dirty="0" smtClean="0"/>
              <a:t>These </a:t>
            </a:r>
            <a:r>
              <a:rPr lang="en-GB" sz="2200" dirty="0"/>
              <a:t>organisations, whether big or small, will </a:t>
            </a:r>
            <a:r>
              <a:rPr lang="en-GB" sz="2200" dirty="0" smtClean="0"/>
              <a:t>all </a:t>
            </a:r>
            <a:r>
              <a:rPr lang="en-US" sz="2200" dirty="0" smtClean="0"/>
              <a:t>have </a:t>
            </a:r>
            <a:r>
              <a:rPr lang="en-US" sz="2200" dirty="0"/>
              <a:t>responsibilities under GDPR</a:t>
            </a:r>
            <a:r>
              <a:rPr lang="en-US" sz="2200" dirty="0" smtClean="0"/>
              <a:t>. </a:t>
            </a:r>
            <a:endParaRPr lang="en-US" sz="2200" dirty="0"/>
          </a:p>
        </p:txBody>
      </p:sp>
    </p:spTree>
    <p:extLst>
      <p:ext uri="{BB962C8B-B14F-4D97-AF65-F5344CB8AC3E}">
        <p14:creationId xmlns:p14="http://schemas.microsoft.com/office/powerpoint/2010/main" val="667246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DATA PROCESSOR</a:t>
            </a:r>
          </a:p>
        </p:txBody>
      </p:sp>
      <p:sp>
        <p:nvSpPr>
          <p:cNvPr id="4" name="Content Placeholder 3"/>
          <p:cNvSpPr>
            <a:spLocks noGrp="1"/>
          </p:cNvSpPr>
          <p:nvPr>
            <p:ph sz="half" idx="2"/>
          </p:nvPr>
        </p:nvSpPr>
        <p:spPr>
          <a:xfrm>
            <a:off x="839788" y="1681163"/>
            <a:ext cx="5157787" cy="4508500"/>
          </a:xfrm>
        </p:spPr>
        <p:txBody>
          <a:bodyPr>
            <a:normAutofit lnSpcReduction="10000"/>
          </a:bodyPr>
          <a:lstStyle/>
          <a:p>
            <a:r>
              <a:rPr lang="en-GB" dirty="0" smtClean="0"/>
              <a:t>A </a:t>
            </a:r>
            <a:r>
              <a:rPr lang="en-GB" dirty="0"/>
              <a:t>Data Processor acts on the instructions of a Data Controller.</a:t>
            </a:r>
          </a:p>
          <a:p>
            <a:pPr marL="0" indent="0" algn="ctr">
              <a:buNone/>
            </a:pPr>
            <a:r>
              <a:rPr lang="en-GB" i="1" dirty="0"/>
              <a:t>‘processor’ means a natural or legal person, public authority, agency or </a:t>
            </a:r>
            <a:r>
              <a:rPr lang="en-GB" i="1" dirty="0" smtClean="0"/>
              <a:t>other body </a:t>
            </a:r>
            <a:r>
              <a:rPr lang="en-GB" i="1" dirty="0"/>
              <a:t>which processes personal data on behalf of the controller; </a:t>
            </a:r>
            <a:endParaRPr lang="en-GB" i="1" dirty="0" smtClean="0"/>
          </a:p>
          <a:p>
            <a:pPr marL="0" indent="0" algn="ctr">
              <a:buNone/>
            </a:pPr>
            <a:r>
              <a:rPr lang="en-GB" dirty="0" smtClean="0"/>
              <a:t>(</a:t>
            </a:r>
            <a:r>
              <a:rPr lang="en-GB" dirty="0"/>
              <a:t>GDPR </a:t>
            </a:r>
            <a:r>
              <a:rPr lang="en-GB" dirty="0" smtClean="0"/>
              <a:t>Article </a:t>
            </a:r>
            <a:r>
              <a:rPr lang="en-US" dirty="0" smtClean="0"/>
              <a:t>4</a:t>
            </a:r>
            <a:r>
              <a:rPr lang="en-US" dirty="0"/>
              <a:t>, Definitions</a:t>
            </a:r>
            <a:r>
              <a:rPr lang="en-US" dirty="0" smtClean="0"/>
              <a:t>)</a:t>
            </a:r>
          </a:p>
          <a:p>
            <a:r>
              <a:rPr lang="en-GB" dirty="0"/>
              <a:t>In practice a data processor is very often an organisation that is carrying out </a:t>
            </a:r>
            <a:r>
              <a:rPr lang="en-GB" dirty="0" smtClean="0"/>
              <a:t>some task </a:t>
            </a:r>
            <a:r>
              <a:rPr lang="en-GB" dirty="0"/>
              <a:t>on the instructions of another organisation.</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34</a:t>
            </a:fld>
            <a:endParaRPr lang="en-US" dirty="0">
              <a:solidFill>
                <a:prstClr val="black">
                  <a:tint val="75000"/>
                </a:prstClr>
              </a:solidFill>
            </a:endParaRPr>
          </a:p>
        </p:txBody>
      </p:sp>
      <p:pic>
        <p:nvPicPr>
          <p:cNvPr id="8" name="Picture 7"/>
          <p:cNvPicPr>
            <a:picLocks noChangeAspect="1"/>
          </p:cNvPicPr>
          <p:nvPr/>
        </p:nvPicPr>
        <p:blipFill>
          <a:blip r:embed="rId2"/>
          <a:stretch>
            <a:fillRect/>
          </a:stretch>
        </p:blipFill>
        <p:spPr>
          <a:xfrm>
            <a:off x="6097588" y="1681163"/>
            <a:ext cx="5555204" cy="4226786"/>
          </a:xfrm>
          <a:prstGeom prst="rect">
            <a:avLst/>
          </a:prstGeom>
        </p:spPr>
      </p:pic>
    </p:spTree>
    <p:extLst>
      <p:ext uri="{BB962C8B-B14F-4D97-AF65-F5344CB8AC3E}">
        <p14:creationId xmlns:p14="http://schemas.microsoft.com/office/powerpoint/2010/main" val="3397124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35</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7252" y="666206"/>
            <a:ext cx="10790942" cy="5222153"/>
          </a:xfrm>
        </p:spPr>
      </p:pic>
    </p:spTree>
    <p:extLst>
      <p:ext uri="{BB962C8B-B14F-4D97-AF65-F5344CB8AC3E}">
        <p14:creationId xmlns:p14="http://schemas.microsoft.com/office/powerpoint/2010/main" val="4004610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 CONTROLLER - PROCESSOR EXAMPLE</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36</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659265" y="1283017"/>
            <a:ext cx="6401642" cy="4242572"/>
          </a:xfrm>
          <a:prstGeom prst="rect">
            <a:avLst/>
          </a:prstGeom>
        </p:spPr>
      </p:pic>
      <p:pic>
        <p:nvPicPr>
          <p:cNvPr id="6" name="Picture 5"/>
          <p:cNvPicPr>
            <a:picLocks noChangeAspect="1"/>
          </p:cNvPicPr>
          <p:nvPr/>
        </p:nvPicPr>
        <p:blipFill>
          <a:blip r:embed="rId3"/>
          <a:stretch>
            <a:fillRect/>
          </a:stretch>
        </p:blipFill>
        <p:spPr>
          <a:xfrm>
            <a:off x="1261654" y="5525589"/>
            <a:ext cx="4495800" cy="381000"/>
          </a:xfrm>
          <a:prstGeom prst="rect">
            <a:avLst/>
          </a:prstGeom>
        </p:spPr>
      </p:pic>
      <p:pic>
        <p:nvPicPr>
          <p:cNvPr id="7" name="Picture 6"/>
          <p:cNvPicPr>
            <a:picLocks noChangeAspect="1"/>
          </p:cNvPicPr>
          <p:nvPr/>
        </p:nvPicPr>
        <p:blipFill>
          <a:blip r:embed="rId4"/>
          <a:stretch>
            <a:fillRect/>
          </a:stretch>
        </p:blipFill>
        <p:spPr>
          <a:xfrm>
            <a:off x="6910252" y="2059344"/>
            <a:ext cx="5192742" cy="3152736"/>
          </a:xfrm>
          <a:prstGeom prst="rect">
            <a:avLst/>
          </a:prstGeom>
        </p:spPr>
      </p:pic>
    </p:spTree>
    <p:extLst>
      <p:ext uri="{BB962C8B-B14F-4D97-AF65-F5344CB8AC3E}">
        <p14:creationId xmlns:p14="http://schemas.microsoft.com/office/powerpoint/2010/main" val="1088638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2.6 REVIEW EXERCISE</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37</a:t>
            </a:fld>
            <a:endParaRPr lang="en-US" dirty="0">
              <a:solidFill>
                <a:prstClr val="black">
                  <a:tint val="75000"/>
                </a:prstClr>
              </a:solidFill>
            </a:endParaRPr>
          </a:p>
        </p:txBody>
      </p:sp>
      <p:sp>
        <p:nvSpPr>
          <p:cNvPr id="4" name="Content Placeholder 3"/>
          <p:cNvSpPr>
            <a:spLocks noGrp="1"/>
          </p:cNvSpPr>
          <p:nvPr>
            <p:ph idx="1"/>
          </p:nvPr>
        </p:nvSpPr>
        <p:spPr>
          <a:xfrm>
            <a:off x="838200" y="1911096"/>
            <a:ext cx="10515600" cy="1041110"/>
          </a:xfrm>
        </p:spPr>
        <p:txBody>
          <a:bodyPr/>
          <a:lstStyle/>
          <a:p>
            <a:pPr marL="0" indent="0">
              <a:buNone/>
            </a:pPr>
            <a:r>
              <a:rPr lang="en-GB" dirty="0"/>
              <a:t>1. List some examples of information that would be personal data.</a:t>
            </a:r>
            <a:endParaRPr lang="en-US" dirty="0"/>
          </a:p>
        </p:txBody>
      </p:sp>
      <p:sp>
        <p:nvSpPr>
          <p:cNvPr id="5" name="Rectangle 4"/>
          <p:cNvSpPr/>
          <p:nvPr/>
        </p:nvSpPr>
        <p:spPr>
          <a:xfrm>
            <a:off x="2002970" y="2651760"/>
            <a:ext cx="8604069" cy="3539430"/>
          </a:xfrm>
          <a:prstGeom prst="rect">
            <a:avLst/>
          </a:prstGeom>
        </p:spPr>
        <p:txBody>
          <a:bodyPr wrap="square">
            <a:spAutoFit/>
          </a:bodyPr>
          <a:lstStyle/>
          <a:p>
            <a:pPr marL="457200" indent="-457200">
              <a:buFont typeface="Arial" panose="020B0604020202020204" pitchFamily="34" charset="0"/>
              <a:buChar char="•"/>
            </a:pPr>
            <a:r>
              <a:rPr lang="en-GB" sz="2800" dirty="0"/>
              <a:t>a name and surname;</a:t>
            </a:r>
          </a:p>
          <a:p>
            <a:pPr marL="457200" indent="-457200">
              <a:buFont typeface="Arial" panose="020B0604020202020204" pitchFamily="34" charset="0"/>
              <a:buChar char="•"/>
            </a:pPr>
            <a:r>
              <a:rPr lang="en-GB" sz="2800" dirty="0"/>
              <a:t>a home address;</a:t>
            </a:r>
          </a:p>
          <a:p>
            <a:pPr marL="457200" indent="-457200">
              <a:buFont typeface="Arial" panose="020B0604020202020204" pitchFamily="34" charset="0"/>
              <a:buChar char="•"/>
            </a:pPr>
            <a:r>
              <a:rPr lang="en-GB" sz="2800" dirty="0"/>
              <a:t>an email address such as name.surname@company.com;</a:t>
            </a:r>
          </a:p>
          <a:p>
            <a:pPr marL="457200" indent="-457200">
              <a:buFont typeface="Arial" panose="020B0604020202020204" pitchFamily="34" charset="0"/>
              <a:buChar char="•"/>
            </a:pPr>
            <a:r>
              <a:rPr lang="en-GB" sz="2800" dirty="0"/>
              <a:t>an identification card number;</a:t>
            </a:r>
          </a:p>
          <a:p>
            <a:pPr marL="457200" indent="-457200">
              <a:buFont typeface="Arial" panose="020B0604020202020204" pitchFamily="34" charset="0"/>
              <a:buChar char="•"/>
            </a:pPr>
            <a:r>
              <a:rPr lang="en-GB" sz="2800" dirty="0"/>
              <a:t>location data (for example the location data function on a mobile phone</a:t>
            </a:r>
            <a:r>
              <a:rPr lang="en-GB" sz="2800" dirty="0" smtClean="0"/>
              <a:t>);</a:t>
            </a:r>
            <a:endParaRPr lang="en-GB" sz="2800" dirty="0"/>
          </a:p>
          <a:p>
            <a:pPr marL="457200" indent="-457200">
              <a:buFont typeface="Arial" panose="020B0604020202020204" pitchFamily="34" charset="0"/>
              <a:buChar char="•"/>
            </a:pPr>
            <a:r>
              <a:rPr lang="en-GB" sz="2800" dirty="0"/>
              <a:t>an Internet Protocol (IP) address;</a:t>
            </a:r>
          </a:p>
        </p:txBody>
      </p:sp>
    </p:spTree>
    <p:extLst>
      <p:ext uri="{BB962C8B-B14F-4D97-AF65-F5344CB8AC3E}">
        <p14:creationId xmlns:p14="http://schemas.microsoft.com/office/powerpoint/2010/main" val="119068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38</a:t>
            </a:fld>
            <a:endParaRPr lang="en-US" dirty="0">
              <a:solidFill>
                <a:prstClr val="black">
                  <a:tint val="75000"/>
                </a:prstClr>
              </a:solidFill>
            </a:endParaRPr>
          </a:p>
        </p:txBody>
      </p:sp>
      <p:sp>
        <p:nvSpPr>
          <p:cNvPr id="4" name="Content Placeholder 3"/>
          <p:cNvSpPr>
            <a:spLocks noGrp="1"/>
          </p:cNvSpPr>
          <p:nvPr>
            <p:ph idx="1"/>
          </p:nvPr>
        </p:nvSpPr>
        <p:spPr>
          <a:xfrm>
            <a:off x="838200" y="1306286"/>
            <a:ext cx="10515600" cy="4464552"/>
          </a:xfrm>
        </p:spPr>
        <p:txBody>
          <a:bodyPr/>
          <a:lstStyle/>
          <a:p>
            <a:pPr marL="0" indent="0">
              <a:buNone/>
            </a:pPr>
            <a:r>
              <a:rPr lang="en-GB" dirty="0" smtClean="0"/>
              <a:t>2. Examine </a:t>
            </a:r>
            <a:r>
              <a:rPr lang="en-GB" dirty="0"/>
              <a:t>each of the following statements for personal data</a:t>
            </a:r>
            <a:r>
              <a:rPr lang="en-GB" dirty="0" smtClean="0"/>
              <a:t>.</a:t>
            </a:r>
          </a:p>
          <a:p>
            <a:pPr marL="0" indent="0">
              <a:buNone/>
            </a:pPr>
            <a:endParaRPr lang="en-GB" dirty="0"/>
          </a:p>
          <a:p>
            <a:pPr marL="971550" lvl="1" indent="-514350">
              <a:buAutoNum type="romanLcParenBoth"/>
            </a:pPr>
            <a:r>
              <a:rPr lang="en-GB" dirty="0" smtClean="0"/>
              <a:t>Mary </a:t>
            </a:r>
            <a:r>
              <a:rPr lang="en-GB" dirty="0"/>
              <a:t>Brown of 21 Main Street, Boston was born on 25th May 2001</a:t>
            </a:r>
            <a:r>
              <a:rPr lang="en-GB" dirty="0" smtClean="0"/>
              <a:t>.</a:t>
            </a:r>
          </a:p>
          <a:p>
            <a:pPr marL="457200" lvl="1" indent="0">
              <a:buNone/>
            </a:pPr>
            <a:endParaRPr lang="en-GB" dirty="0"/>
          </a:p>
          <a:p>
            <a:pPr marL="457200" lvl="1" indent="0">
              <a:buNone/>
            </a:pPr>
            <a:r>
              <a:rPr lang="en-GB" dirty="0"/>
              <a:t>(ii) John lived in Paris before moving to New York</a:t>
            </a:r>
            <a:r>
              <a:rPr lang="en-GB" dirty="0" smtClean="0"/>
              <a:t>.</a:t>
            </a:r>
          </a:p>
          <a:p>
            <a:pPr marL="457200" lvl="1" indent="0">
              <a:buNone/>
            </a:pPr>
            <a:endParaRPr lang="en-GB" dirty="0"/>
          </a:p>
          <a:p>
            <a:pPr marL="457200" lvl="1" indent="0">
              <a:buNone/>
            </a:pPr>
            <a:r>
              <a:rPr lang="en-GB" dirty="0"/>
              <a:t>(iii) Half the students leaving Catherine’s school entered university.</a:t>
            </a:r>
            <a:endParaRPr lang="en-US" dirty="0"/>
          </a:p>
        </p:txBody>
      </p:sp>
      <p:pic>
        <p:nvPicPr>
          <p:cNvPr id="11" name="Picture 10"/>
          <p:cNvPicPr>
            <a:picLocks noChangeAspect="1"/>
          </p:cNvPicPr>
          <p:nvPr/>
        </p:nvPicPr>
        <p:blipFill>
          <a:blip r:embed="rId2"/>
          <a:stretch>
            <a:fillRect/>
          </a:stretch>
        </p:blipFill>
        <p:spPr>
          <a:xfrm>
            <a:off x="10447427" y="3993221"/>
            <a:ext cx="600855" cy="606125"/>
          </a:xfrm>
          <a:prstGeom prst="rect">
            <a:avLst/>
          </a:prstGeom>
        </p:spPr>
      </p:pic>
      <p:pic>
        <p:nvPicPr>
          <p:cNvPr id="12" name="Picture 11"/>
          <p:cNvPicPr>
            <a:picLocks noChangeAspect="1"/>
          </p:cNvPicPr>
          <p:nvPr/>
        </p:nvPicPr>
        <p:blipFill>
          <a:blip r:embed="rId3"/>
          <a:stretch>
            <a:fillRect/>
          </a:stretch>
        </p:blipFill>
        <p:spPr>
          <a:xfrm>
            <a:off x="8280898" y="2934893"/>
            <a:ext cx="659403" cy="712391"/>
          </a:xfrm>
          <a:prstGeom prst="rect">
            <a:avLst/>
          </a:prstGeom>
        </p:spPr>
      </p:pic>
      <p:pic>
        <p:nvPicPr>
          <p:cNvPr id="13" name="Picture 12"/>
          <p:cNvPicPr>
            <a:picLocks noChangeAspect="1"/>
          </p:cNvPicPr>
          <p:nvPr/>
        </p:nvPicPr>
        <p:blipFill>
          <a:blip r:embed="rId3"/>
          <a:stretch>
            <a:fillRect/>
          </a:stretch>
        </p:blipFill>
        <p:spPr>
          <a:xfrm>
            <a:off x="11108052" y="2081453"/>
            <a:ext cx="659403" cy="712391"/>
          </a:xfrm>
          <a:prstGeom prst="rect">
            <a:avLst/>
          </a:prstGeom>
        </p:spPr>
      </p:pic>
    </p:spTree>
    <p:extLst>
      <p:ext uri="{BB962C8B-B14F-4D97-AF65-F5344CB8AC3E}">
        <p14:creationId xmlns:p14="http://schemas.microsoft.com/office/powerpoint/2010/main" val="7559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39</a:t>
            </a:fld>
            <a:endParaRPr lang="en-US" dirty="0">
              <a:solidFill>
                <a:prstClr val="black">
                  <a:tint val="75000"/>
                </a:prstClr>
              </a:solidFill>
            </a:endParaRPr>
          </a:p>
        </p:txBody>
      </p:sp>
      <p:sp>
        <p:nvSpPr>
          <p:cNvPr id="4" name="Content Placeholder 3"/>
          <p:cNvSpPr>
            <a:spLocks noGrp="1"/>
          </p:cNvSpPr>
          <p:nvPr>
            <p:ph idx="1"/>
          </p:nvPr>
        </p:nvSpPr>
        <p:spPr>
          <a:xfrm>
            <a:off x="838200" y="1911096"/>
            <a:ext cx="10515600" cy="858230"/>
          </a:xfrm>
        </p:spPr>
        <p:txBody>
          <a:bodyPr/>
          <a:lstStyle/>
          <a:p>
            <a:pPr marL="0" indent="0">
              <a:buNone/>
            </a:pPr>
            <a:r>
              <a:rPr lang="en-GB" dirty="0" smtClean="0"/>
              <a:t>3. List </a:t>
            </a:r>
            <a:r>
              <a:rPr lang="en-GB" dirty="0"/>
              <a:t>some examples of special categories of personal data.</a:t>
            </a:r>
            <a:endParaRPr lang="en-US" dirty="0"/>
          </a:p>
        </p:txBody>
      </p:sp>
      <p:sp>
        <p:nvSpPr>
          <p:cNvPr id="5" name="Rectangle 4"/>
          <p:cNvSpPr/>
          <p:nvPr/>
        </p:nvSpPr>
        <p:spPr>
          <a:xfrm>
            <a:off x="1989907" y="2568594"/>
            <a:ext cx="7572103" cy="3970318"/>
          </a:xfrm>
          <a:prstGeom prst="rect">
            <a:avLst/>
          </a:prstGeom>
        </p:spPr>
        <p:txBody>
          <a:bodyPr wrap="square">
            <a:spAutoFit/>
          </a:bodyPr>
          <a:lstStyle/>
          <a:p>
            <a:pPr marL="914400" lvl="1" indent="-457200">
              <a:buFont typeface="Arial" panose="020B0604020202020204" pitchFamily="34" charset="0"/>
              <a:buChar char="•"/>
            </a:pPr>
            <a:r>
              <a:rPr lang="en-GB" sz="2800" dirty="0"/>
              <a:t>Personal data revealing racial or ethnic origin.</a:t>
            </a:r>
          </a:p>
          <a:p>
            <a:pPr marL="914400" lvl="1" indent="-457200">
              <a:buFont typeface="Arial" panose="020B0604020202020204" pitchFamily="34" charset="0"/>
              <a:buChar char="•"/>
            </a:pPr>
            <a:r>
              <a:rPr lang="en-GB" sz="2800" dirty="0"/>
              <a:t>Political opinions.</a:t>
            </a:r>
          </a:p>
          <a:p>
            <a:pPr marL="914400" lvl="1" indent="-457200">
              <a:buFont typeface="Arial" panose="020B0604020202020204" pitchFamily="34" charset="0"/>
              <a:buChar char="•"/>
            </a:pPr>
            <a:r>
              <a:rPr lang="en-GB" sz="2800" dirty="0"/>
              <a:t>Religious or philosophical beliefs.</a:t>
            </a:r>
          </a:p>
          <a:p>
            <a:pPr marL="914400" lvl="1" indent="-457200">
              <a:buFont typeface="Arial" panose="020B0604020202020204" pitchFamily="34" charset="0"/>
              <a:buChar char="•"/>
            </a:pPr>
            <a:r>
              <a:rPr lang="en-GB" sz="2800" dirty="0"/>
              <a:t>Trade union membership.</a:t>
            </a:r>
          </a:p>
          <a:p>
            <a:pPr marL="914400" lvl="1" indent="-457200">
              <a:buFont typeface="Arial" panose="020B0604020202020204" pitchFamily="34" charset="0"/>
              <a:buChar char="•"/>
            </a:pPr>
            <a:r>
              <a:rPr lang="en-GB" sz="2800" dirty="0"/>
              <a:t>Genetic data and biometric data processed for the purpose of uniquely identifying a natural person.</a:t>
            </a:r>
          </a:p>
          <a:p>
            <a:pPr marL="914400" lvl="1" indent="-457200">
              <a:buFont typeface="Arial" panose="020B0604020202020204" pitchFamily="34" charset="0"/>
              <a:buChar char="•"/>
            </a:pPr>
            <a:r>
              <a:rPr lang="en-GB" sz="2800" dirty="0"/>
              <a:t>Data concerning health</a:t>
            </a:r>
          </a:p>
        </p:txBody>
      </p:sp>
    </p:spTree>
    <p:extLst>
      <p:ext uri="{BB962C8B-B14F-4D97-AF65-F5344CB8AC3E}">
        <p14:creationId xmlns:p14="http://schemas.microsoft.com/office/powerpoint/2010/main" val="363371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DEFINING PRIVACY</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a:t>
            </a:fld>
            <a:endParaRPr lang="en-US" dirty="0">
              <a:solidFill>
                <a:prstClr val="black">
                  <a:tint val="75000"/>
                </a:prstClr>
              </a:solidFill>
            </a:endParaRPr>
          </a:p>
        </p:txBody>
      </p:sp>
      <p:sp>
        <p:nvSpPr>
          <p:cNvPr id="4" name="Content Placeholder 3"/>
          <p:cNvSpPr>
            <a:spLocks noGrp="1"/>
          </p:cNvSpPr>
          <p:nvPr>
            <p:ph idx="1"/>
          </p:nvPr>
        </p:nvSpPr>
        <p:spPr>
          <a:xfrm>
            <a:off x="838200" y="1515291"/>
            <a:ext cx="10515600" cy="4506686"/>
          </a:xfrm>
        </p:spPr>
        <p:txBody>
          <a:bodyPr>
            <a:normAutofit lnSpcReduction="10000"/>
          </a:bodyPr>
          <a:lstStyle/>
          <a:p>
            <a:pPr marL="0" indent="0">
              <a:buNone/>
            </a:pPr>
            <a:r>
              <a:rPr lang="en-US" b="1" dirty="0"/>
              <a:t>What is Privacy</a:t>
            </a:r>
            <a:r>
              <a:rPr lang="en-US" b="1" dirty="0" smtClean="0"/>
              <a:t>?</a:t>
            </a:r>
          </a:p>
          <a:p>
            <a:pPr marL="0" indent="0">
              <a:buNone/>
            </a:pPr>
            <a:r>
              <a:rPr lang="en-GB" dirty="0"/>
              <a:t>There is no single definition of privacy. People’s perspectives on privacy are influenced by many different factors. Here are some typical responses that people give when asked what privacy means to them</a:t>
            </a:r>
            <a:r>
              <a:rPr lang="en-GB" dirty="0" smtClean="0"/>
              <a:t>:</a:t>
            </a:r>
          </a:p>
          <a:p>
            <a:pPr marL="0" indent="0">
              <a:buNone/>
            </a:pPr>
            <a:r>
              <a:rPr lang="en-GB" dirty="0" smtClean="0"/>
              <a:t>• </a:t>
            </a:r>
            <a:r>
              <a:rPr lang="en-GB" dirty="0"/>
              <a:t>The right to be left alone. </a:t>
            </a:r>
            <a:endParaRPr lang="en-GB" dirty="0" smtClean="0"/>
          </a:p>
          <a:p>
            <a:pPr marL="0" indent="0">
              <a:buNone/>
            </a:pPr>
            <a:r>
              <a:rPr lang="en-GB" dirty="0" smtClean="0"/>
              <a:t>• </a:t>
            </a:r>
            <a:r>
              <a:rPr lang="en-GB" dirty="0"/>
              <a:t>Freedom from interference by other people. </a:t>
            </a:r>
            <a:endParaRPr lang="en-GB" dirty="0" smtClean="0"/>
          </a:p>
          <a:p>
            <a:pPr marL="0" indent="0">
              <a:buNone/>
            </a:pPr>
            <a:r>
              <a:rPr lang="en-GB" dirty="0" smtClean="0"/>
              <a:t>• </a:t>
            </a:r>
            <a:r>
              <a:rPr lang="en-GB" dirty="0"/>
              <a:t>The right to keep personal matters secret from others. </a:t>
            </a:r>
            <a:endParaRPr lang="en-GB" dirty="0" smtClean="0"/>
          </a:p>
          <a:p>
            <a:pPr marL="0" indent="0">
              <a:buNone/>
            </a:pPr>
            <a:r>
              <a:rPr lang="en-GB" dirty="0" smtClean="0"/>
              <a:t>• </a:t>
            </a:r>
            <a:r>
              <a:rPr lang="en-GB" dirty="0"/>
              <a:t>A capacity to limit the sharing of personal information. </a:t>
            </a:r>
            <a:endParaRPr lang="en-GB" dirty="0" smtClean="0"/>
          </a:p>
          <a:p>
            <a:pPr marL="0" indent="0">
              <a:buNone/>
            </a:pPr>
            <a:r>
              <a:rPr lang="en-GB" dirty="0" smtClean="0"/>
              <a:t>• </a:t>
            </a:r>
            <a:r>
              <a:rPr lang="en-GB" dirty="0"/>
              <a:t>The ability to act and communicate without intrusion by others. </a:t>
            </a:r>
            <a:endParaRPr lang="en-US" dirty="0"/>
          </a:p>
        </p:txBody>
      </p:sp>
    </p:spTree>
    <p:extLst>
      <p:ext uri="{BB962C8B-B14F-4D97-AF65-F5344CB8AC3E}">
        <p14:creationId xmlns:p14="http://schemas.microsoft.com/office/powerpoint/2010/main" val="273013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40</a:t>
            </a:fld>
            <a:endParaRPr lang="en-US" dirty="0">
              <a:solidFill>
                <a:prstClr val="black">
                  <a:tint val="75000"/>
                </a:prstClr>
              </a:solidFill>
            </a:endParaRPr>
          </a:p>
        </p:txBody>
      </p:sp>
      <p:sp>
        <p:nvSpPr>
          <p:cNvPr id="4" name="Content Placeholder 3"/>
          <p:cNvSpPr>
            <a:spLocks noGrp="1"/>
          </p:cNvSpPr>
          <p:nvPr>
            <p:ph idx="1"/>
          </p:nvPr>
        </p:nvSpPr>
        <p:spPr>
          <a:xfrm>
            <a:off x="838200" y="1310204"/>
            <a:ext cx="10515600" cy="3859742"/>
          </a:xfrm>
        </p:spPr>
        <p:txBody>
          <a:bodyPr/>
          <a:lstStyle/>
          <a:p>
            <a:pPr marL="0" indent="0">
              <a:buNone/>
            </a:pPr>
            <a:r>
              <a:rPr lang="en-GB" dirty="0" smtClean="0"/>
              <a:t>4. “Personal </a:t>
            </a:r>
            <a:r>
              <a:rPr lang="en-GB" dirty="0"/>
              <a:t>data that has been truly anonymised is no longer subject to the GDPR</a:t>
            </a:r>
            <a:r>
              <a:rPr lang="en-GB" dirty="0" smtClean="0"/>
              <a:t>”.</a:t>
            </a:r>
          </a:p>
          <a:p>
            <a:pPr marL="0" indent="0">
              <a:buNone/>
            </a:pPr>
            <a:endParaRPr lang="en-GB" dirty="0"/>
          </a:p>
          <a:p>
            <a:pPr marL="1028700" lvl="1" indent="-571500">
              <a:buAutoNum type="romanLcParenBoth"/>
            </a:pPr>
            <a:r>
              <a:rPr lang="en-US" sz="2800" dirty="0" smtClean="0"/>
              <a:t>True</a:t>
            </a:r>
          </a:p>
          <a:p>
            <a:pPr marL="457200" lvl="1" indent="0">
              <a:buNone/>
            </a:pPr>
            <a:endParaRPr lang="en-US" sz="2800" dirty="0"/>
          </a:p>
          <a:p>
            <a:pPr marL="457200" lvl="1" indent="0">
              <a:buNone/>
            </a:pPr>
            <a:r>
              <a:rPr lang="en-US" sz="2800" dirty="0"/>
              <a:t>(ii) False</a:t>
            </a:r>
          </a:p>
        </p:txBody>
      </p:sp>
      <p:pic>
        <p:nvPicPr>
          <p:cNvPr id="5" name="Picture 4"/>
          <p:cNvPicPr>
            <a:picLocks noChangeAspect="1"/>
          </p:cNvPicPr>
          <p:nvPr/>
        </p:nvPicPr>
        <p:blipFill>
          <a:blip r:embed="rId2"/>
          <a:stretch>
            <a:fillRect/>
          </a:stretch>
        </p:blipFill>
        <p:spPr>
          <a:xfrm>
            <a:off x="2990441" y="2527684"/>
            <a:ext cx="659403" cy="712391"/>
          </a:xfrm>
          <a:prstGeom prst="rect">
            <a:avLst/>
          </a:prstGeom>
        </p:spPr>
      </p:pic>
    </p:spTree>
    <p:extLst>
      <p:ext uri="{BB962C8B-B14F-4D97-AF65-F5344CB8AC3E}">
        <p14:creationId xmlns:p14="http://schemas.microsoft.com/office/powerpoint/2010/main" val="414835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41</a:t>
            </a:fld>
            <a:endParaRPr lang="en-US" dirty="0">
              <a:solidFill>
                <a:prstClr val="black">
                  <a:tint val="75000"/>
                </a:prstClr>
              </a:solidFill>
            </a:endParaRPr>
          </a:p>
        </p:txBody>
      </p:sp>
      <p:sp>
        <p:nvSpPr>
          <p:cNvPr id="4" name="Content Placeholder 3"/>
          <p:cNvSpPr>
            <a:spLocks noGrp="1"/>
          </p:cNvSpPr>
          <p:nvPr>
            <p:ph idx="1"/>
          </p:nvPr>
        </p:nvSpPr>
        <p:spPr>
          <a:xfrm>
            <a:off x="838200" y="640080"/>
            <a:ext cx="10515600" cy="5130758"/>
          </a:xfrm>
        </p:spPr>
        <p:txBody>
          <a:bodyPr>
            <a:normAutofit lnSpcReduction="10000"/>
          </a:bodyPr>
          <a:lstStyle/>
          <a:p>
            <a:pPr marL="0" indent="0">
              <a:buNone/>
            </a:pPr>
            <a:r>
              <a:rPr lang="en-GB" dirty="0" smtClean="0"/>
              <a:t>5. </a:t>
            </a:r>
            <a:r>
              <a:rPr lang="en-GB" dirty="0"/>
              <a:t>Think of an example of a work place that is familiar to you. Identify the following</a:t>
            </a:r>
            <a:r>
              <a:rPr lang="en-GB" dirty="0" smtClean="0"/>
              <a:t>:</a:t>
            </a:r>
          </a:p>
          <a:p>
            <a:pPr marL="0" indent="0">
              <a:buNone/>
            </a:pPr>
            <a:endParaRPr lang="en-GB" dirty="0"/>
          </a:p>
          <a:p>
            <a:pPr marL="0" indent="0">
              <a:buNone/>
            </a:pPr>
            <a:r>
              <a:rPr lang="en-US" dirty="0"/>
              <a:t>(</a:t>
            </a:r>
            <a:r>
              <a:rPr lang="en-US" dirty="0" err="1"/>
              <a:t>i</a:t>
            </a:r>
            <a:r>
              <a:rPr lang="en-US" dirty="0"/>
              <a:t>) Data Controller</a:t>
            </a:r>
          </a:p>
          <a:p>
            <a:pPr marL="0" indent="0">
              <a:buNone/>
            </a:pPr>
            <a:r>
              <a:rPr lang="en-US" dirty="0"/>
              <a:t>(ii) Data </a:t>
            </a:r>
            <a:r>
              <a:rPr lang="en-US" dirty="0" smtClean="0"/>
              <a:t>Subjects</a:t>
            </a:r>
            <a:endParaRPr lang="en-US" dirty="0"/>
          </a:p>
          <a:p>
            <a:pPr marL="0" indent="0">
              <a:buNone/>
            </a:pPr>
            <a:r>
              <a:rPr lang="en-GB" dirty="0"/>
              <a:t>(iii) Categories of Personal </a:t>
            </a:r>
            <a:r>
              <a:rPr lang="en-GB" dirty="0" smtClean="0"/>
              <a:t>Data</a:t>
            </a:r>
          </a:p>
          <a:p>
            <a:pPr marL="0" indent="0">
              <a:buNone/>
            </a:pPr>
            <a:endParaRPr lang="en-GB" dirty="0"/>
          </a:p>
          <a:p>
            <a:pPr marL="0" indent="0">
              <a:buNone/>
            </a:pPr>
            <a:r>
              <a:rPr lang="en-GB" dirty="0"/>
              <a:t>(iv) Examples of processing </a:t>
            </a:r>
            <a:r>
              <a:rPr lang="en-GB" dirty="0" smtClean="0"/>
              <a:t>activities</a:t>
            </a:r>
          </a:p>
          <a:p>
            <a:pPr marL="0" indent="0">
              <a:buNone/>
            </a:pPr>
            <a:endParaRPr lang="en-GB" dirty="0"/>
          </a:p>
          <a:p>
            <a:pPr marL="0" indent="0">
              <a:buNone/>
            </a:pPr>
            <a:endParaRPr lang="en-GB" dirty="0"/>
          </a:p>
          <a:p>
            <a:pPr marL="0" indent="0">
              <a:buNone/>
            </a:pPr>
            <a:r>
              <a:rPr lang="en-GB" dirty="0"/>
              <a:t>(v) Data Processors (if any)</a:t>
            </a:r>
            <a:endParaRPr lang="en-US" dirty="0"/>
          </a:p>
        </p:txBody>
      </p:sp>
      <p:sp>
        <p:nvSpPr>
          <p:cNvPr id="5" name="Rectangle 4"/>
          <p:cNvSpPr/>
          <p:nvPr/>
        </p:nvSpPr>
        <p:spPr>
          <a:xfrm>
            <a:off x="3829995" y="2407670"/>
            <a:ext cx="4532010" cy="369332"/>
          </a:xfrm>
          <a:prstGeom prst="rect">
            <a:avLst/>
          </a:prstGeom>
        </p:spPr>
        <p:txBody>
          <a:bodyPr wrap="none">
            <a:spAutoFit/>
          </a:bodyPr>
          <a:lstStyle/>
          <a:p>
            <a:r>
              <a:rPr lang="en-US" dirty="0">
                <a:solidFill>
                  <a:srgbClr val="00B050"/>
                </a:solidFill>
              </a:rPr>
              <a:t>– Employees, Board Members, Customers</a:t>
            </a:r>
          </a:p>
        </p:txBody>
      </p:sp>
      <p:sp>
        <p:nvSpPr>
          <p:cNvPr id="6" name="Rectangle 5"/>
          <p:cNvSpPr/>
          <p:nvPr/>
        </p:nvSpPr>
        <p:spPr>
          <a:xfrm>
            <a:off x="3945411" y="1903949"/>
            <a:ext cx="4442242" cy="369332"/>
          </a:xfrm>
          <a:prstGeom prst="rect">
            <a:avLst/>
          </a:prstGeom>
        </p:spPr>
        <p:txBody>
          <a:bodyPr wrap="none">
            <a:spAutoFit/>
          </a:bodyPr>
          <a:lstStyle/>
          <a:p>
            <a:r>
              <a:rPr lang="en-US" dirty="0" smtClean="0">
                <a:solidFill>
                  <a:srgbClr val="00B050"/>
                </a:solidFill>
              </a:rPr>
              <a:t>- CEO or Board Members</a:t>
            </a:r>
            <a:r>
              <a:rPr lang="en-US" dirty="0">
                <a:solidFill>
                  <a:srgbClr val="00B050"/>
                </a:solidFill>
              </a:rPr>
              <a:t> </a:t>
            </a:r>
            <a:r>
              <a:rPr lang="en-US" dirty="0" smtClean="0">
                <a:solidFill>
                  <a:srgbClr val="00B050"/>
                </a:solidFill>
              </a:rPr>
              <a:t>of the company</a:t>
            </a:r>
            <a:endParaRPr lang="en-US" dirty="0">
              <a:solidFill>
                <a:srgbClr val="00B050"/>
              </a:solidFill>
            </a:endParaRPr>
          </a:p>
        </p:txBody>
      </p:sp>
      <p:sp>
        <p:nvSpPr>
          <p:cNvPr id="7" name="Rectangle 6"/>
          <p:cNvSpPr/>
          <p:nvPr/>
        </p:nvSpPr>
        <p:spPr>
          <a:xfrm>
            <a:off x="1429871" y="3186449"/>
            <a:ext cx="8746946" cy="646331"/>
          </a:xfrm>
          <a:prstGeom prst="rect">
            <a:avLst/>
          </a:prstGeom>
        </p:spPr>
        <p:txBody>
          <a:bodyPr wrap="none">
            <a:spAutoFit/>
          </a:bodyPr>
          <a:lstStyle/>
          <a:p>
            <a:r>
              <a:rPr lang="en-US" dirty="0">
                <a:solidFill>
                  <a:srgbClr val="00B050"/>
                </a:solidFill>
              </a:rPr>
              <a:t>– </a:t>
            </a:r>
            <a:r>
              <a:rPr lang="en-US" dirty="0" smtClean="0">
                <a:solidFill>
                  <a:srgbClr val="00B050"/>
                </a:solidFill>
              </a:rPr>
              <a:t>Employees/Board members: Names, </a:t>
            </a:r>
            <a:r>
              <a:rPr lang="en-US" dirty="0" err="1" smtClean="0">
                <a:solidFill>
                  <a:srgbClr val="00B050"/>
                </a:solidFill>
              </a:rPr>
              <a:t>DoB</a:t>
            </a:r>
            <a:r>
              <a:rPr lang="en-US" dirty="0" smtClean="0">
                <a:solidFill>
                  <a:srgbClr val="00B050"/>
                </a:solidFill>
              </a:rPr>
              <a:t>, Employment History, </a:t>
            </a:r>
            <a:r>
              <a:rPr lang="en-US" dirty="0" err="1" smtClean="0">
                <a:solidFill>
                  <a:srgbClr val="00B050"/>
                </a:solidFill>
              </a:rPr>
              <a:t>Peformance</a:t>
            </a:r>
            <a:endParaRPr lang="en-US" dirty="0" smtClean="0">
              <a:solidFill>
                <a:srgbClr val="00B050"/>
              </a:solidFill>
            </a:endParaRPr>
          </a:p>
          <a:p>
            <a:r>
              <a:rPr lang="en-US" dirty="0" smtClean="0">
                <a:solidFill>
                  <a:srgbClr val="00B050"/>
                </a:solidFill>
              </a:rPr>
              <a:t>- Customers: Names, </a:t>
            </a:r>
            <a:r>
              <a:rPr lang="en-US" dirty="0" err="1" smtClean="0">
                <a:solidFill>
                  <a:srgbClr val="00B050"/>
                </a:solidFill>
              </a:rPr>
              <a:t>DoB</a:t>
            </a:r>
            <a:r>
              <a:rPr lang="en-US" dirty="0" smtClean="0">
                <a:solidFill>
                  <a:srgbClr val="00B050"/>
                </a:solidFill>
              </a:rPr>
              <a:t>, Purchase History, Credit Rating, Transaction, Address</a:t>
            </a:r>
            <a:endParaRPr lang="en-US" dirty="0">
              <a:solidFill>
                <a:srgbClr val="00B050"/>
              </a:solidFill>
            </a:endParaRPr>
          </a:p>
        </p:txBody>
      </p:sp>
      <p:sp>
        <p:nvSpPr>
          <p:cNvPr id="8" name="Rectangle 7"/>
          <p:cNvSpPr/>
          <p:nvPr/>
        </p:nvSpPr>
        <p:spPr>
          <a:xfrm>
            <a:off x="1429871" y="4221426"/>
            <a:ext cx="4717958" cy="923330"/>
          </a:xfrm>
          <a:prstGeom prst="rect">
            <a:avLst/>
          </a:prstGeom>
        </p:spPr>
        <p:txBody>
          <a:bodyPr wrap="none">
            <a:spAutoFit/>
          </a:bodyPr>
          <a:lstStyle/>
          <a:p>
            <a:r>
              <a:rPr lang="en-US" dirty="0" smtClean="0">
                <a:solidFill>
                  <a:srgbClr val="00B050"/>
                </a:solidFill>
              </a:rPr>
              <a:t>– Recruiting a new employee</a:t>
            </a:r>
          </a:p>
          <a:p>
            <a:pPr marL="285750" indent="-285750">
              <a:buFontTx/>
              <a:buChar char="-"/>
            </a:pPr>
            <a:r>
              <a:rPr lang="en-US" dirty="0" smtClean="0">
                <a:solidFill>
                  <a:srgbClr val="00B050"/>
                </a:solidFill>
              </a:rPr>
              <a:t>Entering data of a new customer</a:t>
            </a:r>
          </a:p>
          <a:p>
            <a:pPr marL="285750" indent="-285750">
              <a:buFontTx/>
              <a:buChar char="-"/>
            </a:pPr>
            <a:r>
              <a:rPr lang="en-GB" dirty="0" smtClean="0">
                <a:solidFill>
                  <a:srgbClr val="00B050"/>
                </a:solidFill>
              </a:rPr>
              <a:t>Updating address of an existing customer</a:t>
            </a:r>
            <a:endParaRPr lang="en-US" dirty="0">
              <a:solidFill>
                <a:srgbClr val="00B050"/>
              </a:solidFill>
            </a:endParaRPr>
          </a:p>
        </p:txBody>
      </p:sp>
      <p:sp>
        <p:nvSpPr>
          <p:cNvPr id="9" name="Rectangle 8"/>
          <p:cNvSpPr/>
          <p:nvPr/>
        </p:nvSpPr>
        <p:spPr>
          <a:xfrm>
            <a:off x="5505654" y="5144756"/>
            <a:ext cx="4476546" cy="646331"/>
          </a:xfrm>
          <a:prstGeom prst="rect">
            <a:avLst/>
          </a:prstGeom>
        </p:spPr>
        <p:txBody>
          <a:bodyPr wrap="none">
            <a:spAutoFit/>
          </a:bodyPr>
          <a:lstStyle/>
          <a:p>
            <a:r>
              <a:rPr lang="en-US" dirty="0" smtClean="0">
                <a:solidFill>
                  <a:srgbClr val="00B050"/>
                </a:solidFill>
              </a:rPr>
              <a:t>–ICT company who is processing the data</a:t>
            </a:r>
          </a:p>
          <a:p>
            <a:r>
              <a:rPr lang="en-US" dirty="0" smtClean="0">
                <a:solidFill>
                  <a:srgbClr val="00B050"/>
                </a:solidFill>
              </a:rPr>
              <a:t>- Cloud where the data is being saved. </a:t>
            </a:r>
            <a:endParaRPr lang="en-US" dirty="0">
              <a:solidFill>
                <a:srgbClr val="00B050"/>
              </a:solidFill>
            </a:endParaRPr>
          </a:p>
        </p:txBody>
      </p:sp>
    </p:spTree>
    <p:extLst>
      <p:ext uri="{BB962C8B-B14F-4D97-AF65-F5344CB8AC3E}">
        <p14:creationId xmlns:p14="http://schemas.microsoft.com/office/powerpoint/2010/main" val="25757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3: </a:t>
            </a:r>
            <a:r>
              <a:rPr lang="en-US" dirty="0"/>
              <a:t>DATA PROTECTION PRINCIPLES</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42</a:t>
            </a:fld>
            <a:endParaRPr lang="en-US" dirty="0">
              <a:solidFill>
                <a:prstClr val="black">
                  <a:tint val="75000"/>
                </a:prstClr>
              </a:solidFill>
            </a:endParaRPr>
          </a:p>
        </p:txBody>
      </p:sp>
      <p:sp>
        <p:nvSpPr>
          <p:cNvPr id="4" name="Content Placeholder 3"/>
          <p:cNvSpPr>
            <a:spLocks noGrp="1"/>
          </p:cNvSpPr>
          <p:nvPr>
            <p:ph idx="1"/>
          </p:nvPr>
        </p:nvSpPr>
        <p:spPr/>
        <p:txBody>
          <a:bodyPr>
            <a:normAutofit/>
          </a:bodyPr>
          <a:lstStyle/>
          <a:p>
            <a:pPr marL="0" indent="0">
              <a:buNone/>
            </a:pPr>
            <a:r>
              <a:rPr lang="en-GB" dirty="0"/>
              <a:t>In this section, </a:t>
            </a:r>
            <a:r>
              <a:rPr lang="en-GB" dirty="0" smtClean="0"/>
              <a:t>we will cover:</a:t>
            </a:r>
            <a:endParaRPr lang="en-GB" dirty="0"/>
          </a:p>
          <a:p>
            <a:pPr lvl="1"/>
            <a:r>
              <a:rPr lang="en-US" dirty="0" smtClean="0"/>
              <a:t>The </a:t>
            </a:r>
            <a:r>
              <a:rPr lang="en-US" dirty="0"/>
              <a:t>data protection principles</a:t>
            </a:r>
          </a:p>
          <a:p>
            <a:pPr lvl="1"/>
            <a:r>
              <a:rPr lang="en-US" dirty="0" smtClean="0"/>
              <a:t>Lawfulness</a:t>
            </a:r>
            <a:r>
              <a:rPr lang="en-US" dirty="0"/>
              <a:t>, fairness and transparency</a:t>
            </a:r>
          </a:p>
          <a:p>
            <a:pPr lvl="1"/>
            <a:r>
              <a:rPr lang="en-US" dirty="0" smtClean="0"/>
              <a:t>Purpose </a:t>
            </a:r>
            <a:r>
              <a:rPr lang="en-US" dirty="0"/>
              <a:t>limitation</a:t>
            </a:r>
          </a:p>
          <a:p>
            <a:pPr lvl="1"/>
            <a:r>
              <a:rPr lang="en-US" dirty="0" smtClean="0"/>
              <a:t>Data </a:t>
            </a:r>
            <a:r>
              <a:rPr lang="en-US" dirty="0" err="1"/>
              <a:t>minimisation</a:t>
            </a:r>
            <a:endParaRPr lang="en-US" dirty="0"/>
          </a:p>
          <a:p>
            <a:pPr lvl="1"/>
            <a:r>
              <a:rPr lang="en-US" dirty="0" smtClean="0"/>
              <a:t>Accuracy</a:t>
            </a:r>
            <a:endParaRPr lang="en-US" dirty="0"/>
          </a:p>
          <a:p>
            <a:pPr lvl="1"/>
            <a:r>
              <a:rPr lang="en-US" dirty="0" smtClean="0"/>
              <a:t>Storage </a:t>
            </a:r>
            <a:r>
              <a:rPr lang="en-US" dirty="0"/>
              <a:t>limitation</a:t>
            </a:r>
          </a:p>
          <a:p>
            <a:pPr lvl="1"/>
            <a:r>
              <a:rPr lang="en-US" dirty="0" smtClean="0"/>
              <a:t>Integrity </a:t>
            </a:r>
            <a:r>
              <a:rPr lang="en-US" dirty="0"/>
              <a:t>&amp; confidentiality</a:t>
            </a:r>
          </a:p>
          <a:p>
            <a:pPr lvl="1"/>
            <a:r>
              <a:rPr lang="en-US" dirty="0" smtClean="0"/>
              <a:t>Accountability</a:t>
            </a:r>
            <a:endParaRPr lang="en-US" dirty="0"/>
          </a:p>
        </p:txBody>
      </p:sp>
    </p:spTree>
    <p:extLst>
      <p:ext uri="{BB962C8B-B14F-4D97-AF65-F5344CB8AC3E}">
        <p14:creationId xmlns:p14="http://schemas.microsoft.com/office/powerpoint/2010/main" val="644083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3.1 THE DATA PROTECTION PRINCIPLES</a:t>
            </a:r>
            <a:endParaRPr lang="en-US" dirty="0"/>
          </a:p>
        </p:txBody>
      </p:sp>
      <p:sp>
        <p:nvSpPr>
          <p:cNvPr id="6" name="Content Placeholder 5"/>
          <p:cNvSpPr>
            <a:spLocks noGrp="1"/>
          </p:cNvSpPr>
          <p:nvPr>
            <p:ph sz="half" idx="2"/>
          </p:nvPr>
        </p:nvSpPr>
        <p:spPr>
          <a:xfrm>
            <a:off x="839788" y="1690688"/>
            <a:ext cx="5157787" cy="4498975"/>
          </a:xfrm>
        </p:spPr>
        <p:txBody>
          <a:bodyPr>
            <a:normAutofit fontScale="92500" lnSpcReduction="10000"/>
          </a:bodyPr>
          <a:lstStyle/>
          <a:p>
            <a:r>
              <a:rPr lang="en-GB" dirty="0"/>
              <a:t>The General Data Protection Regulation (GDPR) sets out 6 core principles and </a:t>
            </a:r>
            <a:r>
              <a:rPr lang="en-GB" dirty="0" smtClean="0"/>
              <a:t>1 </a:t>
            </a:r>
            <a:r>
              <a:rPr lang="en-US" dirty="0" smtClean="0"/>
              <a:t>special </a:t>
            </a:r>
            <a:r>
              <a:rPr lang="en-US" dirty="0"/>
              <a:t>principle</a:t>
            </a:r>
            <a:r>
              <a:rPr lang="en-US" dirty="0" smtClean="0"/>
              <a:t>.</a:t>
            </a:r>
          </a:p>
          <a:p>
            <a:r>
              <a:rPr lang="en-GB" dirty="0"/>
              <a:t>These principles are primarily designed to protect the fundamental rights </a:t>
            </a:r>
            <a:r>
              <a:rPr lang="en-GB" dirty="0" smtClean="0"/>
              <a:t>and freedoms </a:t>
            </a:r>
            <a:r>
              <a:rPr lang="en-GB" dirty="0"/>
              <a:t>of natural persons whose personal data may be subject to </a:t>
            </a:r>
            <a:r>
              <a:rPr lang="en-GB" dirty="0" smtClean="0"/>
              <a:t>processing.</a:t>
            </a:r>
          </a:p>
          <a:p>
            <a:r>
              <a:rPr lang="en-GB" dirty="0"/>
              <a:t>Each one of these principles must be considered anytime personal data </a:t>
            </a:r>
            <a:r>
              <a:rPr lang="en-GB" dirty="0" smtClean="0"/>
              <a:t>is processed</a:t>
            </a:r>
            <a:r>
              <a:rPr lang="en-GB" dirty="0"/>
              <a:t>. </a:t>
            </a:r>
            <a:endParaRPr lang="en-GB" dirty="0" smtClean="0"/>
          </a:p>
          <a:p>
            <a:r>
              <a:rPr lang="en-GB" dirty="0" smtClean="0"/>
              <a:t>This </a:t>
            </a:r>
            <a:r>
              <a:rPr lang="en-GB" dirty="0"/>
              <a:t>means that the data processing that is being undertaken </a:t>
            </a:r>
            <a:r>
              <a:rPr lang="en-GB" dirty="0" smtClean="0"/>
              <a:t>cannot be </a:t>
            </a:r>
            <a:r>
              <a:rPr lang="en-GB" dirty="0"/>
              <a:t>considered lawful if any one of these principles is disobeyed.</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43</a:t>
            </a:fld>
            <a:endParaRPr lang="en-US" dirty="0">
              <a:solidFill>
                <a:prstClr val="black">
                  <a:tint val="75000"/>
                </a:prstClr>
              </a:solidFill>
            </a:endParaRPr>
          </a:p>
        </p:txBody>
      </p:sp>
      <p:pic>
        <p:nvPicPr>
          <p:cNvPr id="9" name="Picture 8"/>
          <p:cNvPicPr>
            <a:picLocks noChangeAspect="1"/>
          </p:cNvPicPr>
          <p:nvPr/>
        </p:nvPicPr>
        <p:blipFill>
          <a:blip r:embed="rId2"/>
          <a:stretch>
            <a:fillRect/>
          </a:stretch>
        </p:blipFill>
        <p:spPr>
          <a:xfrm>
            <a:off x="6202136" y="1418272"/>
            <a:ext cx="5256818" cy="4771391"/>
          </a:xfrm>
          <a:prstGeom prst="rect">
            <a:avLst/>
          </a:prstGeom>
        </p:spPr>
      </p:pic>
    </p:spTree>
    <p:extLst>
      <p:ext uri="{BB962C8B-B14F-4D97-AF65-F5344CB8AC3E}">
        <p14:creationId xmlns:p14="http://schemas.microsoft.com/office/powerpoint/2010/main" val="18291039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3.2 LAWFULNESS, FAIRNESS AND TRANSPARENCY</a:t>
            </a:r>
            <a:endParaRPr lang="en-US" dirty="0"/>
          </a:p>
        </p:txBody>
      </p:sp>
      <p:sp>
        <p:nvSpPr>
          <p:cNvPr id="7" name="Slide Number Placeholder 6"/>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44</a:t>
            </a:fld>
            <a:endParaRPr lang="en-US" dirty="0">
              <a:solidFill>
                <a:prstClr val="black">
                  <a:tint val="75000"/>
                </a:prstClr>
              </a:solidFill>
            </a:endParaRPr>
          </a:p>
        </p:txBody>
      </p:sp>
      <p:sp>
        <p:nvSpPr>
          <p:cNvPr id="9" name="Content Placeholder 8"/>
          <p:cNvSpPr>
            <a:spLocks noGrp="1"/>
          </p:cNvSpPr>
          <p:nvPr>
            <p:ph idx="1"/>
          </p:nvPr>
        </p:nvSpPr>
        <p:spPr/>
        <p:txBody>
          <a:bodyPr>
            <a:normAutofit/>
          </a:bodyPr>
          <a:lstStyle/>
          <a:p>
            <a:pPr marL="0" indent="0" algn="ctr">
              <a:buNone/>
            </a:pPr>
            <a:r>
              <a:rPr lang="en-GB" i="1" dirty="0"/>
              <a:t>Personal data shall be processed lawfully, fairly and in a transparent </a:t>
            </a:r>
            <a:r>
              <a:rPr lang="en-GB" i="1" dirty="0" smtClean="0"/>
              <a:t>manner in </a:t>
            </a:r>
            <a:r>
              <a:rPr lang="en-GB" i="1" dirty="0"/>
              <a:t>relation to the data subject; </a:t>
            </a:r>
            <a:endParaRPr lang="en-GB" i="1" dirty="0" smtClean="0"/>
          </a:p>
          <a:p>
            <a:pPr marL="0" indent="0" algn="ctr">
              <a:buNone/>
            </a:pPr>
            <a:r>
              <a:rPr lang="en-GB" dirty="0" smtClean="0"/>
              <a:t>(</a:t>
            </a:r>
            <a:r>
              <a:rPr lang="en-GB" dirty="0"/>
              <a:t>GDPR Article 5, Processing Principles</a:t>
            </a:r>
            <a:r>
              <a:rPr lang="en-GB" dirty="0" smtClean="0"/>
              <a:t>)</a:t>
            </a:r>
          </a:p>
          <a:p>
            <a:pPr marL="0" indent="0" algn="ctr">
              <a:buNone/>
            </a:pPr>
            <a:endParaRPr lang="en-GB" dirty="0"/>
          </a:p>
          <a:p>
            <a:r>
              <a:rPr lang="en-GB" dirty="0"/>
              <a:t>Personal data can only be processed if there is a lawful basis for doing so. </a:t>
            </a:r>
            <a:endParaRPr lang="en-GB" dirty="0" smtClean="0"/>
          </a:p>
          <a:p>
            <a:r>
              <a:rPr lang="en-GB" dirty="0" smtClean="0"/>
              <a:t>This </a:t>
            </a:r>
            <a:r>
              <a:rPr lang="en-GB" dirty="0"/>
              <a:t>means that, amongst other things, people should understand how </a:t>
            </a:r>
            <a:r>
              <a:rPr lang="en-GB" dirty="0" smtClean="0"/>
              <a:t>their personal </a:t>
            </a:r>
            <a:r>
              <a:rPr lang="en-GB" dirty="0"/>
              <a:t>data is being used.</a:t>
            </a:r>
            <a:endParaRPr lang="en-US" dirty="0"/>
          </a:p>
        </p:txBody>
      </p:sp>
    </p:spTree>
    <p:extLst>
      <p:ext uri="{BB962C8B-B14F-4D97-AF65-F5344CB8AC3E}">
        <p14:creationId xmlns:p14="http://schemas.microsoft.com/office/powerpoint/2010/main" val="42081088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 PURPOSE LIMITATION</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45</a:t>
            </a:fld>
            <a:endParaRPr lang="en-US" dirty="0">
              <a:solidFill>
                <a:prstClr val="black">
                  <a:tint val="75000"/>
                </a:prstClr>
              </a:solidFill>
            </a:endParaRPr>
          </a:p>
        </p:txBody>
      </p:sp>
      <p:sp>
        <p:nvSpPr>
          <p:cNvPr id="4" name="Content Placeholder 3"/>
          <p:cNvSpPr>
            <a:spLocks noGrp="1"/>
          </p:cNvSpPr>
          <p:nvPr>
            <p:ph idx="1"/>
          </p:nvPr>
        </p:nvSpPr>
        <p:spPr>
          <a:xfrm>
            <a:off x="838200" y="1541417"/>
            <a:ext cx="10515600" cy="4467497"/>
          </a:xfrm>
        </p:spPr>
        <p:txBody>
          <a:bodyPr>
            <a:normAutofit fontScale="70000" lnSpcReduction="20000"/>
          </a:bodyPr>
          <a:lstStyle/>
          <a:p>
            <a:pPr marL="0" indent="0" algn="ctr">
              <a:lnSpc>
                <a:spcPct val="120000"/>
              </a:lnSpc>
              <a:buNone/>
            </a:pPr>
            <a:r>
              <a:rPr lang="en-GB" i="1" dirty="0"/>
              <a:t>Personal data shall be collected for specified, explicit and legitimate </a:t>
            </a:r>
            <a:r>
              <a:rPr lang="en-GB" i="1" dirty="0" smtClean="0"/>
              <a:t>purposes and </a:t>
            </a:r>
            <a:r>
              <a:rPr lang="en-GB" i="1" dirty="0"/>
              <a:t>not further processed in a manner that is incompatible with </a:t>
            </a:r>
            <a:r>
              <a:rPr lang="en-GB" i="1" dirty="0" smtClean="0"/>
              <a:t>those </a:t>
            </a:r>
            <a:r>
              <a:rPr lang="en-US" i="1" dirty="0" smtClean="0"/>
              <a:t>purposes</a:t>
            </a:r>
            <a:r>
              <a:rPr lang="en-US" i="1" dirty="0"/>
              <a:t>; </a:t>
            </a:r>
            <a:endParaRPr lang="en-US" i="1" dirty="0" smtClean="0"/>
          </a:p>
          <a:p>
            <a:pPr marL="0" indent="0" algn="ctr">
              <a:lnSpc>
                <a:spcPct val="120000"/>
              </a:lnSpc>
              <a:buNone/>
            </a:pPr>
            <a:r>
              <a:rPr lang="en-US" dirty="0" smtClean="0"/>
              <a:t>(</a:t>
            </a:r>
            <a:r>
              <a:rPr lang="en-US" dirty="0"/>
              <a:t>GDPR Article 5, Processing Principles</a:t>
            </a:r>
            <a:r>
              <a:rPr lang="en-US" dirty="0" smtClean="0"/>
              <a:t>).</a:t>
            </a:r>
          </a:p>
          <a:p>
            <a:pPr>
              <a:lnSpc>
                <a:spcPct val="120000"/>
              </a:lnSpc>
            </a:pPr>
            <a:r>
              <a:rPr lang="en-GB" dirty="0"/>
              <a:t>When we share personal data with others we have an expectation about </a:t>
            </a:r>
            <a:r>
              <a:rPr lang="en-GB" dirty="0" smtClean="0"/>
              <a:t>the purposes </a:t>
            </a:r>
            <a:r>
              <a:rPr lang="en-GB" dirty="0"/>
              <a:t>for which it will be used. Specification of purpose is an essential </a:t>
            </a:r>
            <a:r>
              <a:rPr lang="en-GB" dirty="0" smtClean="0"/>
              <a:t>first step </a:t>
            </a:r>
            <a:r>
              <a:rPr lang="en-GB" dirty="0"/>
              <a:t>in applying data protection </a:t>
            </a:r>
            <a:r>
              <a:rPr lang="en-GB" dirty="0" smtClean="0"/>
              <a:t>laws.</a:t>
            </a:r>
          </a:p>
          <a:p>
            <a:pPr>
              <a:lnSpc>
                <a:spcPct val="120000"/>
              </a:lnSpc>
            </a:pPr>
            <a:r>
              <a:rPr lang="en-GB" dirty="0"/>
              <a:t>The principle of purpose limitation prevents mission creep i.e. personal data </a:t>
            </a:r>
            <a:r>
              <a:rPr lang="en-GB" dirty="0" smtClean="0"/>
              <a:t>being processed </a:t>
            </a:r>
            <a:r>
              <a:rPr lang="en-GB" dirty="0"/>
              <a:t>for purposes beyond those for which it was originally collected</a:t>
            </a:r>
            <a:r>
              <a:rPr lang="en-GB" dirty="0" smtClean="0"/>
              <a:t>.</a:t>
            </a:r>
          </a:p>
          <a:p>
            <a:pPr>
              <a:lnSpc>
                <a:spcPct val="120000"/>
              </a:lnSpc>
            </a:pPr>
            <a:r>
              <a:rPr lang="en-GB" dirty="0"/>
              <a:t>At the same time the purpose limitation principle does offer some flexibility to </a:t>
            </a:r>
            <a:r>
              <a:rPr lang="en-GB" dirty="0" smtClean="0"/>
              <a:t>data controllers</a:t>
            </a:r>
            <a:r>
              <a:rPr lang="en-GB" dirty="0"/>
              <a:t>. Processing for a different purpose may be acceptable if it </a:t>
            </a:r>
            <a:r>
              <a:rPr lang="en-GB" dirty="0" smtClean="0"/>
              <a:t>is considered </a:t>
            </a:r>
            <a:r>
              <a:rPr lang="en-GB" dirty="0"/>
              <a:t>compatible with the purpose for which the data was </a:t>
            </a:r>
            <a:r>
              <a:rPr lang="en-GB" dirty="0" smtClean="0"/>
              <a:t>originally </a:t>
            </a:r>
            <a:r>
              <a:rPr lang="en-US" dirty="0" smtClean="0"/>
              <a:t>collected</a:t>
            </a:r>
            <a:r>
              <a:rPr lang="en-US" dirty="0"/>
              <a:t>.</a:t>
            </a:r>
          </a:p>
        </p:txBody>
      </p:sp>
    </p:spTree>
    <p:extLst>
      <p:ext uri="{BB962C8B-B14F-4D97-AF65-F5344CB8AC3E}">
        <p14:creationId xmlns:p14="http://schemas.microsoft.com/office/powerpoint/2010/main" val="27447323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3.4 DATA MINIMISATION</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46</a:t>
            </a:fld>
            <a:endParaRPr lang="en-US" dirty="0">
              <a:solidFill>
                <a:prstClr val="black">
                  <a:tint val="75000"/>
                </a:prstClr>
              </a:solidFill>
            </a:endParaRPr>
          </a:p>
        </p:txBody>
      </p:sp>
      <p:sp>
        <p:nvSpPr>
          <p:cNvPr id="4" name="Content Placeholder 3"/>
          <p:cNvSpPr>
            <a:spLocks noGrp="1"/>
          </p:cNvSpPr>
          <p:nvPr>
            <p:ph idx="1"/>
          </p:nvPr>
        </p:nvSpPr>
        <p:spPr/>
        <p:txBody>
          <a:bodyPr>
            <a:normAutofit lnSpcReduction="10000"/>
          </a:bodyPr>
          <a:lstStyle/>
          <a:p>
            <a:pPr marL="0" indent="0" algn="ctr">
              <a:buNone/>
            </a:pPr>
            <a:r>
              <a:rPr lang="en-GB" i="1" dirty="0"/>
              <a:t>Personal data shall be adequate, relevant and limited to what is necessary </a:t>
            </a:r>
            <a:r>
              <a:rPr lang="en-GB" i="1" dirty="0" smtClean="0"/>
              <a:t>in relation </a:t>
            </a:r>
            <a:r>
              <a:rPr lang="en-GB" i="1" dirty="0"/>
              <a:t>to the purposes for which they are processed; </a:t>
            </a:r>
            <a:endParaRPr lang="en-GB" i="1" dirty="0" smtClean="0"/>
          </a:p>
          <a:p>
            <a:pPr marL="0" indent="0" algn="ctr">
              <a:buNone/>
            </a:pPr>
            <a:r>
              <a:rPr lang="en-GB" dirty="0" smtClean="0"/>
              <a:t>(</a:t>
            </a:r>
            <a:r>
              <a:rPr lang="en-GB" dirty="0"/>
              <a:t>GDPR Article 5</a:t>
            </a:r>
            <a:r>
              <a:rPr lang="en-GB" dirty="0" smtClean="0"/>
              <a:t>, </a:t>
            </a:r>
            <a:r>
              <a:rPr lang="en-US" dirty="0" smtClean="0"/>
              <a:t>Processing </a:t>
            </a:r>
            <a:r>
              <a:rPr lang="en-US" dirty="0"/>
              <a:t>Principles</a:t>
            </a:r>
            <a:r>
              <a:rPr lang="en-US" dirty="0" smtClean="0"/>
              <a:t>)</a:t>
            </a:r>
          </a:p>
          <a:p>
            <a:r>
              <a:rPr lang="en-GB" dirty="0"/>
              <a:t>Data Controllers must not fall into the trap of collecting personal data “just in case</a:t>
            </a:r>
            <a:r>
              <a:rPr lang="en-GB" dirty="0" smtClean="0"/>
              <a:t>” it </a:t>
            </a:r>
            <a:r>
              <a:rPr lang="en-GB" dirty="0"/>
              <a:t>might be needed for some purpose in the future. </a:t>
            </a:r>
            <a:endParaRPr lang="en-GB" dirty="0" smtClean="0"/>
          </a:p>
          <a:p>
            <a:r>
              <a:rPr lang="en-GB" dirty="0" smtClean="0"/>
              <a:t>Personal </a:t>
            </a:r>
            <a:r>
              <a:rPr lang="en-GB" dirty="0"/>
              <a:t>data should </a:t>
            </a:r>
            <a:r>
              <a:rPr lang="en-GB" dirty="0" smtClean="0"/>
              <a:t>be processed </a:t>
            </a:r>
            <a:r>
              <a:rPr lang="en-GB" dirty="0"/>
              <a:t>only if the purpose of the processing could not reasonably be </a:t>
            </a:r>
            <a:r>
              <a:rPr lang="en-GB" dirty="0" smtClean="0"/>
              <a:t>fulfilled </a:t>
            </a:r>
            <a:r>
              <a:rPr lang="en-US" dirty="0" smtClean="0"/>
              <a:t>by </a:t>
            </a:r>
            <a:r>
              <a:rPr lang="en-US" dirty="0"/>
              <a:t>other means.</a:t>
            </a:r>
          </a:p>
        </p:txBody>
      </p:sp>
    </p:spTree>
    <p:extLst>
      <p:ext uri="{BB962C8B-B14F-4D97-AF65-F5344CB8AC3E}">
        <p14:creationId xmlns:p14="http://schemas.microsoft.com/office/powerpoint/2010/main" val="17490302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3.5 ACCURACY</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47</a:t>
            </a:fld>
            <a:endParaRPr lang="en-US" dirty="0">
              <a:solidFill>
                <a:prstClr val="black">
                  <a:tint val="75000"/>
                </a:prstClr>
              </a:solidFill>
            </a:endParaRPr>
          </a:p>
        </p:txBody>
      </p:sp>
      <p:sp>
        <p:nvSpPr>
          <p:cNvPr id="4" name="Content Placeholder 3"/>
          <p:cNvSpPr>
            <a:spLocks noGrp="1"/>
          </p:cNvSpPr>
          <p:nvPr>
            <p:ph idx="1"/>
          </p:nvPr>
        </p:nvSpPr>
        <p:spPr>
          <a:xfrm>
            <a:off x="838200" y="1541417"/>
            <a:ext cx="10515600" cy="4545874"/>
          </a:xfrm>
        </p:spPr>
        <p:txBody>
          <a:bodyPr>
            <a:normAutofit fontScale="92500" lnSpcReduction="20000"/>
          </a:bodyPr>
          <a:lstStyle/>
          <a:p>
            <a:pPr marL="0" indent="0" algn="ctr">
              <a:buNone/>
            </a:pPr>
            <a:r>
              <a:rPr lang="en-GB" i="1" dirty="0"/>
              <a:t>Personal data shall be accurate and, where necessary, kept up to date; </a:t>
            </a:r>
            <a:r>
              <a:rPr lang="en-GB" i="1" dirty="0" smtClean="0"/>
              <a:t>every reasonable </a:t>
            </a:r>
            <a:r>
              <a:rPr lang="en-GB" i="1" dirty="0"/>
              <a:t>step must be taken to ensure that personal data that </a:t>
            </a:r>
            <a:r>
              <a:rPr lang="en-GB" i="1" dirty="0" smtClean="0"/>
              <a:t>are inaccurate</a:t>
            </a:r>
            <a:r>
              <a:rPr lang="en-GB" i="1" dirty="0"/>
              <a:t>, having regard to the purposes for which they are processed, </a:t>
            </a:r>
            <a:r>
              <a:rPr lang="en-GB" i="1" dirty="0" smtClean="0"/>
              <a:t>are erased </a:t>
            </a:r>
            <a:r>
              <a:rPr lang="en-GB" i="1" dirty="0"/>
              <a:t>or rectified without delay; </a:t>
            </a:r>
            <a:endParaRPr lang="en-GB" i="1" dirty="0" smtClean="0"/>
          </a:p>
          <a:p>
            <a:pPr marL="0" indent="0" algn="ctr">
              <a:buNone/>
            </a:pPr>
            <a:r>
              <a:rPr lang="en-GB" dirty="0" smtClean="0"/>
              <a:t>(</a:t>
            </a:r>
            <a:r>
              <a:rPr lang="en-GB" dirty="0"/>
              <a:t>GDPR </a:t>
            </a:r>
            <a:r>
              <a:rPr lang="en-GB" dirty="0" smtClean="0"/>
              <a:t>Article </a:t>
            </a:r>
            <a:r>
              <a:rPr lang="en-GB" dirty="0"/>
              <a:t>5, Processing Principles</a:t>
            </a:r>
            <a:r>
              <a:rPr lang="en-GB" dirty="0" smtClean="0"/>
              <a:t>).</a:t>
            </a:r>
          </a:p>
          <a:p>
            <a:r>
              <a:rPr lang="en-GB" dirty="0"/>
              <a:t>Every reasonable step should be taken to ensure that personal data which </a:t>
            </a:r>
            <a:r>
              <a:rPr lang="en-GB" dirty="0" smtClean="0"/>
              <a:t>are inaccurate </a:t>
            </a:r>
            <a:r>
              <a:rPr lang="en-GB" dirty="0"/>
              <a:t>are rectified or deleted</a:t>
            </a:r>
            <a:r>
              <a:rPr lang="en-GB" dirty="0" smtClean="0"/>
              <a:t>.</a:t>
            </a:r>
          </a:p>
          <a:p>
            <a:r>
              <a:rPr lang="en-GB" dirty="0"/>
              <a:t>Personal data that is being processed for a particular purpose must be </a:t>
            </a:r>
            <a:r>
              <a:rPr lang="en-GB" dirty="0" smtClean="0"/>
              <a:t>kept accurate </a:t>
            </a:r>
            <a:r>
              <a:rPr lang="en-GB" dirty="0"/>
              <a:t>and up to date</a:t>
            </a:r>
            <a:r>
              <a:rPr lang="en-GB" dirty="0" smtClean="0"/>
              <a:t>.</a:t>
            </a:r>
          </a:p>
          <a:p>
            <a:r>
              <a:rPr lang="en-GB" dirty="0"/>
              <a:t>C</a:t>
            </a:r>
            <a:r>
              <a:rPr lang="en-GB" dirty="0" smtClean="0"/>
              <a:t>ontrollers need </a:t>
            </a:r>
            <a:r>
              <a:rPr lang="en-GB" dirty="0"/>
              <a:t>to ensure that they </a:t>
            </a:r>
            <a:r>
              <a:rPr lang="en-GB" dirty="0" smtClean="0"/>
              <a:t>have systems </a:t>
            </a:r>
            <a:r>
              <a:rPr lang="en-GB" dirty="0"/>
              <a:t>in place to amend or delete inaccurate or outdated personal data</a:t>
            </a:r>
            <a:r>
              <a:rPr lang="en-GB" dirty="0" smtClean="0"/>
              <a:t>.</a:t>
            </a:r>
          </a:p>
          <a:p>
            <a:r>
              <a:rPr lang="en-GB" dirty="0" smtClean="0"/>
              <a:t>There may be circumstances where maintaining a record of ‘inaccurate’ information is also appropriate. </a:t>
            </a:r>
          </a:p>
          <a:p>
            <a:endParaRPr lang="en-US" dirty="0"/>
          </a:p>
        </p:txBody>
      </p:sp>
    </p:spTree>
    <p:extLst>
      <p:ext uri="{BB962C8B-B14F-4D97-AF65-F5344CB8AC3E}">
        <p14:creationId xmlns:p14="http://schemas.microsoft.com/office/powerpoint/2010/main" val="7025453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3.6 STORAGE LIMITATION</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48</a:t>
            </a:fld>
            <a:endParaRPr lang="en-US" dirty="0">
              <a:solidFill>
                <a:prstClr val="black">
                  <a:tint val="75000"/>
                </a:prstClr>
              </a:solidFill>
            </a:endParaRPr>
          </a:p>
        </p:txBody>
      </p:sp>
      <p:sp>
        <p:nvSpPr>
          <p:cNvPr id="4" name="Content Placeholder 3"/>
          <p:cNvSpPr>
            <a:spLocks noGrp="1"/>
          </p:cNvSpPr>
          <p:nvPr>
            <p:ph idx="1"/>
          </p:nvPr>
        </p:nvSpPr>
        <p:spPr/>
        <p:txBody>
          <a:bodyPr>
            <a:normAutofit fontScale="92500" lnSpcReduction="10000"/>
          </a:bodyPr>
          <a:lstStyle/>
          <a:p>
            <a:pPr marL="0" indent="0" algn="ctr">
              <a:buNone/>
            </a:pPr>
            <a:r>
              <a:rPr lang="en-GB" i="1" dirty="0"/>
              <a:t>Personal data shall be kept in a form which permits identification of </a:t>
            </a:r>
            <a:r>
              <a:rPr lang="en-GB" i="1" dirty="0" smtClean="0"/>
              <a:t>data subjects </a:t>
            </a:r>
            <a:r>
              <a:rPr lang="en-GB" i="1" dirty="0"/>
              <a:t>for no longer than is necessary for the purposes for which </a:t>
            </a:r>
            <a:r>
              <a:rPr lang="en-GB" i="1" dirty="0" smtClean="0"/>
              <a:t>the </a:t>
            </a:r>
            <a:r>
              <a:rPr lang="en-US" i="1" dirty="0" smtClean="0"/>
              <a:t>personal </a:t>
            </a:r>
            <a:r>
              <a:rPr lang="en-US" i="1" dirty="0"/>
              <a:t>data are processed </a:t>
            </a:r>
            <a:endParaRPr lang="en-US" i="1" dirty="0" smtClean="0"/>
          </a:p>
          <a:p>
            <a:pPr marL="0" indent="0" algn="ctr">
              <a:buNone/>
            </a:pPr>
            <a:r>
              <a:rPr lang="en-US" dirty="0" smtClean="0"/>
              <a:t>(</a:t>
            </a:r>
            <a:r>
              <a:rPr lang="en-US" dirty="0"/>
              <a:t>GDPR Article 5, Processing Principles</a:t>
            </a:r>
            <a:r>
              <a:rPr lang="en-US" dirty="0" smtClean="0"/>
              <a:t>).</a:t>
            </a:r>
          </a:p>
          <a:p>
            <a:r>
              <a:rPr lang="en-GB" dirty="0" smtClean="0"/>
              <a:t>This principle requires that one must ensure that </a:t>
            </a:r>
            <a:r>
              <a:rPr lang="en-GB" dirty="0"/>
              <a:t>the period for </a:t>
            </a:r>
            <a:r>
              <a:rPr lang="en-GB" dirty="0" smtClean="0"/>
              <a:t>which the </a:t>
            </a:r>
            <a:r>
              <a:rPr lang="en-GB" dirty="0"/>
              <a:t>personal data are stored is limited to a strict minimum</a:t>
            </a:r>
            <a:r>
              <a:rPr lang="en-GB" dirty="0" smtClean="0"/>
              <a:t>.</a:t>
            </a:r>
          </a:p>
          <a:p>
            <a:r>
              <a:rPr lang="en-US" dirty="0"/>
              <a:t>Data controllers need to:</a:t>
            </a:r>
          </a:p>
          <a:p>
            <a:pPr lvl="1"/>
            <a:r>
              <a:rPr lang="en-GB" dirty="0" smtClean="0"/>
              <a:t>Define </a:t>
            </a:r>
            <a:r>
              <a:rPr lang="en-GB" dirty="0"/>
              <a:t>for how long they need to retain personal data.</a:t>
            </a:r>
          </a:p>
          <a:p>
            <a:pPr lvl="1"/>
            <a:r>
              <a:rPr lang="en-GB" dirty="0" smtClean="0"/>
              <a:t>Regularly </a:t>
            </a:r>
            <a:r>
              <a:rPr lang="en-GB" dirty="0"/>
              <a:t>review the personal data that they hold.</a:t>
            </a:r>
          </a:p>
          <a:p>
            <a:pPr lvl="1"/>
            <a:r>
              <a:rPr lang="en-GB" dirty="0" smtClean="0"/>
              <a:t>Delete </a:t>
            </a:r>
            <a:r>
              <a:rPr lang="en-GB" dirty="0"/>
              <a:t>any personal data whose storage purpose is no longer justified.</a:t>
            </a:r>
            <a:endParaRPr lang="en-US" dirty="0"/>
          </a:p>
        </p:txBody>
      </p:sp>
    </p:spTree>
    <p:extLst>
      <p:ext uri="{BB962C8B-B14F-4D97-AF65-F5344CB8AC3E}">
        <p14:creationId xmlns:p14="http://schemas.microsoft.com/office/powerpoint/2010/main" val="844659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 INTEGRITY &amp; CONFIDENTIALITY</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49</a:t>
            </a:fld>
            <a:endParaRPr lang="en-US" dirty="0">
              <a:solidFill>
                <a:prstClr val="black">
                  <a:tint val="75000"/>
                </a:prstClr>
              </a:solidFill>
            </a:endParaRPr>
          </a:p>
        </p:txBody>
      </p:sp>
      <p:sp>
        <p:nvSpPr>
          <p:cNvPr id="4" name="Content Placeholder 3"/>
          <p:cNvSpPr>
            <a:spLocks noGrp="1"/>
          </p:cNvSpPr>
          <p:nvPr>
            <p:ph idx="1"/>
          </p:nvPr>
        </p:nvSpPr>
        <p:spPr>
          <a:xfrm>
            <a:off x="838200" y="1690688"/>
            <a:ext cx="10515600" cy="4080150"/>
          </a:xfrm>
        </p:spPr>
        <p:txBody>
          <a:bodyPr>
            <a:normAutofit/>
          </a:bodyPr>
          <a:lstStyle/>
          <a:p>
            <a:pPr marL="0" indent="0" algn="ctr">
              <a:buNone/>
            </a:pPr>
            <a:r>
              <a:rPr lang="en-GB" i="1" dirty="0"/>
              <a:t>Personal data shall be processed in a manner that ensures </a:t>
            </a:r>
            <a:r>
              <a:rPr lang="en-GB" i="1" dirty="0" smtClean="0"/>
              <a:t>appropriate security </a:t>
            </a:r>
            <a:r>
              <a:rPr lang="en-GB" i="1" dirty="0"/>
              <a:t>of the personal data, including protection against unauthorised </a:t>
            </a:r>
            <a:r>
              <a:rPr lang="en-GB" i="1" dirty="0" smtClean="0"/>
              <a:t>or unlawful </a:t>
            </a:r>
            <a:r>
              <a:rPr lang="en-GB" i="1" dirty="0"/>
              <a:t>processing and against accidental loss, destruction or damage, </a:t>
            </a:r>
            <a:r>
              <a:rPr lang="en-GB" i="1" dirty="0" smtClean="0"/>
              <a:t>using </a:t>
            </a:r>
            <a:r>
              <a:rPr lang="en-US" i="1" dirty="0" smtClean="0"/>
              <a:t>appropriate </a:t>
            </a:r>
            <a:r>
              <a:rPr lang="en-US" i="1" dirty="0"/>
              <a:t>technical or </a:t>
            </a:r>
            <a:r>
              <a:rPr lang="en-US" i="1" dirty="0" err="1"/>
              <a:t>organisational</a:t>
            </a:r>
            <a:r>
              <a:rPr lang="en-US" i="1" dirty="0"/>
              <a:t> measures. </a:t>
            </a:r>
            <a:endParaRPr lang="en-US" i="1" dirty="0" smtClean="0"/>
          </a:p>
          <a:p>
            <a:pPr marL="0" indent="0" algn="ctr">
              <a:buNone/>
            </a:pPr>
            <a:r>
              <a:rPr lang="en-US" dirty="0" smtClean="0"/>
              <a:t>(</a:t>
            </a:r>
            <a:r>
              <a:rPr lang="en-US" dirty="0"/>
              <a:t>GDPR Article 5</a:t>
            </a:r>
            <a:r>
              <a:rPr lang="en-US" dirty="0" smtClean="0"/>
              <a:t>, Processing </a:t>
            </a:r>
            <a:r>
              <a:rPr lang="en-US" dirty="0"/>
              <a:t>Principles</a:t>
            </a:r>
            <a:r>
              <a:rPr lang="en-US" dirty="0" smtClean="0"/>
              <a:t>)</a:t>
            </a:r>
          </a:p>
          <a:p>
            <a:r>
              <a:rPr lang="en-GB" dirty="0"/>
              <a:t>When we pass over our personal data to others, whether to an organisation </a:t>
            </a:r>
            <a:r>
              <a:rPr lang="en-GB" dirty="0" smtClean="0"/>
              <a:t>or individual</a:t>
            </a:r>
            <a:r>
              <a:rPr lang="en-GB" dirty="0"/>
              <a:t>, we need confidence that they </a:t>
            </a:r>
            <a:r>
              <a:rPr lang="en-GB" dirty="0" smtClean="0"/>
              <a:t>will do the necessarily to </a:t>
            </a:r>
            <a:r>
              <a:rPr lang="en-GB" dirty="0"/>
              <a:t>keep our data safe </a:t>
            </a:r>
            <a:r>
              <a:rPr lang="en-GB" dirty="0" smtClean="0"/>
              <a:t>and </a:t>
            </a:r>
            <a:r>
              <a:rPr lang="en-US" dirty="0" smtClean="0"/>
              <a:t>secure </a:t>
            </a:r>
            <a:r>
              <a:rPr lang="en-US" dirty="0"/>
              <a:t>at all times.</a:t>
            </a:r>
          </a:p>
        </p:txBody>
      </p:sp>
    </p:spTree>
    <p:extLst>
      <p:ext uri="{BB962C8B-B14F-4D97-AF65-F5344CB8AC3E}">
        <p14:creationId xmlns:p14="http://schemas.microsoft.com/office/powerpoint/2010/main" val="3770528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a:t>
            </a:fld>
            <a:endParaRPr lang="en-US" dirty="0">
              <a:solidFill>
                <a:prstClr val="black">
                  <a:tint val="75000"/>
                </a:prstClr>
              </a:solidFill>
            </a:endParaRPr>
          </a:p>
        </p:txBody>
      </p:sp>
      <p:sp>
        <p:nvSpPr>
          <p:cNvPr id="4" name="Content Placeholder 3"/>
          <p:cNvSpPr>
            <a:spLocks noGrp="1"/>
          </p:cNvSpPr>
          <p:nvPr>
            <p:ph idx="1"/>
          </p:nvPr>
        </p:nvSpPr>
        <p:spPr>
          <a:xfrm>
            <a:off x="838200" y="875211"/>
            <a:ext cx="10515600" cy="4895627"/>
          </a:xfrm>
        </p:spPr>
        <p:txBody>
          <a:bodyPr/>
          <a:lstStyle/>
          <a:p>
            <a:pPr marL="0" indent="0">
              <a:buNone/>
            </a:pPr>
            <a:r>
              <a:rPr lang="en-GB" dirty="0"/>
              <a:t>People generally perceive privacy rights to cover a number of different aspects of their lives including, but not limited to: </a:t>
            </a:r>
            <a:endParaRPr lang="en-GB" dirty="0" smtClean="0"/>
          </a:p>
          <a:p>
            <a:pPr marL="0" indent="0">
              <a:buNone/>
            </a:pPr>
            <a:r>
              <a:rPr lang="en-GB" dirty="0" smtClean="0"/>
              <a:t>• </a:t>
            </a:r>
            <a:r>
              <a:rPr lang="en-GB" dirty="0"/>
              <a:t>Their bodies and personal space. </a:t>
            </a:r>
            <a:endParaRPr lang="en-GB" dirty="0" smtClean="0"/>
          </a:p>
          <a:p>
            <a:pPr marL="0" indent="0">
              <a:buNone/>
            </a:pPr>
            <a:r>
              <a:rPr lang="en-GB" dirty="0" smtClean="0"/>
              <a:t>• </a:t>
            </a:r>
            <a:r>
              <a:rPr lang="en-GB" dirty="0"/>
              <a:t>Their physical movements and behaviours. </a:t>
            </a:r>
            <a:endParaRPr lang="en-GB" dirty="0" smtClean="0"/>
          </a:p>
          <a:p>
            <a:pPr marL="0" indent="0">
              <a:buNone/>
            </a:pPr>
            <a:r>
              <a:rPr lang="en-GB" dirty="0" smtClean="0"/>
              <a:t>• </a:t>
            </a:r>
            <a:r>
              <a:rPr lang="en-GB" dirty="0"/>
              <a:t>Their political thinking, philosophies. </a:t>
            </a:r>
            <a:endParaRPr lang="en-GB" dirty="0" smtClean="0"/>
          </a:p>
          <a:p>
            <a:pPr marL="0" indent="0">
              <a:buNone/>
            </a:pPr>
            <a:r>
              <a:rPr lang="en-GB" dirty="0" smtClean="0"/>
              <a:t>• </a:t>
            </a:r>
            <a:r>
              <a:rPr lang="en-GB" dirty="0"/>
              <a:t>Their sex lives and orientations. </a:t>
            </a:r>
            <a:endParaRPr lang="en-GB" dirty="0" smtClean="0"/>
          </a:p>
          <a:p>
            <a:pPr marL="0" indent="0">
              <a:buNone/>
            </a:pPr>
            <a:r>
              <a:rPr lang="en-GB" dirty="0" smtClean="0"/>
              <a:t>• </a:t>
            </a:r>
            <a:r>
              <a:rPr lang="en-GB" dirty="0"/>
              <a:t>Their digital lives and communications. </a:t>
            </a:r>
            <a:endParaRPr lang="en-US" dirty="0"/>
          </a:p>
        </p:txBody>
      </p:sp>
    </p:spTree>
    <p:extLst>
      <p:ext uri="{BB962C8B-B14F-4D97-AF65-F5344CB8AC3E}">
        <p14:creationId xmlns:p14="http://schemas.microsoft.com/office/powerpoint/2010/main" val="32449949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50</a:t>
            </a:fld>
            <a:endParaRPr lang="en-US" dirty="0">
              <a:solidFill>
                <a:prstClr val="black">
                  <a:tint val="75000"/>
                </a:prstClr>
              </a:solidFill>
            </a:endParaRPr>
          </a:p>
        </p:txBody>
      </p:sp>
      <p:sp>
        <p:nvSpPr>
          <p:cNvPr id="4" name="Content Placeholder 3"/>
          <p:cNvSpPr>
            <a:spLocks noGrp="1"/>
          </p:cNvSpPr>
          <p:nvPr>
            <p:ph idx="1"/>
          </p:nvPr>
        </p:nvSpPr>
        <p:spPr>
          <a:xfrm>
            <a:off x="655321" y="696251"/>
            <a:ext cx="6686006" cy="4750960"/>
          </a:xfrm>
        </p:spPr>
        <p:txBody>
          <a:bodyPr>
            <a:normAutofit fontScale="92500" lnSpcReduction="10000"/>
          </a:bodyPr>
          <a:lstStyle/>
          <a:p>
            <a:r>
              <a:rPr lang="en-GB" dirty="0"/>
              <a:t>If you are a data controller, or a data processor, you need to plan very carefully </a:t>
            </a:r>
            <a:r>
              <a:rPr lang="en-GB" dirty="0" smtClean="0"/>
              <a:t>so that </a:t>
            </a:r>
            <a:r>
              <a:rPr lang="en-GB" dirty="0"/>
              <a:t>the design and organisation of your security fits the nature of the </a:t>
            </a:r>
            <a:r>
              <a:rPr lang="en-GB" dirty="0" smtClean="0"/>
              <a:t>personal data </a:t>
            </a:r>
            <a:r>
              <a:rPr lang="en-GB" dirty="0"/>
              <a:t>you hold. </a:t>
            </a:r>
            <a:endParaRPr lang="en-GB" dirty="0" smtClean="0"/>
          </a:p>
          <a:p>
            <a:r>
              <a:rPr lang="en-GB" dirty="0" smtClean="0"/>
              <a:t>This </a:t>
            </a:r>
            <a:r>
              <a:rPr lang="en-GB" dirty="0"/>
              <a:t>means that you will need to:</a:t>
            </a:r>
          </a:p>
          <a:p>
            <a:pPr lvl="1"/>
            <a:r>
              <a:rPr lang="en-GB" dirty="0" smtClean="0"/>
              <a:t>Assign </a:t>
            </a:r>
            <a:r>
              <a:rPr lang="en-GB" dirty="0"/>
              <a:t>clear responsibilities for information security.</a:t>
            </a:r>
          </a:p>
          <a:p>
            <a:pPr lvl="1"/>
            <a:r>
              <a:rPr lang="en-GB" dirty="0" smtClean="0"/>
              <a:t>Plan </a:t>
            </a:r>
            <a:r>
              <a:rPr lang="en-GB" dirty="0"/>
              <a:t>for appropriate physical and technical security.</a:t>
            </a:r>
          </a:p>
          <a:p>
            <a:pPr lvl="1"/>
            <a:r>
              <a:rPr lang="en-GB" dirty="0" smtClean="0"/>
              <a:t>Ensure </a:t>
            </a:r>
            <a:r>
              <a:rPr lang="en-GB" dirty="0"/>
              <a:t>robust policies and procedures and reliable, well-trained </a:t>
            </a:r>
            <a:r>
              <a:rPr lang="en-GB" dirty="0" smtClean="0"/>
              <a:t>staff</a:t>
            </a:r>
            <a:r>
              <a:rPr lang="en-GB" dirty="0"/>
              <a:t>.</a:t>
            </a:r>
          </a:p>
          <a:p>
            <a:pPr lvl="1"/>
            <a:r>
              <a:rPr lang="en-GB" dirty="0" smtClean="0"/>
              <a:t>Prepare </a:t>
            </a:r>
            <a:r>
              <a:rPr lang="en-GB" dirty="0"/>
              <a:t>to respond to any personal data breach swiftly and effectively.</a:t>
            </a:r>
            <a:endParaRPr lang="en-US" dirty="0"/>
          </a:p>
        </p:txBody>
      </p:sp>
      <p:pic>
        <p:nvPicPr>
          <p:cNvPr id="5" name="Picture 4"/>
          <p:cNvPicPr>
            <a:picLocks noChangeAspect="1"/>
          </p:cNvPicPr>
          <p:nvPr/>
        </p:nvPicPr>
        <p:blipFill>
          <a:blip r:embed="rId2"/>
          <a:stretch>
            <a:fillRect/>
          </a:stretch>
        </p:blipFill>
        <p:spPr>
          <a:xfrm>
            <a:off x="7575096" y="1599111"/>
            <a:ext cx="4095750" cy="3848100"/>
          </a:xfrm>
          <a:prstGeom prst="rect">
            <a:avLst/>
          </a:prstGeom>
        </p:spPr>
      </p:pic>
    </p:spTree>
    <p:extLst>
      <p:ext uri="{BB962C8B-B14F-4D97-AF65-F5344CB8AC3E}">
        <p14:creationId xmlns:p14="http://schemas.microsoft.com/office/powerpoint/2010/main" val="28084264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3.8 ACCOUNTABILITY</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51</a:t>
            </a:fld>
            <a:endParaRPr lang="en-US" dirty="0">
              <a:solidFill>
                <a:prstClr val="black">
                  <a:tint val="75000"/>
                </a:prstClr>
              </a:solidFill>
            </a:endParaRPr>
          </a:p>
        </p:txBody>
      </p:sp>
      <p:sp>
        <p:nvSpPr>
          <p:cNvPr id="4" name="Content Placeholder 3"/>
          <p:cNvSpPr>
            <a:spLocks noGrp="1"/>
          </p:cNvSpPr>
          <p:nvPr>
            <p:ph idx="1"/>
          </p:nvPr>
        </p:nvSpPr>
        <p:spPr/>
        <p:txBody>
          <a:bodyPr>
            <a:normAutofit fontScale="92500"/>
          </a:bodyPr>
          <a:lstStyle/>
          <a:p>
            <a:pPr marL="0" indent="0" algn="ctr">
              <a:buNone/>
            </a:pPr>
            <a:r>
              <a:rPr lang="en-GB" i="1" dirty="0"/>
              <a:t>The controller shall be responsible for, and be able to </a:t>
            </a:r>
            <a:r>
              <a:rPr lang="en-GB" i="1" dirty="0" smtClean="0"/>
              <a:t>demonstrate compliance </a:t>
            </a:r>
            <a:r>
              <a:rPr lang="en-GB" i="1" dirty="0"/>
              <a:t>with (the above principles). </a:t>
            </a:r>
            <a:endParaRPr lang="en-GB" i="1" dirty="0" smtClean="0"/>
          </a:p>
          <a:p>
            <a:pPr marL="0" indent="0" algn="ctr">
              <a:buNone/>
            </a:pPr>
            <a:r>
              <a:rPr lang="en-GB" dirty="0" smtClean="0"/>
              <a:t>(GDPR </a:t>
            </a:r>
            <a:r>
              <a:rPr lang="en-GB" dirty="0"/>
              <a:t>Article 5, </a:t>
            </a:r>
            <a:r>
              <a:rPr lang="en-GB" dirty="0" smtClean="0"/>
              <a:t>Processing </a:t>
            </a:r>
            <a:r>
              <a:rPr lang="en-US" dirty="0" smtClean="0"/>
              <a:t>Principles).</a:t>
            </a:r>
          </a:p>
          <a:p>
            <a:r>
              <a:rPr lang="en-GB" dirty="0"/>
              <a:t>Accountability requires data controllers to implement appropriate and </a:t>
            </a:r>
            <a:r>
              <a:rPr lang="en-GB" dirty="0" smtClean="0"/>
              <a:t>effective measures </a:t>
            </a:r>
            <a:r>
              <a:rPr lang="en-GB" dirty="0"/>
              <a:t>to effect the principles and obligations of the GDPR and to be </a:t>
            </a:r>
            <a:r>
              <a:rPr lang="en-GB" dirty="0" smtClean="0"/>
              <a:t>able </a:t>
            </a:r>
            <a:r>
              <a:rPr lang="en-US" dirty="0" smtClean="0"/>
              <a:t>demonstrate </a:t>
            </a:r>
            <a:r>
              <a:rPr lang="en-US" dirty="0"/>
              <a:t>this on request</a:t>
            </a:r>
            <a:r>
              <a:rPr lang="en-US" dirty="0" smtClean="0"/>
              <a:t>.</a:t>
            </a:r>
          </a:p>
          <a:p>
            <a:r>
              <a:rPr lang="en-GB" dirty="0"/>
              <a:t>What does this accountability principle mean in practice? D</a:t>
            </a:r>
            <a:r>
              <a:rPr lang="en-GB" dirty="0" smtClean="0"/>
              <a:t>ata controller should </a:t>
            </a:r>
            <a:r>
              <a:rPr lang="en-GB" dirty="0"/>
              <a:t>be able to point towards explicit measures they have put in place.</a:t>
            </a:r>
            <a:endParaRPr lang="en-US" dirty="0"/>
          </a:p>
        </p:txBody>
      </p:sp>
    </p:spTree>
    <p:extLst>
      <p:ext uri="{BB962C8B-B14F-4D97-AF65-F5344CB8AC3E}">
        <p14:creationId xmlns:p14="http://schemas.microsoft.com/office/powerpoint/2010/main" val="3228022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3.9 REVIEW EXERCISE</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52</a:t>
            </a:fld>
            <a:endParaRPr lang="en-US" dirty="0">
              <a:solidFill>
                <a:prstClr val="black">
                  <a:tint val="75000"/>
                </a:prstClr>
              </a:solidFill>
            </a:endParaRPr>
          </a:p>
        </p:txBody>
      </p:sp>
      <p:sp>
        <p:nvSpPr>
          <p:cNvPr id="4" name="Content Placeholder 3"/>
          <p:cNvSpPr>
            <a:spLocks noGrp="1"/>
          </p:cNvSpPr>
          <p:nvPr>
            <p:ph idx="1"/>
          </p:nvPr>
        </p:nvSpPr>
        <p:spPr>
          <a:xfrm>
            <a:off x="838200" y="1911096"/>
            <a:ext cx="10515600" cy="1276241"/>
          </a:xfrm>
        </p:spPr>
        <p:txBody>
          <a:bodyPr/>
          <a:lstStyle/>
          <a:p>
            <a:pPr marL="514350" indent="-514350">
              <a:buAutoNum type="arabicPeriod"/>
            </a:pPr>
            <a:r>
              <a:rPr lang="en-GB" b="1" dirty="0" smtClean="0"/>
              <a:t>Accountability </a:t>
            </a:r>
            <a:r>
              <a:rPr lang="en-GB" b="1" dirty="0"/>
              <a:t>could be described as an “oversight” principle that governs </a:t>
            </a:r>
            <a:r>
              <a:rPr lang="en-GB" b="1" dirty="0" smtClean="0"/>
              <a:t>the processing </a:t>
            </a:r>
            <a:r>
              <a:rPr lang="en-GB" b="1" dirty="0"/>
              <a:t>of personal data. List the other six principles</a:t>
            </a:r>
            <a:r>
              <a:rPr lang="en-GB" b="1" dirty="0" smtClean="0"/>
              <a:t>.</a:t>
            </a:r>
          </a:p>
          <a:p>
            <a:pPr marL="0" indent="0">
              <a:buNone/>
            </a:pPr>
            <a:endParaRPr lang="en-US" dirty="0"/>
          </a:p>
        </p:txBody>
      </p:sp>
      <p:sp>
        <p:nvSpPr>
          <p:cNvPr id="5" name="Rectangle 4"/>
          <p:cNvSpPr/>
          <p:nvPr/>
        </p:nvSpPr>
        <p:spPr>
          <a:xfrm>
            <a:off x="2316481" y="3237928"/>
            <a:ext cx="6096000" cy="2677656"/>
          </a:xfrm>
          <a:prstGeom prst="rect">
            <a:avLst/>
          </a:prstGeom>
        </p:spPr>
        <p:txBody>
          <a:bodyPr>
            <a:spAutoFit/>
          </a:bodyPr>
          <a:lstStyle/>
          <a:p>
            <a:r>
              <a:rPr lang="en-US" sz="2800" dirty="0" smtClean="0"/>
              <a:t>1. Lawful</a:t>
            </a:r>
            <a:r>
              <a:rPr lang="en-US" sz="2800" dirty="0"/>
              <a:t>, Fair and Transparent</a:t>
            </a:r>
          </a:p>
          <a:p>
            <a:r>
              <a:rPr lang="en-US" sz="2800" dirty="0"/>
              <a:t>2. Purpose Limitation</a:t>
            </a:r>
          </a:p>
          <a:p>
            <a:r>
              <a:rPr lang="en-US" sz="2800" dirty="0"/>
              <a:t>3. Data </a:t>
            </a:r>
            <a:r>
              <a:rPr lang="en-US" sz="2800" dirty="0" err="1"/>
              <a:t>Minimisation</a:t>
            </a:r>
            <a:endParaRPr lang="en-US" sz="2800" dirty="0"/>
          </a:p>
          <a:p>
            <a:r>
              <a:rPr lang="en-US" sz="2800" dirty="0"/>
              <a:t>4. Accuracy</a:t>
            </a:r>
          </a:p>
          <a:p>
            <a:r>
              <a:rPr lang="en-US" sz="2800" dirty="0"/>
              <a:t>5. Storage Limitation</a:t>
            </a:r>
          </a:p>
          <a:p>
            <a:r>
              <a:rPr lang="en-US" sz="2800" dirty="0"/>
              <a:t>6. Integrity &amp; Confidentiality</a:t>
            </a:r>
          </a:p>
        </p:txBody>
      </p:sp>
    </p:spTree>
    <p:extLst>
      <p:ext uri="{BB962C8B-B14F-4D97-AF65-F5344CB8AC3E}">
        <p14:creationId xmlns:p14="http://schemas.microsoft.com/office/powerpoint/2010/main" val="90161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53</a:t>
            </a:fld>
            <a:endParaRPr lang="en-US" dirty="0">
              <a:solidFill>
                <a:prstClr val="black">
                  <a:tint val="75000"/>
                </a:prstClr>
              </a:solidFill>
            </a:endParaRPr>
          </a:p>
        </p:txBody>
      </p:sp>
      <p:sp>
        <p:nvSpPr>
          <p:cNvPr id="4" name="Content Placeholder 3"/>
          <p:cNvSpPr>
            <a:spLocks noGrp="1"/>
          </p:cNvSpPr>
          <p:nvPr>
            <p:ph idx="1"/>
          </p:nvPr>
        </p:nvSpPr>
        <p:spPr>
          <a:xfrm>
            <a:off x="838200" y="1071154"/>
            <a:ext cx="10515600" cy="1763486"/>
          </a:xfrm>
        </p:spPr>
        <p:txBody>
          <a:bodyPr/>
          <a:lstStyle/>
          <a:p>
            <a:pPr marL="0" indent="0">
              <a:buNone/>
            </a:pPr>
            <a:r>
              <a:rPr lang="en-GB" b="1" dirty="0"/>
              <a:t>2. An interviewer has collected personal data by carrying out a door-to-door survey</a:t>
            </a:r>
            <a:r>
              <a:rPr lang="en-GB" b="1" dirty="0" smtClean="0"/>
              <a:t>. They </a:t>
            </a:r>
            <a:r>
              <a:rPr lang="en-GB" b="1" dirty="0"/>
              <a:t>leave their interview records behind after having lunch in a restaurant. </a:t>
            </a:r>
            <a:r>
              <a:rPr lang="en-GB" b="1" dirty="0" smtClean="0"/>
              <a:t>Which of </a:t>
            </a:r>
            <a:r>
              <a:rPr lang="en-GB" b="1" dirty="0"/>
              <a:t>the data processing principles have they broken?</a:t>
            </a:r>
            <a:endParaRPr lang="en-US" b="1" dirty="0"/>
          </a:p>
        </p:txBody>
      </p:sp>
      <p:sp>
        <p:nvSpPr>
          <p:cNvPr id="5" name="Content Placeholder 3"/>
          <p:cNvSpPr txBox="1">
            <a:spLocks/>
          </p:cNvSpPr>
          <p:nvPr/>
        </p:nvSpPr>
        <p:spPr>
          <a:xfrm>
            <a:off x="838200" y="3026228"/>
            <a:ext cx="10515600" cy="17634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This is an example of an Integrity &amp; Confidentiality Breach. </a:t>
            </a:r>
            <a:endParaRPr lang="en-US" dirty="0"/>
          </a:p>
        </p:txBody>
      </p:sp>
    </p:spTree>
    <p:extLst>
      <p:ext uri="{BB962C8B-B14F-4D97-AF65-F5344CB8AC3E}">
        <p14:creationId xmlns:p14="http://schemas.microsoft.com/office/powerpoint/2010/main" val="344373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54</a:t>
            </a:fld>
            <a:endParaRPr lang="en-US" dirty="0">
              <a:solidFill>
                <a:prstClr val="black">
                  <a:tint val="75000"/>
                </a:prstClr>
              </a:solidFill>
            </a:endParaRPr>
          </a:p>
        </p:txBody>
      </p:sp>
      <p:sp>
        <p:nvSpPr>
          <p:cNvPr id="4" name="Content Placeholder 3"/>
          <p:cNvSpPr>
            <a:spLocks noGrp="1"/>
          </p:cNvSpPr>
          <p:nvPr>
            <p:ph idx="1"/>
          </p:nvPr>
        </p:nvSpPr>
        <p:spPr>
          <a:xfrm>
            <a:off x="838200" y="1911096"/>
            <a:ext cx="10515600" cy="1171738"/>
          </a:xfrm>
        </p:spPr>
        <p:txBody>
          <a:bodyPr/>
          <a:lstStyle/>
          <a:p>
            <a:pPr marL="0" indent="0">
              <a:buNone/>
            </a:pPr>
            <a:r>
              <a:rPr lang="en-GB" b="1" dirty="0" smtClean="0"/>
              <a:t>3. Who </a:t>
            </a:r>
            <a:r>
              <a:rPr lang="en-GB" b="1" dirty="0"/>
              <a:t>is legally responsible for ensuring that the 7 data processing principles </a:t>
            </a:r>
            <a:r>
              <a:rPr lang="en-GB" b="1" dirty="0" smtClean="0"/>
              <a:t>are </a:t>
            </a:r>
            <a:r>
              <a:rPr lang="en-US" b="1" dirty="0" smtClean="0"/>
              <a:t>obeyed</a:t>
            </a:r>
            <a:r>
              <a:rPr lang="en-US" b="1" dirty="0"/>
              <a:t>?</a:t>
            </a:r>
          </a:p>
        </p:txBody>
      </p:sp>
      <p:sp>
        <p:nvSpPr>
          <p:cNvPr id="5" name="Content Placeholder 3"/>
          <p:cNvSpPr txBox="1">
            <a:spLocks/>
          </p:cNvSpPr>
          <p:nvPr/>
        </p:nvSpPr>
        <p:spPr>
          <a:xfrm>
            <a:off x="838200" y="3082834"/>
            <a:ext cx="10515600" cy="1171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Both the Data Controller and the Data Processor are responsible. </a:t>
            </a:r>
            <a:endParaRPr lang="en-US" dirty="0"/>
          </a:p>
        </p:txBody>
      </p:sp>
    </p:spTree>
    <p:extLst>
      <p:ext uri="{BB962C8B-B14F-4D97-AF65-F5344CB8AC3E}">
        <p14:creationId xmlns:p14="http://schemas.microsoft.com/office/powerpoint/2010/main" val="68995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55</a:t>
            </a:fld>
            <a:endParaRPr lang="en-US" dirty="0">
              <a:solidFill>
                <a:prstClr val="black">
                  <a:tint val="75000"/>
                </a:prstClr>
              </a:solidFill>
            </a:endParaRPr>
          </a:p>
        </p:txBody>
      </p:sp>
      <p:sp>
        <p:nvSpPr>
          <p:cNvPr id="4" name="Content Placeholder 3"/>
          <p:cNvSpPr>
            <a:spLocks noGrp="1"/>
          </p:cNvSpPr>
          <p:nvPr>
            <p:ph idx="1"/>
          </p:nvPr>
        </p:nvSpPr>
        <p:spPr>
          <a:xfrm>
            <a:off x="407126" y="1267097"/>
            <a:ext cx="9285514" cy="4634369"/>
          </a:xfrm>
        </p:spPr>
        <p:txBody>
          <a:bodyPr>
            <a:normAutofit/>
          </a:bodyPr>
          <a:lstStyle/>
          <a:p>
            <a:pPr marL="0" indent="0">
              <a:buNone/>
            </a:pPr>
            <a:r>
              <a:rPr lang="en-GB" b="1" dirty="0" smtClean="0"/>
              <a:t>4. For </a:t>
            </a:r>
            <a:r>
              <a:rPr lang="en-GB" b="1" dirty="0"/>
              <a:t>each of the following statements, review and decide whether it is TRUE </a:t>
            </a:r>
            <a:r>
              <a:rPr lang="en-GB" b="1" dirty="0" smtClean="0"/>
              <a:t>or </a:t>
            </a:r>
            <a:r>
              <a:rPr lang="en-US" b="1" dirty="0" smtClean="0"/>
              <a:t>FALSE</a:t>
            </a:r>
            <a:r>
              <a:rPr lang="en-US" b="1" dirty="0"/>
              <a:t>.</a:t>
            </a:r>
          </a:p>
          <a:p>
            <a:pPr marL="0" indent="0">
              <a:buNone/>
            </a:pPr>
            <a:r>
              <a:rPr lang="en-GB" dirty="0"/>
              <a:t>(</a:t>
            </a:r>
            <a:r>
              <a:rPr lang="en-GB" dirty="0" err="1"/>
              <a:t>i</a:t>
            </a:r>
            <a:r>
              <a:rPr lang="en-GB" dirty="0"/>
              <a:t>) A data controller may be able to process personal data for a purpose that </a:t>
            </a:r>
            <a:r>
              <a:rPr lang="en-GB" dirty="0" smtClean="0"/>
              <a:t>is different </a:t>
            </a:r>
            <a:r>
              <a:rPr lang="en-GB" dirty="0"/>
              <a:t>from that for which it was first collected if that new purpose </a:t>
            </a:r>
            <a:r>
              <a:rPr lang="en-GB" dirty="0" smtClean="0"/>
              <a:t>is compatible </a:t>
            </a:r>
            <a:r>
              <a:rPr lang="en-GB" dirty="0"/>
              <a:t>with the original purpose.</a:t>
            </a:r>
          </a:p>
          <a:p>
            <a:pPr marL="0" indent="0">
              <a:buNone/>
            </a:pPr>
            <a:endParaRPr lang="en-US" dirty="0" smtClean="0"/>
          </a:p>
          <a:p>
            <a:pPr marL="0" indent="0">
              <a:buNone/>
            </a:pPr>
            <a:r>
              <a:rPr lang="en-US" dirty="0" smtClean="0"/>
              <a:t>(</a:t>
            </a:r>
            <a:r>
              <a:rPr lang="en-US" dirty="0"/>
              <a:t>ii) A data controller </a:t>
            </a:r>
            <a:r>
              <a:rPr lang="en-US" dirty="0" smtClean="0"/>
              <a:t>must </a:t>
            </a:r>
            <a:r>
              <a:rPr lang="en-GB" dirty="0"/>
              <a:t>keep personal data up to date at all times and in </a:t>
            </a:r>
            <a:r>
              <a:rPr lang="en-GB" dirty="0" smtClean="0"/>
              <a:t>all </a:t>
            </a:r>
            <a:r>
              <a:rPr lang="en-US" dirty="0" smtClean="0"/>
              <a:t>circumstances</a:t>
            </a:r>
            <a:r>
              <a:rPr lang="en-US" dirty="0"/>
              <a:t>.</a:t>
            </a:r>
          </a:p>
        </p:txBody>
      </p:sp>
      <p:pic>
        <p:nvPicPr>
          <p:cNvPr id="5" name="Picture 4"/>
          <p:cNvPicPr>
            <a:picLocks noChangeAspect="1"/>
          </p:cNvPicPr>
          <p:nvPr/>
        </p:nvPicPr>
        <p:blipFill>
          <a:blip r:embed="rId2"/>
          <a:stretch>
            <a:fillRect/>
          </a:stretch>
        </p:blipFill>
        <p:spPr>
          <a:xfrm>
            <a:off x="9692640" y="2450643"/>
            <a:ext cx="1457734" cy="1473451"/>
          </a:xfrm>
          <a:prstGeom prst="rect">
            <a:avLst/>
          </a:prstGeom>
        </p:spPr>
      </p:pic>
      <p:pic>
        <p:nvPicPr>
          <p:cNvPr id="6" name="Picture 5"/>
          <p:cNvPicPr>
            <a:picLocks noChangeAspect="1"/>
          </p:cNvPicPr>
          <p:nvPr/>
        </p:nvPicPr>
        <p:blipFill>
          <a:blip r:embed="rId3"/>
          <a:stretch>
            <a:fillRect/>
          </a:stretch>
        </p:blipFill>
        <p:spPr>
          <a:xfrm>
            <a:off x="6760980" y="4842383"/>
            <a:ext cx="1459988" cy="1444740"/>
          </a:xfrm>
          <a:prstGeom prst="rect">
            <a:avLst/>
          </a:prstGeom>
        </p:spPr>
      </p:pic>
    </p:spTree>
    <p:extLst>
      <p:ext uri="{BB962C8B-B14F-4D97-AF65-F5344CB8AC3E}">
        <p14:creationId xmlns:p14="http://schemas.microsoft.com/office/powerpoint/2010/main" val="308833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4: </a:t>
            </a:r>
            <a:r>
              <a:rPr lang="pt-BR" dirty="0"/>
              <a:t>LAWFUL BASES FOR DATA PROCESSING</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56</a:t>
            </a:fld>
            <a:endParaRPr lang="en-US" dirty="0">
              <a:solidFill>
                <a:prstClr val="black">
                  <a:tint val="75000"/>
                </a:prstClr>
              </a:solidFill>
            </a:endParaRPr>
          </a:p>
        </p:txBody>
      </p:sp>
      <p:sp>
        <p:nvSpPr>
          <p:cNvPr id="4" name="Content Placeholder 3"/>
          <p:cNvSpPr>
            <a:spLocks noGrp="1"/>
          </p:cNvSpPr>
          <p:nvPr>
            <p:ph idx="1"/>
          </p:nvPr>
        </p:nvSpPr>
        <p:spPr/>
        <p:txBody>
          <a:bodyPr/>
          <a:lstStyle/>
          <a:p>
            <a:pPr marL="0" indent="0">
              <a:buNone/>
            </a:pPr>
            <a:r>
              <a:rPr lang="en-GB" dirty="0" smtClean="0"/>
              <a:t>In </a:t>
            </a:r>
            <a:r>
              <a:rPr lang="en-GB" dirty="0"/>
              <a:t>this section, </a:t>
            </a:r>
            <a:r>
              <a:rPr lang="en-GB" dirty="0" smtClean="0"/>
              <a:t>we will </a:t>
            </a:r>
            <a:r>
              <a:rPr lang="en-GB" dirty="0"/>
              <a:t>learn about:</a:t>
            </a:r>
          </a:p>
          <a:p>
            <a:pPr lvl="1"/>
            <a:r>
              <a:rPr lang="en-GB" dirty="0" smtClean="0"/>
              <a:t>When </a:t>
            </a:r>
            <a:r>
              <a:rPr lang="en-GB" dirty="0"/>
              <a:t>data processing is allowed</a:t>
            </a:r>
          </a:p>
          <a:p>
            <a:pPr lvl="1"/>
            <a:r>
              <a:rPr lang="en-US" dirty="0" smtClean="0"/>
              <a:t>The </a:t>
            </a:r>
            <a:r>
              <a:rPr lang="en-US" dirty="0"/>
              <a:t>lawful bases</a:t>
            </a:r>
          </a:p>
          <a:p>
            <a:pPr lvl="1"/>
            <a:r>
              <a:rPr lang="en-US" dirty="0" smtClean="0"/>
              <a:t>Appropriate </a:t>
            </a:r>
            <a:r>
              <a:rPr lang="en-US" dirty="0"/>
              <a:t>lawful basis</a:t>
            </a:r>
          </a:p>
          <a:p>
            <a:pPr lvl="1"/>
            <a:r>
              <a:rPr lang="en-GB" dirty="0" smtClean="0"/>
              <a:t>Using </a:t>
            </a:r>
            <a:r>
              <a:rPr lang="en-GB" dirty="0"/>
              <a:t>consent as a lawful basis</a:t>
            </a:r>
          </a:p>
          <a:p>
            <a:pPr lvl="1"/>
            <a:r>
              <a:rPr lang="en-US" dirty="0" smtClean="0"/>
              <a:t>Issues </a:t>
            </a:r>
            <a:r>
              <a:rPr lang="en-US" dirty="0"/>
              <a:t>around consent</a:t>
            </a:r>
          </a:p>
        </p:txBody>
      </p:sp>
    </p:spTree>
    <p:extLst>
      <p:ext uri="{BB962C8B-B14F-4D97-AF65-F5344CB8AC3E}">
        <p14:creationId xmlns:p14="http://schemas.microsoft.com/office/powerpoint/2010/main" val="7171924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4.1 WHEN IS DATA PROCESSING ALLOWED?</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57</a:t>
            </a:fld>
            <a:endParaRPr lang="en-US" dirty="0">
              <a:solidFill>
                <a:prstClr val="black">
                  <a:tint val="75000"/>
                </a:prstClr>
              </a:solidFill>
            </a:endParaRPr>
          </a:p>
        </p:txBody>
      </p:sp>
      <p:sp>
        <p:nvSpPr>
          <p:cNvPr id="4" name="Content Placeholder 3"/>
          <p:cNvSpPr>
            <a:spLocks noGrp="1"/>
          </p:cNvSpPr>
          <p:nvPr>
            <p:ph idx="1"/>
          </p:nvPr>
        </p:nvSpPr>
        <p:spPr/>
        <p:txBody>
          <a:bodyPr>
            <a:normAutofit/>
          </a:bodyPr>
          <a:lstStyle/>
          <a:p>
            <a:r>
              <a:rPr lang="en-GB" b="1" dirty="0"/>
              <a:t>A </a:t>
            </a:r>
            <a:r>
              <a:rPr lang="en-GB" b="1" dirty="0" smtClean="0"/>
              <a:t>L</a:t>
            </a:r>
            <a:r>
              <a:rPr lang="en-GB" b="1" dirty="0"/>
              <a:t>awful Basis is needed</a:t>
            </a:r>
            <a:endParaRPr lang="en-US" dirty="0"/>
          </a:p>
          <a:p>
            <a:pPr marL="0" indent="0">
              <a:buNone/>
            </a:pPr>
            <a:endParaRPr lang="en-GB" b="1" dirty="0" smtClean="0"/>
          </a:p>
          <a:p>
            <a:pPr lvl="1"/>
            <a:r>
              <a:rPr lang="en-GB" dirty="0"/>
              <a:t>The first principle established that personal </a:t>
            </a:r>
            <a:r>
              <a:rPr lang="en-GB" dirty="0" smtClean="0"/>
              <a:t>data must </a:t>
            </a:r>
            <a:r>
              <a:rPr lang="en-GB" dirty="0"/>
              <a:t>be processed in a manner that is “lawful, fair and transparent”. </a:t>
            </a:r>
            <a:endParaRPr lang="en-GB" dirty="0" smtClean="0"/>
          </a:p>
          <a:p>
            <a:pPr lvl="1"/>
            <a:r>
              <a:rPr lang="en-GB" dirty="0" smtClean="0"/>
              <a:t>This means that </a:t>
            </a:r>
            <a:r>
              <a:rPr lang="en-GB" dirty="0"/>
              <a:t>anytime a data controller intends to process personal data, they </a:t>
            </a:r>
            <a:r>
              <a:rPr lang="en-GB" dirty="0" smtClean="0"/>
              <a:t>must establish </a:t>
            </a:r>
            <a:r>
              <a:rPr lang="en-GB" dirty="0"/>
              <a:t>the “lawful basis” for doing so. </a:t>
            </a:r>
            <a:endParaRPr lang="en-GB" dirty="0" smtClean="0"/>
          </a:p>
          <a:p>
            <a:pPr lvl="1"/>
            <a:r>
              <a:rPr lang="en-GB" dirty="0" smtClean="0"/>
              <a:t>This </a:t>
            </a:r>
            <a:r>
              <a:rPr lang="en-GB" dirty="0"/>
              <a:t>lesson explains the 6 different </a:t>
            </a:r>
            <a:r>
              <a:rPr lang="en-GB" dirty="0" smtClean="0"/>
              <a:t>bases that </a:t>
            </a:r>
            <a:r>
              <a:rPr lang="en-GB" dirty="0"/>
              <a:t>can be used to make data processing “lawful</a:t>
            </a:r>
            <a:r>
              <a:rPr lang="en-GB" dirty="0" smtClean="0"/>
              <a:t>.”</a:t>
            </a:r>
            <a:endParaRPr lang="en-US" dirty="0"/>
          </a:p>
        </p:txBody>
      </p:sp>
    </p:spTree>
    <p:extLst>
      <p:ext uri="{BB962C8B-B14F-4D97-AF65-F5344CB8AC3E}">
        <p14:creationId xmlns:p14="http://schemas.microsoft.com/office/powerpoint/2010/main" val="9811163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58</a:t>
            </a:fld>
            <a:endParaRPr lang="en-US" dirty="0">
              <a:solidFill>
                <a:prstClr val="black">
                  <a:tint val="75000"/>
                </a:prstClr>
              </a:solidFill>
            </a:endParaRPr>
          </a:p>
        </p:txBody>
      </p:sp>
      <p:sp>
        <p:nvSpPr>
          <p:cNvPr id="4" name="Content Placeholder 3"/>
          <p:cNvSpPr>
            <a:spLocks noGrp="1"/>
          </p:cNvSpPr>
          <p:nvPr>
            <p:ph idx="1"/>
          </p:nvPr>
        </p:nvSpPr>
        <p:spPr>
          <a:xfrm>
            <a:off x="838200" y="1075765"/>
            <a:ext cx="10515600" cy="4695073"/>
          </a:xfrm>
        </p:spPr>
        <p:txBody>
          <a:bodyPr>
            <a:normAutofit/>
          </a:bodyPr>
          <a:lstStyle/>
          <a:p>
            <a:r>
              <a:rPr lang="en-US" b="1" dirty="0"/>
              <a:t>Restrictions on processing </a:t>
            </a:r>
            <a:r>
              <a:rPr lang="en-US" b="1" dirty="0" smtClean="0"/>
              <a:t>data</a:t>
            </a:r>
          </a:p>
          <a:p>
            <a:pPr lvl="1"/>
            <a:r>
              <a:rPr lang="en-GB" dirty="0"/>
              <a:t>Personal data should be processed only if the purpose of the processing could </a:t>
            </a:r>
            <a:r>
              <a:rPr lang="en-GB" dirty="0" smtClean="0"/>
              <a:t>not reasonably </a:t>
            </a:r>
            <a:r>
              <a:rPr lang="en-GB" dirty="0"/>
              <a:t>be fulfilled by other means. </a:t>
            </a:r>
            <a:endParaRPr lang="en-GB" dirty="0" smtClean="0"/>
          </a:p>
          <a:p>
            <a:pPr lvl="1"/>
            <a:r>
              <a:rPr lang="en-GB" dirty="0" smtClean="0"/>
              <a:t>Therefore an </a:t>
            </a:r>
            <a:r>
              <a:rPr lang="en-GB" dirty="0"/>
              <a:t>assessment of </a:t>
            </a:r>
            <a:r>
              <a:rPr lang="en-GB" dirty="0" smtClean="0"/>
              <a:t>its necessity </a:t>
            </a:r>
            <a:r>
              <a:rPr lang="en-GB" dirty="0"/>
              <a:t>and proportionality may need to be undertaken prior to commencement.</a:t>
            </a:r>
          </a:p>
          <a:p>
            <a:pPr lvl="1"/>
            <a:r>
              <a:rPr lang="en-GB" dirty="0"/>
              <a:t>This assessment would consider whether the processing is necessary to </a:t>
            </a:r>
            <a:r>
              <a:rPr lang="en-GB" dirty="0" smtClean="0"/>
              <a:t>achieve the </a:t>
            </a:r>
            <a:r>
              <a:rPr lang="en-GB" dirty="0"/>
              <a:t>designated purpose, or whether some other less intrusive method is available.</a:t>
            </a:r>
          </a:p>
          <a:p>
            <a:pPr lvl="1"/>
            <a:r>
              <a:rPr lang="en-GB" dirty="0"/>
              <a:t>The processing of “special categories” of data is more restricted than that of </a:t>
            </a:r>
            <a:r>
              <a:rPr lang="en-GB" dirty="0" smtClean="0"/>
              <a:t>other personal </a:t>
            </a:r>
            <a:r>
              <a:rPr lang="en-GB" dirty="0"/>
              <a:t>data. </a:t>
            </a:r>
            <a:endParaRPr lang="en-GB" dirty="0" smtClean="0"/>
          </a:p>
          <a:p>
            <a:pPr lvl="1"/>
            <a:r>
              <a:rPr lang="en-GB" dirty="0" smtClean="0"/>
              <a:t>In </a:t>
            </a:r>
            <a:r>
              <a:rPr lang="en-GB" dirty="0"/>
              <a:t>fact, the processing of special category personal data </a:t>
            </a:r>
            <a:r>
              <a:rPr lang="en-GB" dirty="0" smtClean="0"/>
              <a:t>is forbidden </a:t>
            </a:r>
            <a:r>
              <a:rPr lang="en-GB" dirty="0"/>
              <a:t>unless certain conditions are met.</a:t>
            </a:r>
            <a:endParaRPr lang="en-US" dirty="0"/>
          </a:p>
        </p:txBody>
      </p:sp>
    </p:spTree>
    <p:extLst>
      <p:ext uri="{BB962C8B-B14F-4D97-AF65-F5344CB8AC3E}">
        <p14:creationId xmlns:p14="http://schemas.microsoft.com/office/powerpoint/2010/main" val="36243522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4.2 THE LAWFUL BASES</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59</a:t>
            </a:fld>
            <a:endParaRPr lang="en-US" dirty="0">
              <a:solidFill>
                <a:prstClr val="black">
                  <a:tint val="75000"/>
                </a:prstClr>
              </a:solidFill>
            </a:endParaRPr>
          </a:p>
        </p:txBody>
      </p:sp>
      <p:sp>
        <p:nvSpPr>
          <p:cNvPr id="4" name="Content Placeholder 3"/>
          <p:cNvSpPr>
            <a:spLocks noGrp="1"/>
          </p:cNvSpPr>
          <p:nvPr>
            <p:ph idx="1"/>
          </p:nvPr>
        </p:nvSpPr>
        <p:spPr>
          <a:xfrm>
            <a:off x="703730" y="1803520"/>
            <a:ext cx="10515600" cy="1006915"/>
          </a:xfrm>
        </p:spPr>
        <p:txBody>
          <a:bodyPr/>
          <a:lstStyle/>
          <a:p>
            <a:pPr marL="0" indent="0">
              <a:buNone/>
            </a:pPr>
            <a:r>
              <a:rPr lang="en-GB" dirty="0"/>
              <a:t>Processing shall be lawful only if and to the extent that at least one of </a:t>
            </a:r>
            <a:r>
              <a:rPr lang="en-GB" dirty="0" smtClean="0"/>
              <a:t>these </a:t>
            </a:r>
            <a:r>
              <a:rPr lang="en-US" dirty="0" smtClean="0"/>
              <a:t>applies</a:t>
            </a:r>
            <a:r>
              <a:rPr lang="en-US" dirty="0"/>
              <a:t>.</a:t>
            </a:r>
          </a:p>
        </p:txBody>
      </p:sp>
      <p:pic>
        <p:nvPicPr>
          <p:cNvPr id="5" name="Picture 4"/>
          <p:cNvPicPr>
            <a:picLocks noChangeAspect="1"/>
          </p:cNvPicPr>
          <p:nvPr/>
        </p:nvPicPr>
        <p:blipFill>
          <a:blip r:embed="rId2"/>
          <a:stretch>
            <a:fillRect/>
          </a:stretch>
        </p:blipFill>
        <p:spPr>
          <a:xfrm>
            <a:off x="2123234" y="3084632"/>
            <a:ext cx="7948614" cy="3458678"/>
          </a:xfrm>
          <a:prstGeom prst="rect">
            <a:avLst/>
          </a:prstGeom>
        </p:spPr>
      </p:pic>
    </p:spTree>
    <p:extLst>
      <p:ext uri="{BB962C8B-B14F-4D97-AF65-F5344CB8AC3E}">
        <p14:creationId xmlns:p14="http://schemas.microsoft.com/office/powerpoint/2010/main" val="4243564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a:t>
            </a:fld>
            <a:endParaRPr lang="en-US" dirty="0">
              <a:solidFill>
                <a:prstClr val="black">
                  <a:tint val="75000"/>
                </a:prstClr>
              </a:solidFill>
            </a:endParaRPr>
          </a:p>
        </p:txBody>
      </p:sp>
      <p:sp>
        <p:nvSpPr>
          <p:cNvPr id="4" name="Content Placeholder 3"/>
          <p:cNvSpPr>
            <a:spLocks noGrp="1"/>
          </p:cNvSpPr>
          <p:nvPr>
            <p:ph idx="1"/>
          </p:nvPr>
        </p:nvSpPr>
        <p:spPr>
          <a:xfrm>
            <a:off x="838200" y="548641"/>
            <a:ext cx="10515600" cy="5222198"/>
          </a:xfrm>
        </p:spPr>
        <p:txBody>
          <a:bodyPr>
            <a:normAutofit lnSpcReduction="10000"/>
          </a:bodyPr>
          <a:lstStyle/>
          <a:p>
            <a:pPr marL="0" indent="0">
              <a:buNone/>
            </a:pPr>
            <a:r>
              <a:rPr lang="en-US" b="1" dirty="0"/>
              <a:t>Technology’s Influence on </a:t>
            </a:r>
            <a:r>
              <a:rPr lang="en-US" b="1" dirty="0" smtClean="0"/>
              <a:t>Privacy</a:t>
            </a:r>
          </a:p>
          <a:p>
            <a:pPr marL="0" indent="0">
              <a:buNone/>
            </a:pPr>
            <a:r>
              <a:rPr lang="en-GB" dirty="0"/>
              <a:t>Technological developments </a:t>
            </a:r>
            <a:r>
              <a:rPr lang="en-GB" dirty="0" smtClean="0"/>
              <a:t>is often presenting  </a:t>
            </a:r>
            <a:r>
              <a:rPr lang="en-GB" dirty="0"/>
              <a:t>new challenges to personal privacy. </a:t>
            </a:r>
            <a:endParaRPr lang="en-GB" dirty="0" smtClean="0"/>
          </a:p>
          <a:p>
            <a:pPr marL="0" indent="0">
              <a:buNone/>
            </a:pPr>
            <a:endParaRPr lang="en-GB" dirty="0" smtClean="0"/>
          </a:p>
          <a:p>
            <a:pPr marL="0" indent="0">
              <a:buNone/>
            </a:pPr>
            <a:r>
              <a:rPr lang="en-GB" dirty="0" smtClean="0"/>
              <a:t>Privacy </a:t>
            </a:r>
            <a:r>
              <a:rPr lang="en-GB" dirty="0"/>
              <a:t>debates have been provoked by the popular adoption and availability of technologies such as: </a:t>
            </a:r>
            <a:endParaRPr lang="en-GB" dirty="0" smtClean="0"/>
          </a:p>
          <a:p>
            <a:pPr marL="457200" lvl="1" indent="0">
              <a:buNone/>
            </a:pPr>
            <a:r>
              <a:rPr lang="en-GB" dirty="0" smtClean="0"/>
              <a:t>• </a:t>
            </a:r>
            <a:r>
              <a:rPr lang="en-GB" dirty="0"/>
              <a:t>Photography and the ready publication of illustrated newspapers. </a:t>
            </a:r>
            <a:endParaRPr lang="en-GB" dirty="0" smtClean="0"/>
          </a:p>
          <a:p>
            <a:pPr marL="457200" lvl="1" indent="0">
              <a:buNone/>
            </a:pPr>
            <a:r>
              <a:rPr lang="en-GB" dirty="0" smtClean="0"/>
              <a:t>• </a:t>
            </a:r>
            <a:r>
              <a:rPr lang="en-GB" dirty="0"/>
              <a:t>The telephone and the subsequent “bugging” of telephone conversations. </a:t>
            </a:r>
            <a:endParaRPr lang="en-GB" dirty="0" smtClean="0"/>
          </a:p>
          <a:p>
            <a:pPr marL="457200" lvl="1" indent="0">
              <a:buNone/>
            </a:pPr>
            <a:r>
              <a:rPr lang="en-GB" dirty="0" smtClean="0"/>
              <a:t>• </a:t>
            </a:r>
            <a:r>
              <a:rPr lang="en-GB" dirty="0"/>
              <a:t>The personal computer. </a:t>
            </a:r>
            <a:endParaRPr lang="en-GB" dirty="0" smtClean="0"/>
          </a:p>
          <a:p>
            <a:pPr marL="457200" lvl="1" indent="0">
              <a:buNone/>
            </a:pPr>
            <a:r>
              <a:rPr lang="en-GB" dirty="0" smtClean="0"/>
              <a:t>• </a:t>
            </a:r>
            <a:r>
              <a:rPr lang="en-GB" dirty="0"/>
              <a:t>DNA fingerprinting. </a:t>
            </a:r>
            <a:endParaRPr lang="en-GB" dirty="0" smtClean="0"/>
          </a:p>
          <a:p>
            <a:pPr marL="457200" lvl="1" indent="0">
              <a:buNone/>
            </a:pPr>
            <a:r>
              <a:rPr lang="en-GB" dirty="0" smtClean="0"/>
              <a:t>• </a:t>
            </a:r>
            <a:r>
              <a:rPr lang="en-GB" dirty="0"/>
              <a:t>The mobile telephone. </a:t>
            </a:r>
            <a:endParaRPr lang="en-GB" dirty="0" smtClean="0"/>
          </a:p>
          <a:p>
            <a:pPr marL="457200" lvl="1" indent="0">
              <a:buNone/>
            </a:pPr>
            <a:r>
              <a:rPr lang="en-GB" dirty="0" smtClean="0"/>
              <a:t>• </a:t>
            </a:r>
            <a:r>
              <a:rPr lang="en-GB" dirty="0"/>
              <a:t>The Internet. </a:t>
            </a:r>
            <a:endParaRPr lang="en-US" b="1" dirty="0" smtClean="0"/>
          </a:p>
          <a:p>
            <a:pPr marL="0" indent="0">
              <a:buNone/>
            </a:pPr>
            <a:endParaRPr lang="en-US" b="1" dirty="0"/>
          </a:p>
        </p:txBody>
      </p:sp>
    </p:spTree>
    <p:extLst>
      <p:ext uri="{BB962C8B-B14F-4D97-AF65-F5344CB8AC3E}">
        <p14:creationId xmlns:p14="http://schemas.microsoft.com/office/powerpoint/2010/main" val="4248147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Consent</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60</a:t>
            </a:fld>
            <a:endParaRPr lang="en-US" dirty="0">
              <a:solidFill>
                <a:prstClr val="black">
                  <a:tint val="75000"/>
                </a:prstClr>
              </a:solidFill>
            </a:endParaRPr>
          </a:p>
        </p:txBody>
      </p:sp>
      <p:sp>
        <p:nvSpPr>
          <p:cNvPr id="4" name="Content Placeholder 3"/>
          <p:cNvSpPr>
            <a:spLocks noGrp="1"/>
          </p:cNvSpPr>
          <p:nvPr>
            <p:ph idx="1"/>
          </p:nvPr>
        </p:nvSpPr>
        <p:spPr/>
        <p:txBody>
          <a:bodyPr/>
          <a:lstStyle/>
          <a:p>
            <a:pPr marL="0" indent="0">
              <a:buNone/>
            </a:pPr>
            <a:r>
              <a:rPr lang="en-GB" dirty="0"/>
              <a:t>The data subject has given consent to the processing of his or her personal </a:t>
            </a:r>
            <a:r>
              <a:rPr lang="en-GB" dirty="0" smtClean="0"/>
              <a:t>data for </a:t>
            </a:r>
            <a:r>
              <a:rPr lang="en-GB" dirty="0"/>
              <a:t>one or more specific purposes</a:t>
            </a:r>
            <a:r>
              <a:rPr lang="en-GB" dirty="0" smtClean="0"/>
              <a:t>.</a:t>
            </a:r>
          </a:p>
          <a:p>
            <a:pPr marL="0" indent="0">
              <a:buNone/>
            </a:pPr>
            <a:endParaRPr lang="en-US" dirty="0"/>
          </a:p>
        </p:txBody>
      </p:sp>
      <p:pic>
        <p:nvPicPr>
          <p:cNvPr id="5" name="Picture 4"/>
          <p:cNvPicPr>
            <a:picLocks noChangeAspect="1"/>
          </p:cNvPicPr>
          <p:nvPr/>
        </p:nvPicPr>
        <p:blipFill>
          <a:blip r:embed="rId2"/>
          <a:stretch>
            <a:fillRect/>
          </a:stretch>
        </p:blipFill>
        <p:spPr>
          <a:xfrm>
            <a:off x="2234429" y="3202791"/>
            <a:ext cx="7628028" cy="2236665"/>
          </a:xfrm>
          <a:prstGeom prst="rect">
            <a:avLst/>
          </a:prstGeom>
        </p:spPr>
      </p:pic>
    </p:spTree>
    <p:extLst>
      <p:ext uri="{BB962C8B-B14F-4D97-AF65-F5344CB8AC3E}">
        <p14:creationId xmlns:p14="http://schemas.microsoft.com/office/powerpoint/2010/main" val="6358504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Contract</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61</a:t>
            </a:fld>
            <a:endParaRPr lang="en-US" dirty="0">
              <a:solidFill>
                <a:prstClr val="black">
                  <a:tint val="75000"/>
                </a:prstClr>
              </a:solidFill>
            </a:endParaRPr>
          </a:p>
        </p:txBody>
      </p:sp>
      <p:sp>
        <p:nvSpPr>
          <p:cNvPr id="4" name="Content Placeholder 3"/>
          <p:cNvSpPr>
            <a:spLocks noGrp="1"/>
          </p:cNvSpPr>
          <p:nvPr>
            <p:ph idx="1"/>
          </p:nvPr>
        </p:nvSpPr>
        <p:spPr/>
        <p:txBody>
          <a:bodyPr/>
          <a:lstStyle/>
          <a:p>
            <a:r>
              <a:rPr lang="en-GB" dirty="0"/>
              <a:t>Processing is necessary for the performance of a contract to which the </a:t>
            </a:r>
            <a:r>
              <a:rPr lang="en-GB" dirty="0" smtClean="0"/>
              <a:t>data subject </a:t>
            </a:r>
            <a:r>
              <a:rPr lang="en-GB" dirty="0"/>
              <a:t>is party or to take steps at the request of the data subject prior to </a:t>
            </a:r>
            <a:r>
              <a:rPr lang="en-GB" dirty="0" smtClean="0"/>
              <a:t>entering </a:t>
            </a:r>
            <a:r>
              <a:rPr lang="en-US" dirty="0" smtClean="0"/>
              <a:t>into </a:t>
            </a:r>
            <a:r>
              <a:rPr lang="en-US" dirty="0"/>
              <a:t>a contract.</a:t>
            </a:r>
          </a:p>
        </p:txBody>
      </p:sp>
      <p:pic>
        <p:nvPicPr>
          <p:cNvPr id="5" name="Picture 4"/>
          <p:cNvPicPr>
            <a:picLocks noChangeAspect="1"/>
          </p:cNvPicPr>
          <p:nvPr/>
        </p:nvPicPr>
        <p:blipFill>
          <a:blip r:embed="rId2"/>
          <a:stretch>
            <a:fillRect/>
          </a:stretch>
        </p:blipFill>
        <p:spPr>
          <a:xfrm>
            <a:off x="2259907" y="3597341"/>
            <a:ext cx="8332982" cy="2393905"/>
          </a:xfrm>
          <a:prstGeom prst="rect">
            <a:avLst/>
          </a:prstGeom>
        </p:spPr>
      </p:pic>
    </p:spTree>
    <p:extLst>
      <p:ext uri="{BB962C8B-B14F-4D97-AF65-F5344CB8AC3E}">
        <p14:creationId xmlns:p14="http://schemas.microsoft.com/office/powerpoint/2010/main" val="23181240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Legal Obligation</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62</a:t>
            </a:fld>
            <a:endParaRPr lang="en-US" dirty="0">
              <a:solidFill>
                <a:prstClr val="black">
                  <a:tint val="75000"/>
                </a:prstClr>
              </a:solidFill>
            </a:endParaRPr>
          </a:p>
        </p:txBody>
      </p:sp>
      <p:sp>
        <p:nvSpPr>
          <p:cNvPr id="4" name="Content Placeholder 3"/>
          <p:cNvSpPr>
            <a:spLocks noGrp="1"/>
          </p:cNvSpPr>
          <p:nvPr>
            <p:ph idx="1"/>
          </p:nvPr>
        </p:nvSpPr>
        <p:spPr/>
        <p:txBody>
          <a:bodyPr/>
          <a:lstStyle/>
          <a:p>
            <a:r>
              <a:rPr lang="en-GB" dirty="0"/>
              <a:t>Processing is necessary for compliance with a legal obligation to which </a:t>
            </a:r>
            <a:r>
              <a:rPr lang="en-GB" dirty="0" smtClean="0"/>
              <a:t>the </a:t>
            </a:r>
            <a:r>
              <a:rPr lang="en-US" dirty="0" smtClean="0"/>
              <a:t>controller </a:t>
            </a:r>
            <a:r>
              <a:rPr lang="en-US" dirty="0"/>
              <a:t>is subject</a:t>
            </a:r>
            <a:r>
              <a:rPr lang="en-US" dirty="0" smtClean="0"/>
              <a:t>.</a:t>
            </a:r>
          </a:p>
          <a:p>
            <a:endParaRPr lang="en-GB" dirty="0"/>
          </a:p>
          <a:p>
            <a:pPr marL="0" indent="0">
              <a:buNone/>
            </a:pPr>
            <a:endParaRPr lang="en-US" dirty="0"/>
          </a:p>
        </p:txBody>
      </p:sp>
      <p:pic>
        <p:nvPicPr>
          <p:cNvPr id="5" name="Picture 4"/>
          <p:cNvPicPr>
            <a:picLocks noChangeAspect="1"/>
          </p:cNvPicPr>
          <p:nvPr/>
        </p:nvPicPr>
        <p:blipFill>
          <a:blip r:embed="rId2"/>
          <a:stretch>
            <a:fillRect/>
          </a:stretch>
        </p:blipFill>
        <p:spPr>
          <a:xfrm>
            <a:off x="2226660" y="3008266"/>
            <a:ext cx="7738679" cy="2151561"/>
          </a:xfrm>
          <a:prstGeom prst="rect">
            <a:avLst/>
          </a:prstGeom>
        </p:spPr>
      </p:pic>
    </p:spTree>
    <p:extLst>
      <p:ext uri="{BB962C8B-B14F-4D97-AF65-F5344CB8AC3E}">
        <p14:creationId xmlns:p14="http://schemas.microsoft.com/office/powerpoint/2010/main" val="17726486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Vital Interests</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63</a:t>
            </a:fld>
            <a:endParaRPr lang="en-US" dirty="0">
              <a:solidFill>
                <a:prstClr val="black">
                  <a:tint val="75000"/>
                </a:prstClr>
              </a:solidFill>
            </a:endParaRPr>
          </a:p>
        </p:txBody>
      </p:sp>
      <p:sp>
        <p:nvSpPr>
          <p:cNvPr id="4" name="Content Placeholder 3"/>
          <p:cNvSpPr>
            <a:spLocks noGrp="1"/>
          </p:cNvSpPr>
          <p:nvPr>
            <p:ph idx="1"/>
          </p:nvPr>
        </p:nvSpPr>
        <p:spPr/>
        <p:txBody>
          <a:bodyPr/>
          <a:lstStyle/>
          <a:p>
            <a:r>
              <a:rPr lang="en-GB" dirty="0"/>
              <a:t>Processing is necessary to protect the vital interests of the data subject or </a:t>
            </a:r>
            <a:r>
              <a:rPr lang="en-GB" dirty="0" smtClean="0"/>
              <a:t>of </a:t>
            </a:r>
            <a:r>
              <a:rPr lang="en-US" dirty="0" smtClean="0"/>
              <a:t>another </a:t>
            </a:r>
            <a:r>
              <a:rPr lang="en-US" dirty="0"/>
              <a:t>natural person</a:t>
            </a:r>
            <a:r>
              <a:rPr lang="en-US" dirty="0" smtClean="0"/>
              <a:t>.</a:t>
            </a:r>
          </a:p>
          <a:p>
            <a:pPr marL="0" indent="0">
              <a:buNone/>
            </a:pPr>
            <a:endParaRPr lang="en-GB" dirty="0"/>
          </a:p>
          <a:p>
            <a:pPr marL="0" indent="0">
              <a:buNone/>
            </a:pPr>
            <a:endParaRPr lang="en-US" dirty="0"/>
          </a:p>
        </p:txBody>
      </p:sp>
      <p:pic>
        <p:nvPicPr>
          <p:cNvPr id="5" name="Picture 4"/>
          <p:cNvPicPr>
            <a:picLocks noChangeAspect="1"/>
          </p:cNvPicPr>
          <p:nvPr/>
        </p:nvPicPr>
        <p:blipFill>
          <a:blip r:embed="rId2"/>
          <a:stretch>
            <a:fillRect/>
          </a:stretch>
        </p:blipFill>
        <p:spPr>
          <a:xfrm>
            <a:off x="2082616" y="3095080"/>
            <a:ext cx="8026768" cy="2051685"/>
          </a:xfrm>
          <a:prstGeom prst="rect">
            <a:avLst/>
          </a:prstGeom>
        </p:spPr>
      </p:pic>
    </p:spTree>
    <p:extLst>
      <p:ext uri="{BB962C8B-B14F-4D97-AF65-F5344CB8AC3E}">
        <p14:creationId xmlns:p14="http://schemas.microsoft.com/office/powerpoint/2010/main" val="4486273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Public Interest</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64</a:t>
            </a:fld>
            <a:endParaRPr lang="en-US" dirty="0">
              <a:solidFill>
                <a:prstClr val="black">
                  <a:tint val="75000"/>
                </a:prstClr>
              </a:solidFill>
            </a:endParaRPr>
          </a:p>
        </p:txBody>
      </p:sp>
      <p:sp>
        <p:nvSpPr>
          <p:cNvPr id="4" name="Content Placeholder 3"/>
          <p:cNvSpPr>
            <a:spLocks noGrp="1"/>
          </p:cNvSpPr>
          <p:nvPr>
            <p:ph idx="1"/>
          </p:nvPr>
        </p:nvSpPr>
        <p:spPr/>
        <p:txBody>
          <a:bodyPr/>
          <a:lstStyle/>
          <a:p>
            <a:r>
              <a:rPr lang="en-GB" dirty="0"/>
              <a:t>Processing is necessary for the performance of a task carried out in the </a:t>
            </a:r>
            <a:r>
              <a:rPr lang="en-GB" dirty="0" smtClean="0"/>
              <a:t>public interest </a:t>
            </a:r>
            <a:r>
              <a:rPr lang="en-GB" dirty="0"/>
              <a:t>or in the exercise of official authority vested in the controller</a:t>
            </a:r>
            <a:r>
              <a:rPr lang="en-GB" dirty="0" smtClean="0"/>
              <a:t>.</a:t>
            </a:r>
          </a:p>
          <a:p>
            <a:endParaRPr lang="en-GB" dirty="0"/>
          </a:p>
          <a:p>
            <a:pPr marL="0" indent="0">
              <a:buNone/>
            </a:pPr>
            <a:endParaRPr lang="en-US" dirty="0"/>
          </a:p>
        </p:txBody>
      </p:sp>
      <p:pic>
        <p:nvPicPr>
          <p:cNvPr id="5" name="Picture 4"/>
          <p:cNvPicPr>
            <a:picLocks noChangeAspect="1"/>
          </p:cNvPicPr>
          <p:nvPr/>
        </p:nvPicPr>
        <p:blipFill>
          <a:blip r:embed="rId2"/>
          <a:stretch>
            <a:fillRect/>
          </a:stretch>
        </p:blipFill>
        <p:spPr>
          <a:xfrm>
            <a:off x="2604216" y="3755756"/>
            <a:ext cx="6983567" cy="2015082"/>
          </a:xfrm>
          <a:prstGeom prst="rect">
            <a:avLst/>
          </a:prstGeom>
        </p:spPr>
      </p:pic>
    </p:spTree>
    <p:extLst>
      <p:ext uri="{BB962C8B-B14F-4D97-AF65-F5344CB8AC3E}">
        <p14:creationId xmlns:p14="http://schemas.microsoft.com/office/powerpoint/2010/main" val="41504314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Legitimate Interest</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65</a:t>
            </a:fld>
            <a:endParaRPr lang="en-US" dirty="0">
              <a:solidFill>
                <a:prstClr val="black">
                  <a:tint val="75000"/>
                </a:prstClr>
              </a:solidFill>
            </a:endParaRPr>
          </a:p>
        </p:txBody>
      </p:sp>
      <p:sp>
        <p:nvSpPr>
          <p:cNvPr id="4" name="Content Placeholder 3"/>
          <p:cNvSpPr>
            <a:spLocks noGrp="1"/>
          </p:cNvSpPr>
          <p:nvPr>
            <p:ph idx="1"/>
          </p:nvPr>
        </p:nvSpPr>
        <p:spPr/>
        <p:txBody>
          <a:bodyPr/>
          <a:lstStyle/>
          <a:p>
            <a:r>
              <a:rPr lang="en-GB" dirty="0"/>
              <a:t>Processing is necessary for the purposes of the legitimate </a:t>
            </a:r>
            <a:r>
              <a:rPr lang="en-GB" dirty="0" smtClean="0"/>
              <a:t>interests </a:t>
            </a:r>
            <a:r>
              <a:rPr lang="en-GB" dirty="0"/>
              <a:t>pursued </a:t>
            </a:r>
            <a:r>
              <a:rPr lang="en-GB" dirty="0" smtClean="0"/>
              <a:t>by the </a:t>
            </a:r>
            <a:r>
              <a:rPr lang="en-GB" dirty="0"/>
              <a:t>controller or by a third </a:t>
            </a:r>
            <a:r>
              <a:rPr lang="en-GB" dirty="0" smtClean="0"/>
              <a:t>party.</a:t>
            </a:r>
          </a:p>
          <a:p>
            <a:pPr marL="0" indent="0">
              <a:buNone/>
            </a:pPr>
            <a:endParaRPr lang="en-GB" dirty="0"/>
          </a:p>
          <a:p>
            <a:pPr marL="0" indent="0">
              <a:buNone/>
            </a:pPr>
            <a:endParaRPr lang="en-US" dirty="0"/>
          </a:p>
        </p:txBody>
      </p:sp>
      <p:pic>
        <p:nvPicPr>
          <p:cNvPr id="5" name="Picture 4"/>
          <p:cNvPicPr>
            <a:picLocks noChangeAspect="1"/>
          </p:cNvPicPr>
          <p:nvPr/>
        </p:nvPicPr>
        <p:blipFill>
          <a:blip r:embed="rId2"/>
          <a:stretch>
            <a:fillRect/>
          </a:stretch>
        </p:blipFill>
        <p:spPr>
          <a:xfrm>
            <a:off x="1783217" y="3251562"/>
            <a:ext cx="8625566" cy="2300151"/>
          </a:xfrm>
          <a:prstGeom prst="rect">
            <a:avLst/>
          </a:prstGeom>
        </p:spPr>
      </p:pic>
    </p:spTree>
    <p:extLst>
      <p:ext uri="{BB962C8B-B14F-4D97-AF65-F5344CB8AC3E}">
        <p14:creationId xmlns:p14="http://schemas.microsoft.com/office/powerpoint/2010/main" val="15278061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4.3 APPROPRIATE LAWFUL BASIS</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66</a:t>
            </a:fld>
            <a:endParaRPr lang="en-US" dirty="0">
              <a:solidFill>
                <a:prstClr val="black">
                  <a:tint val="75000"/>
                </a:prstClr>
              </a:solidFill>
            </a:endParaRPr>
          </a:p>
        </p:txBody>
      </p:sp>
      <p:sp>
        <p:nvSpPr>
          <p:cNvPr id="4" name="Content Placeholder 3"/>
          <p:cNvSpPr>
            <a:spLocks noGrp="1"/>
          </p:cNvSpPr>
          <p:nvPr>
            <p:ph idx="1"/>
          </p:nvPr>
        </p:nvSpPr>
        <p:spPr/>
        <p:txBody>
          <a:bodyPr>
            <a:normAutofit/>
          </a:bodyPr>
          <a:lstStyle/>
          <a:p>
            <a:r>
              <a:rPr lang="en-GB" dirty="0"/>
              <a:t>Before a data controller starts to collect and use personal data, they should </a:t>
            </a:r>
            <a:r>
              <a:rPr lang="en-GB" dirty="0" smtClean="0"/>
              <a:t>be clear </a:t>
            </a:r>
            <a:r>
              <a:rPr lang="en-GB" dirty="0"/>
              <a:t>about which lawful basis they plan to </a:t>
            </a:r>
            <a:r>
              <a:rPr lang="en-GB" dirty="0" smtClean="0"/>
              <a:t>use.</a:t>
            </a:r>
          </a:p>
          <a:p>
            <a:r>
              <a:rPr lang="en-GB" dirty="0" smtClean="0"/>
              <a:t>This </a:t>
            </a:r>
            <a:r>
              <a:rPr lang="en-GB" dirty="0"/>
              <a:t>forms </a:t>
            </a:r>
            <a:r>
              <a:rPr lang="en-GB" dirty="0" smtClean="0"/>
              <a:t>part of </a:t>
            </a:r>
            <a:r>
              <a:rPr lang="en-GB" dirty="0"/>
              <a:t>the fair processing information that must be communicated to any data subject.</a:t>
            </a:r>
          </a:p>
          <a:p>
            <a:r>
              <a:rPr lang="en-GB" dirty="0"/>
              <a:t>It is therefore very important that controllers assess the purposes and the </a:t>
            </a:r>
            <a:r>
              <a:rPr lang="en-GB" dirty="0" smtClean="0"/>
              <a:t>lawful grounds </a:t>
            </a:r>
            <a:r>
              <a:rPr lang="en-GB" dirty="0"/>
              <a:t>prior to collecting the data</a:t>
            </a:r>
            <a:r>
              <a:rPr lang="en-GB" dirty="0" smtClean="0"/>
              <a:t>.</a:t>
            </a:r>
          </a:p>
          <a:p>
            <a:r>
              <a:rPr lang="en-GB" dirty="0" smtClean="0"/>
              <a:t>The processing of personal data collected can sometimes have more that one lawful basis. </a:t>
            </a:r>
            <a:endParaRPr lang="en-US" dirty="0"/>
          </a:p>
        </p:txBody>
      </p:sp>
    </p:spTree>
    <p:extLst>
      <p:ext uri="{BB962C8B-B14F-4D97-AF65-F5344CB8AC3E}">
        <p14:creationId xmlns:p14="http://schemas.microsoft.com/office/powerpoint/2010/main" val="22341553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4.4 USING CONSENT AS A LAWFUL BASIS</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67</a:t>
            </a:fld>
            <a:endParaRPr lang="en-US" dirty="0">
              <a:solidFill>
                <a:prstClr val="black">
                  <a:tint val="75000"/>
                </a:prstClr>
              </a:solidFill>
            </a:endParaRPr>
          </a:p>
        </p:txBody>
      </p:sp>
      <p:sp>
        <p:nvSpPr>
          <p:cNvPr id="4" name="Content Placeholder 3"/>
          <p:cNvSpPr>
            <a:spLocks noGrp="1"/>
          </p:cNvSpPr>
          <p:nvPr>
            <p:ph idx="1"/>
          </p:nvPr>
        </p:nvSpPr>
        <p:spPr/>
        <p:txBody>
          <a:bodyPr>
            <a:normAutofit lnSpcReduction="10000"/>
          </a:bodyPr>
          <a:lstStyle/>
          <a:p>
            <a:r>
              <a:rPr lang="en-GB" dirty="0"/>
              <a:t>Consent is one of six lawful bases to process personal data. </a:t>
            </a:r>
            <a:endParaRPr lang="en-GB" dirty="0" smtClean="0"/>
          </a:p>
          <a:p>
            <a:r>
              <a:rPr lang="en-GB" dirty="0" smtClean="0"/>
              <a:t>When initiating  activities </a:t>
            </a:r>
            <a:r>
              <a:rPr lang="en-GB" dirty="0"/>
              <a:t>that involve processing of personal data, a controller must always </a:t>
            </a:r>
            <a:r>
              <a:rPr lang="en-GB" dirty="0" smtClean="0"/>
              <a:t>take time </a:t>
            </a:r>
            <a:r>
              <a:rPr lang="en-GB" dirty="0"/>
              <a:t>to consider whether consent is the appropriate lawful ground for </a:t>
            </a:r>
            <a:r>
              <a:rPr lang="en-GB" dirty="0" smtClean="0"/>
              <a:t>the envisaged </a:t>
            </a:r>
            <a:r>
              <a:rPr lang="en-GB" dirty="0"/>
              <a:t>processing or whether another ground should be chosen instead</a:t>
            </a:r>
            <a:r>
              <a:rPr lang="en-GB" dirty="0" smtClean="0"/>
              <a:t>.</a:t>
            </a:r>
          </a:p>
          <a:p>
            <a:r>
              <a:rPr lang="en-GB" dirty="0" smtClean="0"/>
              <a:t>Consent </a:t>
            </a:r>
            <a:r>
              <a:rPr lang="en-GB" dirty="0"/>
              <a:t>can only be an appropriate lawful basis if a data subject </a:t>
            </a:r>
            <a:r>
              <a:rPr lang="en-GB" dirty="0" err="1" smtClean="0"/>
              <a:t>isoffered</a:t>
            </a:r>
            <a:r>
              <a:rPr lang="en-GB" dirty="0" smtClean="0"/>
              <a:t> </a:t>
            </a:r>
            <a:r>
              <a:rPr lang="en-GB" dirty="0"/>
              <a:t>control and is offered a genuine choice with regard to accepting </a:t>
            </a:r>
            <a:r>
              <a:rPr lang="en-GB" dirty="0" smtClean="0"/>
              <a:t>or declining </a:t>
            </a:r>
            <a:r>
              <a:rPr lang="en-GB" dirty="0"/>
              <a:t>the terms offered or declining them without detriment.</a:t>
            </a:r>
            <a:endParaRPr lang="en-US" dirty="0"/>
          </a:p>
        </p:txBody>
      </p:sp>
    </p:spTree>
    <p:extLst>
      <p:ext uri="{BB962C8B-B14F-4D97-AF65-F5344CB8AC3E}">
        <p14:creationId xmlns:p14="http://schemas.microsoft.com/office/powerpoint/2010/main" val="26379776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68</a:t>
            </a:fld>
            <a:endParaRPr lang="en-US" dirty="0">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val="4120070424"/>
              </p:ext>
            </p:extLst>
          </p:nvPr>
        </p:nvGraphicFramePr>
        <p:xfrm>
          <a:off x="634274" y="719667"/>
          <a:ext cx="10719526" cy="3342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83771" y="719667"/>
            <a:ext cx="3195105" cy="477054"/>
          </a:xfrm>
          <a:prstGeom prst="rect">
            <a:avLst/>
          </a:prstGeom>
          <a:noFill/>
        </p:spPr>
        <p:txBody>
          <a:bodyPr wrap="none" rtlCol="0">
            <a:spAutoFit/>
          </a:bodyPr>
          <a:lstStyle/>
          <a:p>
            <a:r>
              <a:rPr lang="en-GB" sz="2500" b="1" dirty="0" smtClean="0"/>
              <a:t>Consent must be …</a:t>
            </a:r>
            <a:endParaRPr lang="en-US" sz="2500" b="1" dirty="0"/>
          </a:p>
        </p:txBody>
      </p:sp>
      <p:sp>
        <p:nvSpPr>
          <p:cNvPr id="8" name="TextBox 7"/>
          <p:cNvSpPr txBox="1"/>
          <p:nvPr/>
        </p:nvSpPr>
        <p:spPr>
          <a:xfrm flipH="1">
            <a:off x="783771" y="3243155"/>
            <a:ext cx="2415904" cy="2970044"/>
          </a:xfrm>
          <a:prstGeom prst="rect">
            <a:avLst/>
          </a:prstGeom>
          <a:noFill/>
        </p:spPr>
        <p:txBody>
          <a:bodyPr wrap="square" rtlCol="0">
            <a:spAutoFit/>
          </a:bodyPr>
          <a:lstStyle/>
          <a:p>
            <a:pPr marL="285750" indent="-285750">
              <a:buFont typeface="Arial" panose="020B0604020202020204" pitchFamily="34" charset="0"/>
              <a:buChar char="•"/>
            </a:pPr>
            <a:r>
              <a:rPr lang="en-GB" sz="1700" dirty="0"/>
              <a:t>The request for consent must be presented using clear and plain </a:t>
            </a:r>
            <a:r>
              <a:rPr lang="en-GB" sz="1700" dirty="0" smtClean="0"/>
              <a:t>language, </a:t>
            </a:r>
          </a:p>
          <a:p>
            <a:pPr marL="285750" indent="-285750">
              <a:buFont typeface="Arial" panose="020B0604020202020204" pitchFamily="34" charset="0"/>
              <a:buChar char="•"/>
            </a:pPr>
            <a:r>
              <a:rPr lang="en-GB" sz="1700" dirty="0" smtClean="0"/>
              <a:t>The </a:t>
            </a:r>
            <a:r>
              <a:rPr lang="en-GB" sz="1700" dirty="0"/>
              <a:t>data subject should be aware </a:t>
            </a:r>
            <a:r>
              <a:rPr lang="en-GB" sz="1700" dirty="0" smtClean="0"/>
              <a:t>who is the </a:t>
            </a:r>
            <a:r>
              <a:rPr lang="en-GB" sz="1700" dirty="0" err="1" smtClean="0"/>
              <a:t>the</a:t>
            </a:r>
            <a:r>
              <a:rPr lang="en-GB" sz="1700" dirty="0" smtClean="0"/>
              <a:t> </a:t>
            </a:r>
            <a:r>
              <a:rPr lang="en-GB" sz="1700" dirty="0"/>
              <a:t>controller and </a:t>
            </a:r>
            <a:r>
              <a:rPr lang="en-GB" sz="1700" dirty="0" smtClean="0"/>
              <a:t>the purposes </a:t>
            </a:r>
            <a:r>
              <a:rPr lang="en-GB" sz="1700" dirty="0"/>
              <a:t>of the </a:t>
            </a:r>
            <a:r>
              <a:rPr lang="en-GB" sz="1700" dirty="0" smtClean="0"/>
              <a:t>processing.</a:t>
            </a:r>
            <a:endParaRPr lang="en-US" sz="1700" dirty="0"/>
          </a:p>
        </p:txBody>
      </p:sp>
      <p:sp>
        <p:nvSpPr>
          <p:cNvPr id="9" name="TextBox 8"/>
          <p:cNvSpPr txBox="1"/>
          <p:nvPr/>
        </p:nvSpPr>
        <p:spPr>
          <a:xfrm flipH="1">
            <a:off x="3349172" y="3243155"/>
            <a:ext cx="2415904" cy="3693319"/>
          </a:xfrm>
          <a:prstGeom prst="rect">
            <a:avLst/>
          </a:prstGeom>
          <a:noFill/>
        </p:spPr>
        <p:txBody>
          <a:bodyPr wrap="square" rtlCol="0">
            <a:spAutoFit/>
          </a:bodyPr>
          <a:lstStyle/>
          <a:p>
            <a:pPr marL="285750" indent="-285750">
              <a:buFont typeface="Arial" panose="020B0604020202020204" pitchFamily="34" charset="0"/>
              <a:buChar char="•"/>
            </a:pPr>
            <a:r>
              <a:rPr lang="en-GB" dirty="0"/>
              <a:t>The request for consent must be presented in a manner which is </a:t>
            </a:r>
            <a:r>
              <a:rPr lang="en-GB" dirty="0" smtClean="0"/>
              <a:t>clearly </a:t>
            </a:r>
            <a:r>
              <a:rPr lang="en-US" dirty="0" smtClean="0"/>
              <a:t>distinguishable </a:t>
            </a:r>
            <a:r>
              <a:rPr lang="en-US" dirty="0"/>
              <a:t>from other </a:t>
            </a:r>
            <a:r>
              <a:rPr lang="en-US" dirty="0" smtClean="0"/>
              <a:t>matters.</a:t>
            </a:r>
          </a:p>
          <a:p>
            <a:pPr marL="285750" indent="-285750">
              <a:buFont typeface="Arial" panose="020B0604020202020204" pitchFamily="34" charset="0"/>
              <a:buChar char="•"/>
            </a:pPr>
            <a:r>
              <a:rPr lang="en-GB" dirty="0" smtClean="0"/>
              <a:t>When </a:t>
            </a:r>
            <a:r>
              <a:rPr lang="en-GB" dirty="0"/>
              <a:t>the </a:t>
            </a:r>
            <a:r>
              <a:rPr lang="en-GB" dirty="0" err="1" smtClean="0"/>
              <a:t>nprocessing</a:t>
            </a:r>
            <a:r>
              <a:rPr lang="en-GB" dirty="0" smtClean="0"/>
              <a:t> </a:t>
            </a:r>
            <a:r>
              <a:rPr lang="en-GB" dirty="0"/>
              <a:t>has multiple purposes, consent should be given for all of</a:t>
            </a:r>
          </a:p>
          <a:p>
            <a:r>
              <a:rPr lang="en-US" dirty="0"/>
              <a:t>them.</a:t>
            </a:r>
            <a:endParaRPr lang="en-US" sz="1700" dirty="0"/>
          </a:p>
        </p:txBody>
      </p:sp>
      <p:sp>
        <p:nvSpPr>
          <p:cNvPr id="10" name="TextBox 9"/>
          <p:cNvSpPr txBox="1"/>
          <p:nvPr/>
        </p:nvSpPr>
        <p:spPr>
          <a:xfrm flipH="1">
            <a:off x="5994036" y="3182407"/>
            <a:ext cx="2823392" cy="3693319"/>
          </a:xfrm>
          <a:prstGeom prst="rect">
            <a:avLst/>
          </a:prstGeom>
          <a:noFill/>
        </p:spPr>
        <p:txBody>
          <a:bodyPr wrap="square" rtlCol="0">
            <a:spAutoFit/>
          </a:bodyPr>
          <a:lstStyle/>
          <a:p>
            <a:pPr marL="285750" indent="-285750">
              <a:buFont typeface="Arial" panose="020B0604020202020204" pitchFamily="34" charset="0"/>
              <a:buChar char="•"/>
            </a:pPr>
            <a:r>
              <a:rPr lang="en-GB" dirty="0"/>
              <a:t>C</a:t>
            </a:r>
            <a:r>
              <a:rPr lang="en-GB" dirty="0" smtClean="0"/>
              <a:t>onsent </a:t>
            </a:r>
            <a:r>
              <a:rPr lang="en-GB" dirty="0"/>
              <a:t>requires a clear affirmative act, silence, pre-ticked boxes or </a:t>
            </a:r>
            <a:r>
              <a:rPr lang="en-GB" dirty="0" smtClean="0"/>
              <a:t>inactivity </a:t>
            </a:r>
            <a:r>
              <a:rPr lang="en-US" dirty="0" smtClean="0"/>
              <a:t>cannot </a:t>
            </a:r>
            <a:r>
              <a:rPr lang="en-US" dirty="0"/>
              <a:t>constitute consent</a:t>
            </a:r>
            <a:r>
              <a:rPr lang="en-US" dirty="0" smtClean="0"/>
              <a:t>.</a:t>
            </a:r>
          </a:p>
          <a:p>
            <a:pPr marL="285750" indent="-285750">
              <a:buFont typeface="Arial" panose="020B0604020202020204" pitchFamily="34" charset="0"/>
              <a:buChar char="•"/>
            </a:pPr>
            <a:r>
              <a:rPr lang="en-GB" dirty="0"/>
              <a:t>Consent can be a statement </a:t>
            </a:r>
            <a:r>
              <a:rPr lang="en-GB" dirty="0" smtClean="0"/>
              <a:t>which </a:t>
            </a:r>
            <a:r>
              <a:rPr lang="en-GB" dirty="0"/>
              <a:t>clearly indicates the data </a:t>
            </a:r>
            <a:r>
              <a:rPr lang="en-GB" dirty="0" smtClean="0"/>
              <a:t>subject’s acceptance and controller must be able to demonstrate it. </a:t>
            </a:r>
            <a:endParaRPr lang="en-US" sz="1700" dirty="0"/>
          </a:p>
        </p:txBody>
      </p:sp>
      <p:sp>
        <p:nvSpPr>
          <p:cNvPr id="11" name="TextBox 10"/>
          <p:cNvSpPr txBox="1"/>
          <p:nvPr/>
        </p:nvSpPr>
        <p:spPr>
          <a:xfrm flipH="1">
            <a:off x="8671200" y="3182406"/>
            <a:ext cx="2823392" cy="2585323"/>
          </a:xfrm>
          <a:prstGeom prst="rect">
            <a:avLst/>
          </a:prstGeom>
          <a:noFill/>
        </p:spPr>
        <p:txBody>
          <a:bodyPr wrap="square" rtlCol="0">
            <a:spAutoFit/>
          </a:bodyPr>
          <a:lstStyle/>
          <a:p>
            <a:pPr marL="285750" indent="-285750">
              <a:buFont typeface="Arial" panose="020B0604020202020204" pitchFamily="34" charset="0"/>
              <a:buChar char="•"/>
            </a:pPr>
            <a:r>
              <a:rPr lang="en-GB" dirty="0"/>
              <a:t>C</a:t>
            </a:r>
            <a:r>
              <a:rPr lang="en-GB" dirty="0" smtClean="0"/>
              <a:t>onsent </a:t>
            </a:r>
            <a:r>
              <a:rPr lang="en-GB" dirty="0"/>
              <a:t>must be freely given means that data controllers who are </a:t>
            </a:r>
            <a:r>
              <a:rPr lang="en-GB" dirty="0" smtClean="0"/>
              <a:t>in positions </a:t>
            </a:r>
            <a:r>
              <a:rPr lang="en-GB" dirty="0"/>
              <a:t>of power must be very careful that the data subject felt able to </a:t>
            </a:r>
            <a:r>
              <a:rPr lang="en-GB" dirty="0" smtClean="0"/>
              <a:t>decline and not penalised in any way.</a:t>
            </a:r>
            <a:endParaRPr lang="en-US" sz="1700" dirty="0"/>
          </a:p>
        </p:txBody>
      </p:sp>
    </p:spTree>
    <p:extLst>
      <p:ext uri="{BB962C8B-B14F-4D97-AF65-F5344CB8AC3E}">
        <p14:creationId xmlns:p14="http://schemas.microsoft.com/office/powerpoint/2010/main" val="33945939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4.5 ISSUES AROUND CONSENT</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69</a:t>
            </a:fld>
            <a:endParaRPr lang="en-US" dirty="0">
              <a:solidFill>
                <a:prstClr val="black">
                  <a:tint val="75000"/>
                </a:prstClr>
              </a:solidFill>
            </a:endParaRPr>
          </a:p>
        </p:txBody>
      </p:sp>
      <p:sp>
        <p:nvSpPr>
          <p:cNvPr id="4" name="Content Placeholder 3"/>
          <p:cNvSpPr>
            <a:spLocks noGrp="1"/>
          </p:cNvSpPr>
          <p:nvPr>
            <p:ph idx="1"/>
          </p:nvPr>
        </p:nvSpPr>
        <p:spPr>
          <a:xfrm>
            <a:off x="838200" y="1567543"/>
            <a:ext cx="10515600" cy="4402183"/>
          </a:xfrm>
        </p:spPr>
        <p:txBody>
          <a:bodyPr>
            <a:normAutofit fontScale="92500" lnSpcReduction="20000"/>
          </a:bodyPr>
          <a:lstStyle/>
          <a:p>
            <a:r>
              <a:rPr lang="en-GB" b="1" dirty="0"/>
              <a:t>Consent must be easy to </a:t>
            </a:r>
            <a:r>
              <a:rPr lang="en-GB" b="1" dirty="0" smtClean="0"/>
              <a:t>withdraw - </a:t>
            </a:r>
            <a:r>
              <a:rPr lang="en-GB" dirty="0"/>
              <a:t>It should be as easy to withdraw as to give consent and the data subject has </a:t>
            </a:r>
            <a:r>
              <a:rPr lang="en-GB" dirty="0" smtClean="0"/>
              <a:t>the right </a:t>
            </a:r>
            <a:r>
              <a:rPr lang="en-GB" dirty="0"/>
              <a:t>to withdraw his or her consent at any </a:t>
            </a:r>
            <a:r>
              <a:rPr lang="en-GB" dirty="0" smtClean="0"/>
              <a:t>time.</a:t>
            </a:r>
          </a:p>
          <a:p>
            <a:r>
              <a:rPr lang="en-US" b="1" dirty="0"/>
              <a:t>Digital Age of </a:t>
            </a:r>
            <a:r>
              <a:rPr lang="en-US" b="1" dirty="0" smtClean="0"/>
              <a:t>Consent - </a:t>
            </a:r>
            <a:r>
              <a:rPr lang="en-GB" dirty="0"/>
              <a:t>The GDPR defines certain conditions that apply to consent where a child is </a:t>
            </a:r>
            <a:r>
              <a:rPr lang="en-GB" dirty="0" smtClean="0"/>
              <a:t>using </a:t>
            </a:r>
            <a:r>
              <a:rPr lang="en-US" dirty="0" smtClean="0"/>
              <a:t>information </a:t>
            </a:r>
            <a:r>
              <a:rPr lang="en-US" dirty="0"/>
              <a:t>society </a:t>
            </a:r>
            <a:r>
              <a:rPr lang="en-US" dirty="0" smtClean="0"/>
              <a:t>services. </a:t>
            </a:r>
            <a:r>
              <a:rPr lang="en-GB" dirty="0"/>
              <a:t>When relying on parental consent, the data controller is required to </a:t>
            </a:r>
            <a:r>
              <a:rPr lang="en-GB" dirty="0" smtClean="0"/>
              <a:t>make “</a:t>
            </a:r>
            <a:r>
              <a:rPr lang="en-GB" dirty="0"/>
              <a:t>reasonable” efforts (taking into consideration available technology) to verify </a:t>
            </a:r>
            <a:r>
              <a:rPr lang="en-GB" dirty="0" smtClean="0"/>
              <a:t>that consent </a:t>
            </a:r>
            <a:r>
              <a:rPr lang="en-GB" dirty="0"/>
              <a:t>is being given or authorised by a holder of parental responsibility</a:t>
            </a:r>
            <a:r>
              <a:rPr lang="en-GB" dirty="0" smtClean="0"/>
              <a:t>.</a:t>
            </a:r>
          </a:p>
          <a:p>
            <a:r>
              <a:rPr lang="en-US" b="1" dirty="0"/>
              <a:t>Explicit </a:t>
            </a:r>
            <a:r>
              <a:rPr lang="en-US" b="1" dirty="0" smtClean="0"/>
              <a:t>Consent - </a:t>
            </a:r>
            <a:r>
              <a:rPr lang="en-GB" dirty="0"/>
              <a:t>The term explicit refers to the way consent is expressed by the data subject</a:t>
            </a:r>
            <a:r>
              <a:rPr lang="en-GB" dirty="0" smtClean="0"/>
              <a:t>.  Explicit </a:t>
            </a:r>
            <a:r>
              <a:rPr lang="en-GB" dirty="0"/>
              <a:t>consent is required in certain situations, for example where the </a:t>
            </a:r>
            <a:r>
              <a:rPr lang="en-GB" dirty="0" smtClean="0"/>
              <a:t>processing of </a:t>
            </a:r>
            <a:r>
              <a:rPr lang="en-GB" dirty="0"/>
              <a:t>special categories of data is based on consent.</a:t>
            </a:r>
            <a:endParaRPr lang="en-US" dirty="0"/>
          </a:p>
        </p:txBody>
      </p:sp>
    </p:spTree>
    <p:extLst>
      <p:ext uri="{BB962C8B-B14F-4D97-AF65-F5344CB8AC3E}">
        <p14:creationId xmlns:p14="http://schemas.microsoft.com/office/powerpoint/2010/main" val="3838925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38200" y="1093469"/>
            <a:ext cx="5181600" cy="5445443"/>
          </a:xfrm>
        </p:spPr>
        <p:txBody>
          <a:bodyPr/>
          <a:lstStyle/>
          <a:p>
            <a:pPr marL="0" indent="0">
              <a:buNone/>
            </a:pPr>
            <a:r>
              <a:rPr lang="en-GB" dirty="0" smtClean="0"/>
              <a:t>Recently we’ve seen new </a:t>
            </a:r>
            <a:r>
              <a:rPr lang="en-GB" dirty="0"/>
              <a:t>privacy </a:t>
            </a:r>
            <a:r>
              <a:rPr lang="en-GB" dirty="0" smtClean="0"/>
              <a:t>challenges, which arise when the </a:t>
            </a:r>
            <a:r>
              <a:rPr lang="en-GB" dirty="0"/>
              <a:t>public </a:t>
            </a:r>
            <a:r>
              <a:rPr lang="en-GB" dirty="0" smtClean="0"/>
              <a:t>start using and adopting to </a:t>
            </a:r>
            <a:r>
              <a:rPr lang="en-GB" dirty="0"/>
              <a:t>innovations such as: </a:t>
            </a:r>
            <a:endParaRPr lang="en-GB" dirty="0" smtClean="0"/>
          </a:p>
          <a:p>
            <a:pPr marL="457200" lvl="1" indent="0">
              <a:buNone/>
            </a:pPr>
            <a:r>
              <a:rPr lang="en-GB" dirty="0" smtClean="0"/>
              <a:t>• </a:t>
            </a:r>
            <a:r>
              <a:rPr lang="en-GB" dirty="0"/>
              <a:t>Drones. </a:t>
            </a:r>
            <a:endParaRPr lang="en-GB" dirty="0" smtClean="0"/>
          </a:p>
          <a:p>
            <a:pPr marL="457200" lvl="1" indent="0">
              <a:buNone/>
            </a:pPr>
            <a:r>
              <a:rPr lang="en-GB" dirty="0" smtClean="0"/>
              <a:t>• </a:t>
            </a:r>
            <a:r>
              <a:rPr lang="en-GB" dirty="0"/>
              <a:t>The Internet of Things. </a:t>
            </a:r>
            <a:endParaRPr lang="en-GB" dirty="0" smtClean="0"/>
          </a:p>
          <a:p>
            <a:pPr marL="457200" lvl="1" indent="0">
              <a:buNone/>
            </a:pPr>
            <a:r>
              <a:rPr lang="en-GB" dirty="0" smtClean="0"/>
              <a:t>• </a:t>
            </a:r>
            <a:r>
              <a:rPr lang="en-GB" dirty="0"/>
              <a:t>Wearable devices. </a:t>
            </a:r>
            <a:endParaRPr lang="en-GB" dirty="0" smtClean="0"/>
          </a:p>
          <a:p>
            <a:pPr marL="457200" lvl="1" indent="0">
              <a:buNone/>
            </a:pPr>
            <a:r>
              <a:rPr lang="en-GB" dirty="0" smtClean="0"/>
              <a:t>• </a:t>
            </a:r>
            <a:r>
              <a:rPr lang="en-GB" dirty="0"/>
              <a:t>Artificial intelligence systems.</a:t>
            </a:r>
            <a:endParaRPr lang="en-US" dirty="0"/>
          </a:p>
        </p:txBody>
      </p:sp>
      <p:pic>
        <p:nvPicPr>
          <p:cNvPr id="8" name="Content Placeholder 7"/>
          <p:cNvPicPr>
            <a:picLocks noGrp="1" noChangeAspect="1"/>
          </p:cNvPicPr>
          <p:nvPr>
            <p:ph sz="half" idx="2"/>
          </p:nvPr>
        </p:nvPicPr>
        <p:blipFill>
          <a:blip r:embed="rId2"/>
          <a:stretch>
            <a:fillRect/>
          </a:stretch>
        </p:blipFill>
        <p:spPr>
          <a:xfrm>
            <a:off x="6019800" y="1093469"/>
            <a:ext cx="5615390" cy="3775166"/>
          </a:xfrm>
          <a:prstGeom prst="rect">
            <a:avLst/>
          </a:prstGeom>
        </p:spPr>
      </p:pic>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27211059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4.6 REVIEW EXERCISE</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70</a:t>
            </a:fld>
            <a:endParaRPr lang="en-US" dirty="0">
              <a:solidFill>
                <a:prstClr val="black">
                  <a:tint val="75000"/>
                </a:prstClr>
              </a:solidFill>
            </a:endParaRPr>
          </a:p>
        </p:txBody>
      </p:sp>
      <p:sp>
        <p:nvSpPr>
          <p:cNvPr id="4" name="Content Placeholder 3"/>
          <p:cNvSpPr>
            <a:spLocks noGrp="1"/>
          </p:cNvSpPr>
          <p:nvPr>
            <p:ph idx="1"/>
          </p:nvPr>
        </p:nvSpPr>
        <p:spPr>
          <a:xfrm>
            <a:off x="838200" y="1911096"/>
            <a:ext cx="10515600" cy="949670"/>
          </a:xfrm>
        </p:spPr>
        <p:txBody>
          <a:bodyPr/>
          <a:lstStyle/>
          <a:p>
            <a:pPr marL="0" indent="0">
              <a:buNone/>
            </a:pPr>
            <a:r>
              <a:rPr lang="en-GB" b="1" dirty="0"/>
              <a:t>1. Give the definition of consent under GDPR.</a:t>
            </a:r>
            <a:endParaRPr lang="en-US" b="1" dirty="0"/>
          </a:p>
        </p:txBody>
      </p:sp>
      <p:sp>
        <p:nvSpPr>
          <p:cNvPr id="5" name="Content Placeholder 3"/>
          <p:cNvSpPr txBox="1">
            <a:spLocks/>
          </p:cNvSpPr>
          <p:nvPr/>
        </p:nvSpPr>
        <p:spPr>
          <a:xfrm>
            <a:off x="859970" y="2821139"/>
            <a:ext cx="10515600" cy="27175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Consent is when the data subject have freely given permission to the Data Controller to process his/her personal data.  The consent must be </a:t>
            </a:r>
          </a:p>
          <a:p>
            <a:pPr lvl="1">
              <a:buFontTx/>
              <a:buChar char="-"/>
            </a:pPr>
            <a:r>
              <a:rPr lang="en-GB" dirty="0" smtClean="0"/>
              <a:t>Informed</a:t>
            </a:r>
          </a:p>
          <a:p>
            <a:pPr lvl="1">
              <a:buFontTx/>
              <a:buChar char="-"/>
            </a:pPr>
            <a:r>
              <a:rPr lang="en-GB" dirty="0" smtClean="0"/>
              <a:t>Specific</a:t>
            </a:r>
          </a:p>
          <a:p>
            <a:pPr lvl="1">
              <a:buFontTx/>
              <a:buChar char="-"/>
            </a:pPr>
            <a:r>
              <a:rPr lang="en-GB" dirty="0" smtClean="0"/>
              <a:t>Clear &amp; Unambiguous</a:t>
            </a:r>
          </a:p>
          <a:p>
            <a:pPr lvl="1">
              <a:buFontTx/>
              <a:buChar char="-"/>
            </a:pPr>
            <a:r>
              <a:rPr lang="en-GB" dirty="0" smtClean="0"/>
              <a:t>Freely Given</a:t>
            </a:r>
            <a:endParaRPr lang="en-US" dirty="0"/>
          </a:p>
        </p:txBody>
      </p:sp>
    </p:spTree>
    <p:extLst>
      <p:ext uri="{BB962C8B-B14F-4D97-AF65-F5344CB8AC3E}">
        <p14:creationId xmlns:p14="http://schemas.microsoft.com/office/powerpoint/2010/main" val="116862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71</a:t>
            </a:fld>
            <a:endParaRPr lang="en-US" dirty="0">
              <a:solidFill>
                <a:prstClr val="black">
                  <a:tint val="75000"/>
                </a:prstClr>
              </a:solidFill>
            </a:endParaRPr>
          </a:p>
        </p:txBody>
      </p:sp>
      <p:sp>
        <p:nvSpPr>
          <p:cNvPr id="4" name="Content Placeholder 3"/>
          <p:cNvSpPr>
            <a:spLocks noGrp="1"/>
          </p:cNvSpPr>
          <p:nvPr>
            <p:ph idx="1"/>
          </p:nvPr>
        </p:nvSpPr>
        <p:spPr>
          <a:xfrm>
            <a:off x="838200" y="1058091"/>
            <a:ext cx="10515600" cy="4712747"/>
          </a:xfrm>
        </p:spPr>
        <p:txBody>
          <a:bodyPr>
            <a:normAutofit/>
          </a:bodyPr>
          <a:lstStyle/>
          <a:p>
            <a:pPr marL="0" indent="0">
              <a:buNone/>
            </a:pPr>
            <a:r>
              <a:rPr lang="en-GB" b="1" dirty="0" smtClean="0"/>
              <a:t>2. Suggest </a:t>
            </a:r>
            <a:r>
              <a:rPr lang="en-GB" b="1" dirty="0"/>
              <a:t>an appropriate legal basis for each data processing activity.</a:t>
            </a:r>
          </a:p>
          <a:p>
            <a:pPr marL="571500" indent="-571500">
              <a:buAutoNum type="romanLcParenBoth"/>
            </a:pPr>
            <a:r>
              <a:rPr lang="en-GB" dirty="0" smtClean="0"/>
              <a:t>An </a:t>
            </a:r>
            <a:r>
              <a:rPr lang="en-GB" dirty="0"/>
              <a:t>employer obliged to send details of employee earnings to the national </a:t>
            </a:r>
            <a:r>
              <a:rPr lang="en-GB" dirty="0" smtClean="0"/>
              <a:t>tax</a:t>
            </a:r>
            <a:r>
              <a:rPr lang="en-US" dirty="0" smtClean="0"/>
              <a:t>authority.</a:t>
            </a:r>
          </a:p>
          <a:p>
            <a:pPr marL="0" indent="0">
              <a:buNone/>
            </a:pPr>
            <a:r>
              <a:rPr lang="en-US" dirty="0" smtClean="0"/>
              <a:t> </a:t>
            </a:r>
            <a:endParaRPr lang="en-US" dirty="0"/>
          </a:p>
          <a:p>
            <a:pPr marL="0" indent="0">
              <a:buNone/>
            </a:pPr>
            <a:r>
              <a:rPr lang="en-GB" dirty="0"/>
              <a:t>(ii) A business wishing to email marketing information to a potential customer</a:t>
            </a:r>
            <a:r>
              <a:rPr lang="en-GB" dirty="0" smtClean="0"/>
              <a:t>.</a:t>
            </a:r>
          </a:p>
          <a:p>
            <a:pPr marL="0" indent="0">
              <a:buNone/>
            </a:pPr>
            <a:endParaRPr lang="en-GB" dirty="0"/>
          </a:p>
          <a:p>
            <a:pPr marL="0" indent="0">
              <a:buNone/>
            </a:pPr>
            <a:r>
              <a:rPr lang="en-GB" dirty="0"/>
              <a:t>(iii) A hotel processing credit card details to take a payment for a vacation</a:t>
            </a:r>
            <a:r>
              <a:rPr lang="en-GB" dirty="0" smtClean="0"/>
              <a:t>. </a:t>
            </a:r>
            <a:endParaRPr lang="en-US" dirty="0"/>
          </a:p>
        </p:txBody>
      </p:sp>
      <p:sp>
        <p:nvSpPr>
          <p:cNvPr id="5" name="TextBox 4"/>
          <p:cNvSpPr txBox="1"/>
          <p:nvPr/>
        </p:nvSpPr>
        <p:spPr>
          <a:xfrm>
            <a:off x="5969727" y="2573383"/>
            <a:ext cx="3592285" cy="400110"/>
          </a:xfrm>
          <a:prstGeom prst="rect">
            <a:avLst/>
          </a:prstGeom>
          <a:noFill/>
        </p:spPr>
        <p:txBody>
          <a:bodyPr wrap="square" rtlCol="0">
            <a:spAutoFit/>
          </a:bodyPr>
          <a:lstStyle/>
          <a:p>
            <a:r>
              <a:rPr lang="en-GB" sz="2000" b="1" dirty="0" smtClean="0">
                <a:solidFill>
                  <a:srgbClr val="00B050"/>
                </a:solidFill>
              </a:rPr>
              <a:t>Legal Obligation</a:t>
            </a:r>
            <a:endParaRPr lang="en-US" sz="2000" b="1" dirty="0">
              <a:solidFill>
                <a:srgbClr val="00B050"/>
              </a:solidFill>
            </a:endParaRPr>
          </a:p>
        </p:txBody>
      </p:sp>
      <p:sp>
        <p:nvSpPr>
          <p:cNvPr id="6" name="TextBox 5"/>
          <p:cNvSpPr txBox="1"/>
          <p:nvPr/>
        </p:nvSpPr>
        <p:spPr>
          <a:xfrm>
            <a:off x="4299857" y="3972055"/>
            <a:ext cx="3592285" cy="400110"/>
          </a:xfrm>
          <a:prstGeom prst="rect">
            <a:avLst/>
          </a:prstGeom>
          <a:noFill/>
        </p:spPr>
        <p:txBody>
          <a:bodyPr wrap="square" rtlCol="0">
            <a:spAutoFit/>
          </a:bodyPr>
          <a:lstStyle/>
          <a:p>
            <a:r>
              <a:rPr lang="en-GB" sz="2000" b="1" dirty="0" smtClean="0">
                <a:solidFill>
                  <a:srgbClr val="00B050"/>
                </a:solidFill>
              </a:rPr>
              <a:t>Consent</a:t>
            </a:r>
            <a:endParaRPr lang="en-US" sz="2000" b="1" dirty="0">
              <a:solidFill>
                <a:srgbClr val="00B050"/>
              </a:solidFill>
            </a:endParaRPr>
          </a:p>
        </p:txBody>
      </p:sp>
      <p:sp>
        <p:nvSpPr>
          <p:cNvPr id="7" name="TextBox 6"/>
          <p:cNvSpPr txBox="1"/>
          <p:nvPr/>
        </p:nvSpPr>
        <p:spPr>
          <a:xfrm>
            <a:off x="2793274" y="5370727"/>
            <a:ext cx="3592285" cy="400110"/>
          </a:xfrm>
          <a:prstGeom prst="rect">
            <a:avLst/>
          </a:prstGeom>
          <a:noFill/>
        </p:spPr>
        <p:txBody>
          <a:bodyPr wrap="square" rtlCol="0">
            <a:spAutoFit/>
          </a:bodyPr>
          <a:lstStyle/>
          <a:p>
            <a:r>
              <a:rPr lang="en-GB" sz="2000" b="1" dirty="0" smtClean="0">
                <a:solidFill>
                  <a:srgbClr val="00B050"/>
                </a:solidFill>
              </a:rPr>
              <a:t>Contract</a:t>
            </a:r>
            <a:endParaRPr lang="en-US" sz="2000" b="1" dirty="0">
              <a:solidFill>
                <a:srgbClr val="00B050"/>
              </a:solidFill>
            </a:endParaRPr>
          </a:p>
        </p:txBody>
      </p:sp>
    </p:spTree>
    <p:extLst>
      <p:ext uri="{BB962C8B-B14F-4D97-AF65-F5344CB8AC3E}">
        <p14:creationId xmlns:p14="http://schemas.microsoft.com/office/powerpoint/2010/main" val="58563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72</a:t>
            </a:fld>
            <a:endParaRPr lang="en-US" dirty="0">
              <a:solidFill>
                <a:prstClr val="black">
                  <a:tint val="75000"/>
                </a:prstClr>
              </a:solidFill>
            </a:endParaRPr>
          </a:p>
        </p:txBody>
      </p:sp>
      <p:sp>
        <p:nvSpPr>
          <p:cNvPr id="4" name="Content Placeholder 3"/>
          <p:cNvSpPr>
            <a:spLocks noGrp="1"/>
          </p:cNvSpPr>
          <p:nvPr>
            <p:ph idx="1"/>
          </p:nvPr>
        </p:nvSpPr>
        <p:spPr>
          <a:xfrm>
            <a:off x="838200" y="983633"/>
            <a:ext cx="10515600" cy="2229830"/>
          </a:xfrm>
        </p:spPr>
        <p:txBody>
          <a:bodyPr/>
          <a:lstStyle/>
          <a:p>
            <a:pPr marL="0" indent="0">
              <a:buNone/>
            </a:pPr>
            <a:r>
              <a:rPr lang="en-GB" b="1" dirty="0" smtClean="0"/>
              <a:t>3.  A </a:t>
            </a:r>
            <a:r>
              <a:rPr lang="en-GB" b="1" dirty="0"/>
              <a:t>shop plans to install a CCTV system within its premises. Which legal basis </a:t>
            </a:r>
            <a:r>
              <a:rPr lang="en-GB" b="1" dirty="0" smtClean="0"/>
              <a:t>would you </a:t>
            </a:r>
            <a:r>
              <a:rPr lang="en-GB" b="1" dirty="0"/>
              <a:t>suggest it rely on to process personal data? What other factors would the </a:t>
            </a:r>
            <a:r>
              <a:rPr lang="en-GB" b="1" dirty="0" smtClean="0"/>
              <a:t>data controller </a:t>
            </a:r>
            <a:r>
              <a:rPr lang="en-GB" b="1" dirty="0"/>
              <a:t>need to take into consideration as part of its planning?</a:t>
            </a:r>
            <a:endParaRPr lang="en-US" b="1" dirty="0"/>
          </a:p>
        </p:txBody>
      </p:sp>
      <p:sp>
        <p:nvSpPr>
          <p:cNvPr id="5" name="Content Placeholder 3"/>
          <p:cNvSpPr txBox="1">
            <a:spLocks/>
          </p:cNvSpPr>
          <p:nvPr/>
        </p:nvSpPr>
        <p:spPr>
          <a:xfrm>
            <a:off x="838200" y="3317530"/>
            <a:ext cx="10515600" cy="2229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The suggested lawful basis is ‘Vital Interest’.  Controller must ensure that stickers are installed to inform the Data Subjects and also follow the necessarily laws in relation to Data Retention.  </a:t>
            </a:r>
            <a:endParaRPr lang="en-US" dirty="0"/>
          </a:p>
        </p:txBody>
      </p:sp>
    </p:spTree>
    <p:extLst>
      <p:ext uri="{BB962C8B-B14F-4D97-AF65-F5344CB8AC3E}">
        <p14:creationId xmlns:p14="http://schemas.microsoft.com/office/powerpoint/2010/main" val="152943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73</a:t>
            </a:fld>
            <a:endParaRPr lang="en-US" dirty="0">
              <a:solidFill>
                <a:prstClr val="black">
                  <a:tint val="75000"/>
                </a:prstClr>
              </a:solidFill>
            </a:endParaRPr>
          </a:p>
        </p:txBody>
      </p:sp>
      <p:sp>
        <p:nvSpPr>
          <p:cNvPr id="4" name="Content Placeholder 3"/>
          <p:cNvSpPr>
            <a:spLocks noGrp="1"/>
          </p:cNvSpPr>
          <p:nvPr>
            <p:ph idx="1"/>
          </p:nvPr>
        </p:nvSpPr>
        <p:spPr>
          <a:xfrm>
            <a:off x="838200" y="1349393"/>
            <a:ext cx="10515600" cy="3859742"/>
          </a:xfrm>
        </p:spPr>
        <p:txBody>
          <a:bodyPr>
            <a:normAutofit/>
          </a:bodyPr>
          <a:lstStyle/>
          <a:p>
            <a:pPr marL="0" indent="0">
              <a:buNone/>
            </a:pPr>
            <a:r>
              <a:rPr lang="en-GB" dirty="0" smtClean="0"/>
              <a:t>4.  For </a:t>
            </a:r>
            <a:r>
              <a:rPr lang="en-GB" dirty="0"/>
              <a:t>each of the following statements, review and decide whether it is TRUE </a:t>
            </a:r>
            <a:r>
              <a:rPr lang="en-GB" dirty="0" smtClean="0"/>
              <a:t>or </a:t>
            </a:r>
            <a:r>
              <a:rPr lang="en-US" dirty="0" smtClean="0"/>
              <a:t>FALSE</a:t>
            </a:r>
            <a:r>
              <a:rPr lang="en-US" dirty="0"/>
              <a:t>.</a:t>
            </a:r>
          </a:p>
          <a:p>
            <a:pPr marL="571500" indent="-571500">
              <a:buAutoNum type="romanLcParenBoth"/>
            </a:pPr>
            <a:r>
              <a:rPr lang="en-GB" dirty="0" smtClean="0"/>
              <a:t>Valid </a:t>
            </a:r>
            <a:r>
              <a:rPr lang="en-GB" dirty="0"/>
              <a:t>consent is needed to process personal data under GDPR</a:t>
            </a:r>
            <a:r>
              <a:rPr lang="en-GB" dirty="0" smtClean="0"/>
              <a:t>.</a:t>
            </a:r>
          </a:p>
          <a:p>
            <a:pPr marL="0" indent="0">
              <a:buNone/>
            </a:pPr>
            <a:endParaRPr lang="en-GB" dirty="0"/>
          </a:p>
          <a:p>
            <a:pPr marL="0" indent="0">
              <a:buNone/>
            </a:pPr>
            <a:r>
              <a:rPr lang="en-GB" dirty="0"/>
              <a:t>(ii) The rights and freedoms of a data subject may prevent processing by a </a:t>
            </a:r>
            <a:r>
              <a:rPr lang="en-GB" dirty="0" smtClean="0"/>
              <a:t>data controller </a:t>
            </a:r>
            <a:r>
              <a:rPr lang="en-GB" dirty="0"/>
              <a:t>who is relying on “legitimate interest” as the lawful basis.</a:t>
            </a:r>
            <a:endParaRPr lang="en-US" dirty="0"/>
          </a:p>
        </p:txBody>
      </p:sp>
      <p:pic>
        <p:nvPicPr>
          <p:cNvPr id="5" name="Picture 4"/>
          <p:cNvPicPr>
            <a:picLocks noChangeAspect="1"/>
          </p:cNvPicPr>
          <p:nvPr/>
        </p:nvPicPr>
        <p:blipFill>
          <a:blip r:embed="rId2"/>
          <a:stretch>
            <a:fillRect/>
          </a:stretch>
        </p:blipFill>
        <p:spPr>
          <a:xfrm>
            <a:off x="10319657" y="2391052"/>
            <a:ext cx="1457734" cy="1473451"/>
          </a:xfrm>
          <a:prstGeom prst="rect">
            <a:avLst/>
          </a:prstGeom>
        </p:spPr>
      </p:pic>
      <p:pic>
        <p:nvPicPr>
          <p:cNvPr id="6" name="Picture 5"/>
          <p:cNvPicPr>
            <a:picLocks noChangeAspect="1"/>
          </p:cNvPicPr>
          <p:nvPr/>
        </p:nvPicPr>
        <p:blipFill>
          <a:blip r:embed="rId3"/>
          <a:stretch>
            <a:fillRect/>
          </a:stretch>
        </p:blipFill>
        <p:spPr>
          <a:xfrm>
            <a:off x="7150612" y="4691352"/>
            <a:ext cx="1459988" cy="1444740"/>
          </a:xfrm>
          <a:prstGeom prst="rect">
            <a:avLst/>
          </a:prstGeom>
        </p:spPr>
      </p:pic>
    </p:spTree>
    <p:extLst>
      <p:ext uri="{BB962C8B-B14F-4D97-AF65-F5344CB8AC3E}">
        <p14:creationId xmlns:p14="http://schemas.microsoft.com/office/powerpoint/2010/main" val="8444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Section 5: </a:t>
            </a:r>
            <a:r>
              <a:rPr lang="en-US" b="1" dirty="0"/>
              <a:t>DATA SUBJECT RIGHTS</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74</a:t>
            </a:fld>
            <a:endParaRPr lang="en-US" dirty="0">
              <a:solidFill>
                <a:prstClr val="black">
                  <a:tint val="75000"/>
                </a:prstClr>
              </a:solidFill>
            </a:endParaRPr>
          </a:p>
        </p:txBody>
      </p:sp>
      <p:sp>
        <p:nvSpPr>
          <p:cNvPr id="4" name="Content Placeholder 3"/>
          <p:cNvSpPr>
            <a:spLocks noGrp="1"/>
          </p:cNvSpPr>
          <p:nvPr>
            <p:ph idx="1"/>
          </p:nvPr>
        </p:nvSpPr>
        <p:spPr/>
        <p:txBody>
          <a:bodyPr/>
          <a:lstStyle/>
          <a:p>
            <a:pPr marL="0" indent="0">
              <a:buNone/>
            </a:pPr>
            <a:r>
              <a:rPr lang="en-GB" dirty="0"/>
              <a:t>In this section, </a:t>
            </a:r>
            <a:r>
              <a:rPr lang="en-GB" dirty="0" smtClean="0"/>
              <a:t>we will cover: </a:t>
            </a:r>
          </a:p>
          <a:p>
            <a:pPr lvl="1"/>
            <a:r>
              <a:rPr lang="en-GB" dirty="0" smtClean="0"/>
              <a:t>The </a:t>
            </a:r>
            <a:r>
              <a:rPr lang="en-GB" dirty="0"/>
              <a:t>rights of data subject</a:t>
            </a:r>
          </a:p>
          <a:p>
            <a:pPr lvl="1"/>
            <a:r>
              <a:rPr lang="en-GB" dirty="0" smtClean="0"/>
              <a:t>The </a:t>
            </a:r>
            <a:r>
              <a:rPr lang="en-GB" dirty="0"/>
              <a:t>right to be informed</a:t>
            </a:r>
          </a:p>
          <a:p>
            <a:pPr lvl="1"/>
            <a:r>
              <a:rPr lang="en-US" dirty="0" smtClean="0"/>
              <a:t>The </a:t>
            </a:r>
            <a:r>
              <a:rPr lang="en-US" dirty="0"/>
              <a:t>privacy notice</a:t>
            </a:r>
          </a:p>
          <a:p>
            <a:pPr lvl="1"/>
            <a:r>
              <a:rPr lang="en-US" dirty="0" smtClean="0"/>
              <a:t>The </a:t>
            </a:r>
            <a:r>
              <a:rPr lang="en-US" dirty="0"/>
              <a:t>right of access</a:t>
            </a:r>
          </a:p>
          <a:p>
            <a:pPr lvl="1"/>
            <a:r>
              <a:rPr lang="en-US" dirty="0" smtClean="0"/>
              <a:t>Other </a:t>
            </a:r>
            <a:r>
              <a:rPr lang="en-US" dirty="0"/>
              <a:t>rights</a:t>
            </a:r>
          </a:p>
        </p:txBody>
      </p:sp>
    </p:spTree>
    <p:extLst>
      <p:ext uri="{BB962C8B-B14F-4D97-AF65-F5344CB8AC3E}">
        <p14:creationId xmlns:p14="http://schemas.microsoft.com/office/powerpoint/2010/main" val="15458816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 DATA SUBJECT RIGHTS</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75</a:t>
            </a:fld>
            <a:endParaRPr lang="en-US" dirty="0">
              <a:solidFill>
                <a:prstClr val="black">
                  <a:tint val="75000"/>
                </a:prstClr>
              </a:solidFill>
            </a:endParaRPr>
          </a:p>
        </p:txBody>
      </p:sp>
      <p:sp>
        <p:nvSpPr>
          <p:cNvPr id="4" name="Content Placeholder 3"/>
          <p:cNvSpPr>
            <a:spLocks noGrp="1"/>
          </p:cNvSpPr>
          <p:nvPr>
            <p:ph idx="1"/>
          </p:nvPr>
        </p:nvSpPr>
        <p:spPr/>
        <p:txBody>
          <a:bodyPr>
            <a:normAutofit fontScale="92500"/>
          </a:bodyPr>
          <a:lstStyle/>
          <a:p>
            <a:r>
              <a:rPr lang="en-GB" dirty="0"/>
              <a:t>Data protection law is designed to protect the fundamental rights and freedoms </a:t>
            </a:r>
            <a:r>
              <a:rPr lang="en-GB" dirty="0" smtClean="0"/>
              <a:t>of </a:t>
            </a:r>
            <a:r>
              <a:rPr lang="en-US" dirty="0" smtClean="0"/>
              <a:t>living </a:t>
            </a:r>
            <a:r>
              <a:rPr lang="en-US" dirty="0"/>
              <a:t>individuals</a:t>
            </a:r>
            <a:r>
              <a:rPr lang="en-US" dirty="0" smtClean="0"/>
              <a:t>.</a:t>
            </a:r>
          </a:p>
          <a:p>
            <a:r>
              <a:rPr lang="en-GB" dirty="0"/>
              <a:t>Amongst those rights identified as fundamental are the following:</a:t>
            </a:r>
          </a:p>
          <a:p>
            <a:pPr lvl="1"/>
            <a:r>
              <a:rPr lang="en-GB" dirty="0" smtClean="0"/>
              <a:t>The </a:t>
            </a:r>
            <a:r>
              <a:rPr lang="en-GB" dirty="0"/>
              <a:t>right to be informed</a:t>
            </a:r>
          </a:p>
          <a:p>
            <a:pPr lvl="1"/>
            <a:r>
              <a:rPr lang="en-US" dirty="0" smtClean="0"/>
              <a:t>The </a:t>
            </a:r>
            <a:r>
              <a:rPr lang="en-US" dirty="0"/>
              <a:t>right of access</a:t>
            </a:r>
          </a:p>
          <a:p>
            <a:pPr lvl="1"/>
            <a:r>
              <a:rPr lang="en-US" dirty="0" smtClean="0"/>
              <a:t>The </a:t>
            </a:r>
            <a:r>
              <a:rPr lang="en-US" dirty="0"/>
              <a:t>right of rectification</a:t>
            </a:r>
          </a:p>
          <a:p>
            <a:pPr lvl="1"/>
            <a:r>
              <a:rPr lang="en-US" dirty="0" smtClean="0"/>
              <a:t>The </a:t>
            </a:r>
            <a:r>
              <a:rPr lang="en-US" dirty="0"/>
              <a:t>right of erasure</a:t>
            </a:r>
          </a:p>
          <a:p>
            <a:pPr lvl="1"/>
            <a:r>
              <a:rPr lang="en-GB" dirty="0" smtClean="0"/>
              <a:t>The </a:t>
            </a:r>
            <a:r>
              <a:rPr lang="en-GB" dirty="0"/>
              <a:t>right to restrict processing</a:t>
            </a:r>
          </a:p>
          <a:p>
            <a:pPr lvl="1"/>
            <a:r>
              <a:rPr lang="en-GB" dirty="0" smtClean="0"/>
              <a:t>The </a:t>
            </a:r>
            <a:r>
              <a:rPr lang="en-GB" dirty="0"/>
              <a:t>right to data portability</a:t>
            </a:r>
          </a:p>
          <a:p>
            <a:pPr lvl="1"/>
            <a:r>
              <a:rPr lang="en-US" dirty="0" smtClean="0"/>
              <a:t>The </a:t>
            </a:r>
            <a:r>
              <a:rPr lang="en-US" dirty="0"/>
              <a:t>right to compensation.</a:t>
            </a:r>
          </a:p>
        </p:txBody>
      </p:sp>
      <p:pic>
        <p:nvPicPr>
          <p:cNvPr id="5" name="Picture 4"/>
          <p:cNvPicPr>
            <a:picLocks noChangeAspect="1"/>
          </p:cNvPicPr>
          <p:nvPr/>
        </p:nvPicPr>
        <p:blipFill>
          <a:blip r:embed="rId2"/>
          <a:stretch>
            <a:fillRect/>
          </a:stretch>
        </p:blipFill>
        <p:spPr>
          <a:xfrm>
            <a:off x="6710499" y="3346450"/>
            <a:ext cx="4152900" cy="3009900"/>
          </a:xfrm>
          <a:prstGeom prst="rect">
            <a:avLst/>
          </a:prstGeom>
        </p:spPr>
      </p:pic>
    </p:spTree>
    <p:extLst>
      <p:ext uri="{BB962C8B-B14F-4D97-AF65-F5344CB8AC3E}">
        <p14:creationId xmlns:p14="http://schemas.microsoft.com/office/powerpoint/2010/main" val="27804640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5.2 THE RIGHT TO BE INFORMED</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76</a:t>
            </a:fld>
            <a:endParaRPr lang="en-US" dirty="0">
              <a:solidFill>
                <a:prstClr val="black">
                  <a:tint val="75000"/>
                </a:prstClr>
              </a:solidFill>
            </a:endParaRPr>
          </a:p>
        </p:txBody>
      </p:sp>
      <p:sp>
        <p:nvSpPr>
          <p:cNvPr id="4" name="Content Placeholder 3"/>
          <p:cNvSpPr>
            <a:spLocks noGrp="1"/>
          </p:cNvSpPr>
          <p:nvPr>
            <p:ph idx="1"/>
          </p:nvPr>
        </p:nvSpPr>
        <p:spPr/>
        <p:txBody>
          <a:bodyPr/>
          <a:lstStyle/>
          <a:p>
            <a:r>
              <a:rPr lang="en-GB" dirty="0" smtClean="0"/>
              <a:t>It is of utmost important that when the subject person trust a person or an organisation with their personal data, that the data controller is transparent in the way the data is collected, used, consulted and processed.</a:t>
            </a:r>
          </a:p>
          <a:p>
            <a:r>
              <a:rPr lang="en-GB" dirty="0" smtClean="0"/>
              <a:t>The </a:t>
            </a:r>
            <a:r>
              <a:rPr lang="en-GB" dirty="0"/>
              <a:t>Data subjects should be informed of any risks, rules and safeguards as well </a:t>
            </a:r>
            <a:r>
              <a:rPr lang="en-GB" dirty="0" smtClean="0"/>
              <a:t>as being </a:t>
            </a:r>
            <a:r>
              <a:rPr lang="en-GB" dirty="0"/>
              <a:t>given information about their rights and how those rights can be exercised.</a:t>
            </a:r>
            <a:endParaRPr lang="en-US" dirty="0"/>
          </a:p>
        </p:txBody>
      </p:sp>
    </p:spTree>
    <p:extLst>
      <p:ext uri="{BB962C8B-B14F-4D97-AF65-F5344CB8AC3E}">
        <p14:creationId xmlns:p14="http://schemas.microsoft.com/office/powerpoint/2010/main" val="28558652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5.3 PRIVACY </a:t>
            </a:r>
            <a:r>
              <a:rPr lang="en-US" dirty="0"/>
              <a:t>NOTICES</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77</a:t>
            </a:fld>
            <a:endParaRPr lang="en-US" dirty="0">
              <a:solidFill>
                <a:prstClr val="black">
                  <a:tint val="75000"/>
                </a:prstClr>
              </a:solidFill>
            </a:endParaRPr>
          </a:p>
        </p:txBody>
      </p:sp>
      <p:sp>
        <p:nvSpPr>
          <p:cNvPr id="4" name="Content Placeholder 3"/>
          <p:cNvSpPr>
            <a:spLocks noGrp="1"/>
          </p:cNvSpPr>
          <p:nvPr>
            <p:ph idx="1"/>
          </p:nvPr>
        </p:nvSpPr>
        <p:spPr/>
        <p:txBody>
          <a:bodyPr>
            <a:normAutofit/>
          </a:bodyPr>
          <a:lstStyle/>
          <a:p>
            <a:r>
              <a:rPr lang="en-GB" dirty="0"/>
              <a:t>The principle of transparency requires that any information and </a:t>
            </a:r>
            <a:r>
              <a:rPr lang="en-GB" dirty="0" smtClean="0"/>
              <a:t>communication relating </a:t>
            </a:r>
            <a:r>
              <a:rPr lang="en-GB" dirty="0"/>
              <a:t>to the processing of those personal data is easily accessible and easy </a:t>
            </a:r>
            <a:r>
              <a:rPr lang="en-GB" dirty="0" smtClean="0"/>
              <a:t>to understand </a:t>
            </a:r>
            <a:r>
              <a:rPr lang="en-GB" dirty="0"/>
              <a:t>and that clear and plain language should be used</a:t>
            </a:r>
            <a:r>
              <a:rPr lang="en-GB" dirty="0" smtClean="0"/>
              <a:t>.</a:t>
            </a:r>
          </a:p>
          <a:p>
            <a:r>
              <a:rPr lang="en-GB" dirty="0"/>
              <a:t>The information is usually communicated to the data subjects in the form of a “</a:t>
            </a:r>
            <a:r>
              <a:rPr lang="en-GB" dirty="0" smtClean="0"/>
              <a:t>fair processing</a:t>
            </a:r>
            <a:r>
              <a:rPr lang="en-GB" dirty="0"/>
              <a:t>” or a “privacy” notice. </a:t>
            </a:r>
            <a:endParaRPr lang="en-GB" dirty="0" smtClean="0"/>
          </a:p>
          <a:p>
            <a:r>
              <a:rPr lang="en-GB" dirty="0" smtClean="0"/>
              <a:t>This </a:t>
            </a:r>
            <a:r>
              <a:rPr lang="en-GB" dirty="0"/>
              <a:t>notice should be provided at the same </a:t>
            </a:r>
            <a:r>
              <a:rPr lang="en-GB" dirty="0" smtClean="0"/>
              <a:t>time as </a:t>
            </a:r>
            <a:r>
              <a:rPr lang="en-GB" dirty="0"/>
              <a:t>the personal data is being collected.</a:t>
            </a:r>
            <a:endParaRPr lang="en-US" dirty="0"/>
          </a:p>
        </p:txBody>
      </p:sp>
    </p:spTree>
    <p:extLst>
      <p:ext uri="{BB962C8B-B14F-4D97-AF65-F5344CB8AC3E}">
        <p14:creationId xmlns:p14="http://schemas.microsoft.com/office/powerpoint/2010/main" val="31197063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different ways to communicate a privacy notice</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78</a:t>
            </a:fld>
            <a:endParaRPr lang="en-US" dirty="0">
              <a:solidFill>
                <a:prstClr val="black">
                  <a:tint val="75000"/>
                </a:prstClr>
              </a:solidFill>
            </a:endParaRPr>
          </a:p>
        </p:txBody>
      </p:sp>
      <p:sp>
        <p:nvSpPr>
          <p:cNvPr id="4" name="Content Placeholder 3"/>
          <p:cNvSpPr>
            <a:spLocks noGrp="1"/>
          </p:cNvSpPr>
          <p:nvPr>
            <p:ph idx="1"/>
          </p:nvPr>
        </p:nvSpPr>
        <p:spPr/>
        <p:txBody>
          <a:bodyPr>
            <a:normAutofit fontScale="62500" lnSpcReduction="20000"/>
          </a:bodyPr>
          <a:lstStyle/>
          <a:p>
            <a:pPr>
              <a:lnSpc>
                <a:spcPct val="120000"/>
              </a:lnSpc>
            </a:pPr>
            <a:r>
              <a:rPr lang="en-GB" b="1" u="sng" dirty="0"/>
              <a:t>Hard-copy written format: </a:t>
            </a:r>
            <a:r>
              <a:rPr lang="en-GB" dirty="0"/>
              <a:t>- written explanations, leaflets, information </a:t>
            </a:r>
            <a:r>
              <a:rPr lang="en-GB" dirty="0" smtClean="0"/>
              <a:t>in contractual </a:t>
            </a:r>
            <a:r>
              <a:rPr lang="en-GB" dirty="0"/>
              <a:t>documentation, cartoons, infographic, and flowcharts </a:t>
            </a:r>
            <a:r>
              <a:rPr lang="en-GB" dirty="0" smtClean="0"/>
              <a:t>printed </a:t>
            </a:r>
            <a:r>
              <a:rPr lang="en-US" dirty="0" smtClean="0"/>
              <a:t>media</a:t>
            </a:r>
            <a:r>
              <a:rPr lang="en-US" dirty="0"/>
              <a:t>.</a:t>
            </a:r>
          </a:p>
          <a:p>
            <a:pPr>
              <a:lnSpc>
                <a:spcPct val="120000"/>
              </a:lnSpc>
            </a:pPr>
            <a:r>
              <a:rPr lang="en-US" b="1" u="sng" dirty="0" smtClean="0"/>
              <a:t>Signage</a:t>
            </a:r>
            <a:r>
              <a:rPr lang="en-US" b="1" u="sng" dirty="0"/>
              <a:t>:</a:t>
            </a:r>
            <a:r>
              <a:rPr lang="en-US" dirty="0"/>
              <a:t> visible notice boards, public signage, public </a:t>
            </a:r>
            <a:r>
              <a:rPr lang="en-US" dirty="0" smtClean="0"/>
              <a:t>information campaigns</a:t>
            </a:r>
            <a:r>
              <a:rPr lang="en-US" dirty="0"/>
              <a:t>, newspaper/ media notices.</a:t>
            </a:r>
          </a:p>
          <a:p>
            <a:pPr>
              <a:lnSpc>
                <a:spcPct val="120000"/>
              </a:lnSpc>
            </a:pPr>
            <a:r>
              <a:rPr lang="en-GB" b="1" u="sng" dirty="0" smtClean="0"/>
              <a:t>Electronic </a:t>
            </a:r>
            <a:r>
              <a:rPr lang="en-GB" b="1" u="sng" dirty="0"/>
              <a:t>screens</a:t>
            </a:r>
            <a:r>
              <a:rPr lang="en-GB" dirty="0"/>
              <a:t>: in text messages; on websites; in emails; in </a:t>
            </a:r>
            <a:r>
              <a:rPr lang="en-GB" dirty="0" smtClean="0"/>
              <a:t>mobile </a:t>
            </a:r>
            <a:r>
              <a:rPr lang="en-US" dirty="0" smtClean="0"/>
              <a:t>apps</a:t>
            </a:r>
            <a:r>
              <a:rPr lang="en-US" dirty="0"/>
              <a:t>.</a:t>
            </a:r>
          </a:p>
          <a:p>
            <a:pPr>
              <a:lnSpc>
                <a:spcPct val="120000"/>
              </a:lnSpc>
            </a:pPr>
            <a:r>
              <a:rPr lang="en-GB" b="1" u="sng" dirty="0" err="1" smtClean="0"/>
              <a:t>Screenless</a:t>
            </a:r>
            <a:r>
              <a:rPr lang="en-GB" b="1" u="sng" dirty="0" smtClean="0"/>
              <a:t> </a:t>
            </a:r>
            <a:r>
              <a:rPr lang="en-GB" b="1" u="sng" dirty="0"/>
              <a:t>technology</a:t>
            </a:r>
            <a:r>
              <a:rPr lang="en-GB" dirty="0"/>
              <a:t>: icons, QR codes, voice alerts, written details </a:t>
            </a:r>
            <a:r>
              <a:rPr lang="en-GB" dirty="0" smtClean="0"/>
              <a:t>or videos </a:t>
            </a:r>
            <a:r>
              <a:rPr lang="en-GB" dirty="0"/>
              <a:t>incorporated into set-up instructions, written information on </a:t>
            </a:r>
            <a:r>
              <a:rPr lang="en-GB" dirty="0" smtClean="0"/>
              <a:t>smart </a:t>
            </a:r>
            <a:r>
              <a:rPr lang="en-US" dirty="0" smtClean="0"/>
              <a:t>devices</a:t>
            </a:r>
            <a:r>
              <a:rPr lang="en-US" dirty="0"/>
              <a:t>;</a:t>
            </a:r>
          </a:p>
          <a:p>
            <a:pPr>
              <a:lnSpc>
                <a:spcPct val="120000"/>
              </a:lnSpc>
            </a:pPr>
            <a:r>
              <a:rPr lang="en-GB" b="1" u="sng" dirty="0" smtClean="0"/>
              <a:t>Telephonic</a:t>
            </a:r>
            <a:r>
              <a:rPr lang="en-GB" dirty="0"/>
              <a:t>: oral explanations by a real person, automated or </a:t>
            </a:r>
            <a:r>
              <a:rPr lang="en-GB" dirty="0" smtClean="0"/>
              <a:t>pre-recorded information </a:t>
            </a:r>
            <a:r>
              <a:rPr lang="en-GB" dirty="0"/>
              <a:t>with options to hear further more detailed information;</a:t>
            </a:r>
          </a:p>
          <a:p>
            <a:pPr>
              <a:lnSpc>
                <a:spcPct val="120000"/>
              </a:lnSpc>
            </a:pPr>
            <a:r>
              <a:rPr lang="en-GB" b="1" u="sng" dirty="0" smtClean="0"/>
              <a:t>Person </a:t>
            </a:r>
            <a:r>
              <a:rPr lang="en-GB" b="1" u="sng" dirty="0"/>
              <a:t>to person</a:t>
            </a:r>
            <a:r>
              <a:rPr lang="en-GB" dirty="0"/>
              <a:t>: oral explanations, written explanations provided in </a:t>
            </a:r>
            <a:r>
              <a:rPr lang="en-GB" dirty="0" smtClean="0"/>
              <a:t>hard </a:t>
            </a:r>
            <a:r>
              <a:rPr lang="en-US" dirty="0" smtClean="0"/>
              <a:t>or </a:t>
            </a:r>
            <a:r>
              <a:rPr lang="en-US" dirty="0"/>
              <a:t>soft copy format.</a:t>
            </a:r>
          </a:p>
        </p:txBody>
      </p:sp>
    </p:spTree>
    <p:extLst>
      <p:ext uri="{BB962C8B-B14F-4D97-AF65-F5344CB8AC3E}">
        <p14:creationId xmlns:p14="http://schemas.microsoft.com/office/powerpoint/2010/main" val="19011589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information must be communicated to the Data Subject?</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79</a:t>
            </a:fld>
            <a:endParaRPr lang="en-US" dirty="0">
              <a:solidFill>
                <a:prstClr val="black">
                  <a:tint val="75000"/>
                </a:prstClr>
              </a:solidFill>
            </a:endParaRPr>
          </a:p>
        </p:txBody>
      </p:sp>
      <p:sp>
        <p:nvSpPr>
          <p:cNvPr id="4" name="Content Placeholder 3"/>
          <p:cNvSpPr>
            <a:spLocks noGrp="1"/>
          </p:cNvSpPr>
          <p:nvPr>
            <p:ph idx="1"/>
          </p:nvPr>
        </p:nvSpPr>
        <p:spPr>
          <a:xfrm>
            <a:off x="838199" y="1911096"/>
            <a:ext cx="9533709" cy="3859742"/>
          </a:xfrm>
        </p:spPr>
        <p:txBody>
          <a:bodyPr/>
          <a:lstStyle/>
          <a:p>
            <a:r>
              <a:rPr lang="en-GB" dirty="0"/>
              <a:t>The GDPR provides clear guidance as to what information must be provided </a:t>
            </a:r>
            <a:r>
              <a:rPr lang="en-GB" dirty="0" smtClean="0"/>
              <a:t>to </a:t>
            </a:r>
            <a:r>
              <a:rPr lang="en-US" dirty="0" smtClean="0"/>
              <a:t>data subjects. </a:t>
            </a:r>
            <a:r>
              <a:rPr lang="en-GB" dirty="0"/>
              <a:t>In summary then, data subjects will always need to know:</a:t>
            </a:r>
          </a:p>
          <a:p>
            <a:pPr lvl="1"/>
            <a:r>
              <a:rPr lang="en-GB" dirty="0" smtClean="0"/>
              <a:t>The </a:t>
            </a:r>
            <a:r>
              <a:rPr lang="en-GB" dirty="0"/>
              <a:t>identity and contact details of the Data Controller.</a:t>
            </a:r>
          </a:p>
          <a:p>
            <a:pPr lvl="1"/>
            <a:r>
              <a:rPr lang="en-GB" dirty="0" smtClean="0"/>
              <a:t>The </a:t>
            </a:r>
            <a:r>
              <a:rPr lang="en-GB" dirty="0"/>
              <a:t>purpose and legal basis of the processing.</a:t>
            </a:r>
          </a:p>
          <a:p>
            <a:pPr lvl="1"/>
            <a:r>
              <a:rPr lang="en-GB" dirty="0" smtClean="0"/>
              <a:t>How </a:t>
            </a:r>
            <a:r>
              <a:rPr lang="en-GB" dirty="0"/>
              <a:t>long the data will be held (or the criteria used to determine </a:t>
            </a:r>
            <a:r>
              <a:rPr lang="en-GB" dirty="0" smtClean="0"/>
              <a:t>retention </a:t>
            </a:r>
            <a:r>
              <a:rPr lang="en-US" dirty="0" smtClean="0"/>
              <a:t>period</a:t>
            </a:r>
            <a:r>
              <a:rPr lang="en-US" dirty="0"/>
              <a:t>).</a:t>
            </a:r>
          </a:p>
        </p:txBody>
      </p:sp>
      <p:pic>
        <p:nvPicPr>
          <p:cNvPr id="5" name="Picture 4"/>
          <p:cNvPicPr>
            <a:picLocks noChangeAspect="1"/>
          </p:cNvPicPr>
          <p:nvPr/>
        </p:nvPicPr>
        <p:blipFill>
          <a:blip r:embed="rId2"/>
          <a:stretch>
            <a:fillRect/>
          </a:stretch>
        </p:blipFill>
        <p:spPr>
          <a:xfrm>
            <a:off x="8610600" y="4360179"/>
            <a:ext cx="3431054" cy="2361296"/>
          </a:xfrm>
          <a:prstGeom prst="rect">
            <a:avLst/>
          </a:prstGeom>
        </p:spPr>
      </p:pic>
    </p:spTree>
    <p:extLst>
      <p:ext uri="{BB962C8B-B14F-4D97-AF65-F5344CB8AC3E}">
        <p14:creationId xmlns:p14="http://schemas.microsoft.com/office/powerpoint/2010/main" val="2495479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a:t>
            </a:fld>
            <a:endParaRPr lang="en-US" dirty="0">
              <a:solidFill>
                <a:prstClr val="black">
                  <a:tint val="75000"/>
                </a:prstClr>
              </a:solidFill>
            </a:endParaRPr>
          </a:p>
        </p:txBody>
      </p:sp>
      <p:sp>
        <p:nvSpPr>
          <p:cNvPr id="4" name="Content Placeholder 3"/>
          <p:cNvSpPr>
            <a:spLocks noGrp="1"/>
          </p:cNvSpPr>
          <p:nvPr>
            <p:ph idx="1"/>
          </p:nvPr>
        </p:nvSpPr>
        <p:spPr>
          <a:xfrm>
            <a:off x="838200" y="809897"/>
            <a:ext cx="10515600" cy="4960941"/>
          </a:xfrm>
        </p:spPr>
        <p:txBody>
          <a:bodyPr>
            <a:normAutofit fontScale="92500" lnSpcReduction="10000"/>
          </a:bodyPr>
          <a:lstStyle/>
          <a:p>
            <a:pPr marL="0" indent="0">
              <a:buNone/>
            </a:pPr>
            <a:r>
              <a:rPr lang="en-GB" b="1" dirty="0"/>
              <a:t>Relationship between Privacy and Data </a:t>
            </a:r>
            <a:r>
              <a:rPr lang="en-GB" b="1" dirty="0" smtClean="0"/>
              <a:t>Protection</a:t>
            </a:r>
          </a:p>
          <a:p>
            <a:pPr marL="0" indent="0">
              <a:buNone/>
            </a:pPr>
            <a:r>
              <a:rPr lang="en-GB" dirty="0" smtClean="0"/>
              <a:t>The </a:t>
            </a:r>
            <a:r>
              <a:rPr lang="en-GB" dirty="0"/>
              <a:t>European Data Protection Supervisor (EPDS), the EU's independent data protection authority, offers the following definition of privacy. </a:t>
            </a:r>
            <a:endParaRPr lang="en-GB" dirty="0" smtClean="0"/>
          </a:p>
          <a:p>
            <a:pPr marL="0" indent="0">
              <a:buNone/>
            </a:pPr>
            <a:r>
              <a:rPr lang="en-GB" dirty="0" smtClean="0"/>
              <a:t>‘Privacy </a:t>
            </a:r>
            <a:r>
              <a:rPr lang="en-GB" dirty="0"/>
              <a:t>is the ability of an individual to be left alone, out of public view, and in control of information about oneself. One can distinguish the ability to prevent intrusion in one's physical space ("physical privacy", for example with regard to the protection of the private home) and the ability to control the collection and sharing of information about oneself ("informational privacy</a:t>
            </a:r>
            <a:r>
              <a:rPr lang="en-GB" dirty="0" smtClean="0"/>
              <a:t>").’</a:t>
            </a:r>
          </a:p>
          <a:p>
            <a:pPr marL="0" indent="0">
              <a:buNone/>
            </a:pPr>
            <a:r>
              <a:rPr lang="en-GB" sz="1300" dirty="0" smtClean="0"/>
              <a:t>(</a:t>
            </a:r>
            <a:r>
              <a:rPr lang="en-GB" sz="1300" dirty="0"/>
              <a:t>EPDS website accessed February 2018 edps.europa.eu/data-protection/data-protection/</a:t>
            </a:r>
            <a:r>
              <a:rPr lang="en-GB" sz="1300" dirty="0" err="1"/>
              <a:t>glossary_en</a:t>
            </a:r>
            <a:r>
              <a:rPr lang="en-GB" sz="1300" dirty="0"/>
              <a:t>) </a:t>
            </a:r>
            <a:endParaRPr lang="en-GB" sz="1300" dirty="0" smtClean="0"/>
          </a:p>
          <a:p>
            <a:pPr marL="0" indent="0">
              <a:buNone/>
            </a:pPr>
            <a:endParaRPr lang="en-GB" sz="1300" dirty="0"/>
          </a:p>
          <a:p>
            <a:pPr marL="0" indent="0">
              <a:buNone/>
            </a:pPr>
            <a:r>
              <a:rPr lang="en-GB" dirty="0" smtClean="0"/>
              <a:t>The </a:t>
            </a:r>
            <a:r>
              <a:rPr lang="en-GB" dirty="0"/>
              <a:t>concept of privacy therefore overlaps, but does not coincide with, the concept of data protection. </a:t>
            </a:r>
            <a:endParaRPr lang="en-US" dirty="0"/>
          </a:p>
        </p:txBody>
      </p:sp>
    </p:spTree>
    <p:extLst>
      <p:ext uri="{BB962C8B-B14F-4D97-AF65-F5344CB8AC3E}">
        <p14:creationId xmlns:p14="http://schemas.microsoft.com/office/powerpoint/2010/main" val="28308471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80</a:t>
            </a:fld>
            <a:endParaRPr lang="en-US" dirty="0">
              <a:solidFill>
                <a:prstClr val="black">
                  <a:tint val="75000"/>
                </a:prstClr>
              </a:solidFill>
            </a:endParaRPr>
          </a:p>
        </p:txBody>
      </p:sp>
      <p:sp>
        <p:nvSpPr>
          <p:cNvPr id="4" name="Content Placeholder 3"/>
          <p:cNvSpPr>
            <a:spLocks noGrp="1"/>
          </p:cNvSpPr>
          <p:nvPr>
            <p:ph idx="1"/>
          </p:nvPr>
        </p:nvSpPr>
        <p:spPr>
          <a:xfrm>
            <a:off x="838200" y="770709"/>
            <a:ext cx="10515600" cy="5000129"/>
          </a:xfrm>
        </p:spPr>
        <p:txBody>
          <a:bodyPr>
            <a:normAutofit/>
          </a:bodyPr>
          <a:lstStyle/>
          <a:p>
            <a:pPr marL="0" indent="0">
              <a:buNone/>
            </a:pPr>
            <a:r>
              <a:rPr lang="en-GB" dirty="0"/>
              <a:t>In addition, whenever applicable, data subjects must also be provided </a:t>
            </a:r>
            <a:r>
              <a:rPr lang="en-GB" dirty="0" smtClean="0"/>
              <a:t>with </a:t>
            </a:r>
            <a:r>
              <a:rPr lang="en-US" dirty="0" smtClean="0"/>
              <a:t>information </a:t>
            </a:r>
            <a:r>
              <a:rPr lang="en-US" dirty="0"/>
              <a:t>about:</a:t>
            </a:r>
          </a:p>
          <a:p>
            <a:pPr lvl="1"/>
            <a:r>
              <a:rPr lang="en-GB" dirty="0" smtClean="0"/>
              <a:t>Any </a:t>
            </a:r>
            <a:r>
              <a:rPr lang="en-GB" dirty="0"/>
              <a:t>transfer of data outside the EEA (and safeguards) such as </a:t>
            </a:r>
            <a:r>
              <a:rPr lang="en-GB" dirty="0" smtClean="0"/>
              <a:t>third </a:t>
            </a:r>
            <a:r>
              <a:rPr lang="en-US" dirty="0" smtClean="0"/>
              <a:t>countries</a:t>
            </a:r>
            <a:r>
              <a:rPr lang="en-US" dirty="0"/>
              <a:t>.</a:t>
            </a:r>
          </a:p>
          <a:p>
            <a:pPr lvl="1"/>
            <a:r>
              <a:rPr lang="en-GB" dirty="0" smtClean="0"/>
              <a:t>The </a:t>
            </a:r>
            <a:r>
              <a:rPr lang="en-GB" dirty="0"/>
              <a:t>contact details of any data protection officer.</a:t>
            </a:r>
          </a:p>
          <a:p>
            <a:pPr lvl="1"/>
            <a:r>
              <a:rPr lang="en-GB" dirty="0" smtClean="0"/>
              <a:t>Any </a:t>
            </a:r>
            <a:r>
              <a:rPr lang="en-GB" dirty="0"/>
              <a:t>recipients of the personal data.</a:t>
            </a:r>
          </a:p>
          <a:p>
            <a:pPr lvl="1"/>
            <a:r>
              <a:rPr lang="en-GB" dirty="0" smtClean="0"/>
              <a:t>The </a:t>
            </a:r>
            <a:r>
              <a:rPr lang="en-GB" dirty="0"/>
              <a:t>identity of any controller’s representative.</a:t>
            </a:r>
          </a:p>
          <a:p>
            <a:pPr lvl="1"/>
            <a:r>
              <a:rPr lang="en-GB" dirty="0" smtClean="0"/>
              <a:t>Other </a:t>
            </a:r>
            <a:r>
              <a:rPr lang="en-GB" dirty="0"/>
              <a:t>relevant information such as the rationale for any processing </a:t>
            </a:r>
            <a:r>
              <a:rPr lang="en-GB" dirty="0" smtClean="0"/>
              <a:t>based on </a:t>
            </a:r>
            <a:r>
              <a:rPr lang="en-GB" dirty="0"/>
              <a:t>legitimate interests; the existence of automated decision-making</a:t>
            </a:r>
            <a:r>
              <a:rPr lang="en-GB" dirty="0" smtClean="0"/>
              <a:t>, </a:t>
            </a:r>
            <a:r>
              <a:rPr lang="en-US" dirty="0" smtClean="0"/>
              <a:t>including </a:t>
            </a:r>
            <a:r>
              <a:rPr lang="en-US" dirty="0"/>
              <a:t>profiling etc.</a:t>
            </a:r>
          </a:p>
        </p:txBody>
      </p:sp>
    </p:spTree>
    <p:extLst>
      <p:ext uri="{BB962C8B-B14F-4D97-AF65-F5344CB8AC3E}">
        <p14:creationId xmlns:p14="http://schemas.microsoft.com/office/powerpoint/2010/main" val="34549478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Transparency Communications</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81</a:t>
            </a:fld>
            <a:endParaRPr lang="en-US" dirty="0">
              <a:solidFill>
                <a:prstClr val="black">
                  <a:tint val="75000"/>
                </a:prstClr>
              </a:solidFill>
            </a:endParaRPr>
          </a:p>
        </p:txBody>
      </p:sp>
      <p:sp>
        <p:nvSpPr>
          <p:cNvPr id="4" name="Content Placeholder 3"/>
          <p:cNvSpPr>
            <a:spLocks noGrp="1"/>
          </p:cNvSpPr>
          <p:nvPr>
            <p:ph idx="1"/>
          </p:nvPr>
        </p:nvSpPr>
        <p:spPr/>
        <p:txBody>
          <a:bodyPr>
            <a:normAutofit lnSpcReduction="10000"/>
          </a:bodyPr>
          <a:lstStyle/>
          <a:p>
            <a:r>
              <a:rPr lang="en-GB" dirty="0"/>
              <a:t>Transparency needs to be considered not only when personal data is </a:t>
            </a:r>
            <a:r>
              <a:rPr lang="en-GB" dirty="0" smtClean="0"/>
              <a:t>being collected</a:t>
            </a:r>
            <a:r>
              <a:rPr lang="en-GB" dirty="0"/>
              <a:t>, but also at key times throughout the life cycle of any </a:t>
            </a:r>
            <a:r>
              <a:rPr lang="en-GB" dirty="0" smtClean="0"/>
              <a:t>processing.</a:t>
            </a:r>
          </a:p>
          <a:p>
            <a:r>
              <a:rPr lang="en-GB" dirty="0" smtClean="0"/>
              <a:t>Examples include:</a:t>
            </a:r>
          </a:p>
          <a:p>
            <a:pPr lvl="1"/>
            <a:r>
              <a:rPr lang="en-GB" dirty="0"/>
              <a:t>when there is some significant change to the processing </a:t>
            </a:r>
            <a:r>
              <a:rPr lang="en-GB" dirty="0" smtClean="0"/>
              <a:t>and does not match the initial reason when collected</a:t>
            </a:r>
          </a:p>
          <a:p>
            <a:pPr lvl="1"/>
            <a:r>
              <a:rPr lang="en-GB" dirty="0" smtClean="0"/>
              <a:t>when </a:t>
            </a:r>
            <a:r>
              <a:rPr lang="en-GB" dirty="0"/>
              <a:t>a </a:t>
            </a:r>
            <a:r>
              <a:rPr lang="en-GB" dirty="0" smtClean="0"/>
              <a:t>data </a:t>
            </a:r>
            <a:r>
              <a:rPr lang="en-US" dirty="0" smtClean="0"/>
              <a:t>breach occurs</a:t>
            </a:r>
          </a:p>
          <a:p>
            <a:pPr lvl="1"/>
            <a:r>
              <a:rPr lang="en-GB" dirty="0" smtClean="0"/>
              <a:t>When data is obtained from another source and not the data person</a:t>
            </a:r>
          </a:p>
          <a:p>
            <a:r>
              <a:rPr lang="en-GB" dirty="0" smtClean="0"/>
              <a:t>Data subjects must be informed in a reasonable time, at least within one month.</a:t>
            </a:r>
            <a:endParaRPr lang="en-US" dirty="0" smtClean="0"/>
          </a:p>
          <a:p>
            <a:pPr lvl="1"/>
            <a:endParaRPr lang="en-US" dirty="0"/>
          </a:p>
        </p:txBody>
      </p:sp>
    </p:spTree>
    <p:extLst>
      <p:ext uri="{BB962C8B-B14F-4D97-AF65-F5344CB8AC3E}">
        <p14:creationId xmlns:p14="http://schemas.microsoft.com/office/powerpoint/2010/main" val="10452368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Information appropriate to the audience</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82</a:t>
            </a:fld>
            <a:endParaRPr lang="en-US" dirty="0">
              <a:solidFill>
                <a:prstClr val="black">
                  <a:tint val="75000"/>
                </a:prstClr>
              </a:solidFill>
            </a:endParaRPr>
          </a:p>
        </p:txBody>
      </p:sp>
      <p:sp>
        <p:nvSpPr>
          <p:cNvPr id="4" name="Content Placeholder 3"/>
          <p:cNvSpPr>
            <a:spLocks noGrp="1"/>
          </p:cNvSpPr>
          <p:nvPr>
            <p:ph idx="1"/>
          </p:nvPr>
        </p:nvSpPr>
        <p:spPr/>
        <p:txBody>
          <a:bodyPr/>
          <a:lstStyle/>
          <a:p>
            <a:r>
              <a:rPr lang="en-GB" dirty="0"/>
              <a:t>A controller must assess the audience that is providing personal data to </a:t>
            </a:r>
            <a:r>
              <a:rPr lang="en-GB" dirty="0" smtClean="0"/>
              <a:t>their organisation </a:t>
            </a:r>
            <a:r>
              <a:rPr lang="en-GB" dirty="0"/>
              <a:t>and ensure that “transparency” information is presented in a </a:t>
            </a:r>
            <a:r>
              <a:rPr lang="en-GB" dirty="0" smtClean="0"/>
              <a:t>manner that </a:t>
            </a:r>
            <a:r>
              <a:rPr lang="en-GB" dirty="0"/>
              <a:t>is understandable by that audience</a:t>
            </a:r>
            <a:r>
              <a:rPr lang="en-GB" dirty="0" smtClean="0"/>
              <a:t>.</a:t>
            </a:r>
          </a:p>
          <a:p>
            <a:r>
              <a:rPr lang="en-GB" dirty="0" smtClean="0"/>
              <a:t>Examples when the data subjects are underage or have a disability. </a:t>
            </a:r>
            <a:endParaRPr lang="en-US" dirty="0"/>
          </a:p>
        </p:txBody>
      </p:sp>
    </p:spTree>
    <p:extLst>
      <p:ext uri="{BB962C8B-B14F-4D97-AF65-F5344CB8AC3E}">
        <p14:creationId xmlns:p14="http://schemas.microsoft.com/office/powerpoint/2010/main" val="17725455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5.4 THE RIGHT OF ACCESS</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83</a:t>
            </a:fld>
            <a:endParaRPr lang="en-US" dirty="0">
              <a:solidFill>
                <a:prstClr val="black">
                  <a:tint val="75000"/>
                </a:prstClr>
              </a:solidFill>
            </a:endParaRPr>
          </a:p>
        </p:txBody>
      </p:sp>
      <p:sp>
        <p:nvSpPr>
          <p:cNvPr id="4" name="Content Placeholder 3"/>
          <p:cNvSpPr>
            <a:spLocks noGrp="1"/>
          </p:cNvSpPr>
          <p:nvPr>
            <p:ph idx="1"/>
          </p:nvPr>
        </p:nvSpPr>
        <p:spPr/>
        <p:txBody>
          <a:bodyPr>
            <a:normAutofit fontScale="85000" lnSpcReduction="10000"/>
          </a:bodyPr>
          <a:lstStyle/>
          <a:p>
            <a:r>
              <a:rPr lang="en-GB" dirty="0"/>
              <a:t>Any data subject can ask a data controller if personal data concerning him or </a:t>
            </a:r>
            <a:r>
              <a:rPr lang="en-GB" dirty="0" smtClean="0"/>
              <a:t>her are </a:t>
            </a:r>
            <a:r>
              <a:rPr lang="en-GB" dirty="0"/>
              <a:t>being processed, and the purposes of the processing. </a:t>
            </a:r>
            <a:endParaRPr lang="en-GB" dirty="0" smtClean="0"/>
          </a:p>
          <a:p>
            <a:r>
              <a:rPr lang="en-GB" dirty="0" smtClean="0"/>
              <a:t>The </a:t>
            </a:r>
            <a:r>
              <a:rPr lang="en-GB" dirty="0"/>
              <a:t>data subject </a:t>
            </a:r>
            <a:r>
              <a:rPr lang="en-GB" dirty="0" smtClean="0"/>
              <a:t>can also </a:t>
            </a:r>
            <a:r>
              <a:rPr lang="en-GB" dirty="0"/>
              <a:t>seek a copy of whatever personal data is being held.</a:t>
            </a:r>
          </a:p>
          <a:p>
            <a:r>
              <a:rPr lang="en-GB" dirty="0"/>
              <a:t>This “right of access” is exercised by an individual making a “data access request</a:t>
            </a:r>
            <a:r>
              <a:rPr lang="en-GB" dirty="0" smtClean="0"/>
              <a:t>” or </a:t>
            </a:r>
            <a:r>
              <a:rPr lang="en-GB" dirty="0"/>
              <a:t>a “subject access request”. </a:t>
            </a:r>
            <a:endParaRPr lang="en-GB" dirty="0" smtClean="0"/>
          </a:p>
          <a:p>
            <a:r>
              <a:rPr lang="en-GB" dirty="0" smtClean="0"/>
              <a:t>The </a:t>
            </a:r>
            <a:r>
              <a:rPr lang="en-GB" dirty="0"/>
              <a:t>controller is required to respond to such </a:t>
            </a:r>
            <a:r>
              <a:rPr lang="en-GB" dirty="0" smtClean="0"/>
              <a:t>a request </a:t>
            </a:r>
            <a:r>
              <a:rPr lang="en-GB" dirty="0"/>
              <a:t>within one month of receipt</a:t>
            </a:r>
            <a:r>
              <a:rPr lang="en-GB" dirty="0" smtClean="0"/>
              <a:t>.</a:t>
            </a:r>
          </a:p>
          <a:p>
            <a:r>
              <a:rPr lang="en-GB" dirty="0" smtClean="0"/>
              <a:t>If data </a:t>
            </a:r>
            <a:r>
              <a:rPr lang="en-GB" dirty="0"/>
              <a:t>subject makes the request by electronic means, the </a:t>
            </a:r>
            <a:r>
              <a:rPr lang="en-GB" dirty="0" smtClean="0"/>
              <a:t>data controller </a:t>
            </a:r>
            <a:r>
              <a:rPr lang="en-GB" dirty="0"/>
              <a:t>is expected to provide the information in a commonly used </a:t>
            </a:r>
            <a:r>
              <a:rPr lang="en-GB" dirty="0" smtClean="0"/>
              <a:t>electronic </a:t>
            </a:r>
            <a:r>
              <a:rPr lang="en-US" dirty="0" smtClean="0"/>
              <a:t>form</a:t>
            </a:r>
            <a:r>
              <a:rPr lang="en-US" dirty="0"/>
              <a:t>.</a:t>
            </a:r>
          </a:p>
        </p:txBody>
      </p:sp>
    </p:spTree>
    <p:extLst>
      <p:ext uri="{BB962C8B-B14F-4D97-AF65-F5344CB8AC3E}">
        <p14:creationId xmlns:p14="http://schemas.microsoft.com/office/powerpoint/2010/main" val="27731317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5.5 OTHER RIGHTS</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84</a:t>
            </a:fld>
            <a:endParaRPr lang="en-US" dirty="0">
              <a:solidFill>
                <a:prstClr val="black">
                  <a:tint val="75000"/>
                </a:prstClr>
              </a:solidFill>
            </a:endParaRPr>
          </a:p>
        </p:txBody>
      </p:sp>
      <p:sp>
        <p:nvSpPr>
          <p:cNvPr id="4" name="Content Placeholder 3"/>
          <p:cNvSpPr>
            <a:spLocks noGrp="1"/>
          </p:cNvSpPr>
          <p:nvPr>
            <p:ph idx="1"/>
          </p:nvPr>
        </p:nvSpPr>
        <p:spPr>
          <a:xfrm>
            <a:off x="838200" y="1436914"/>
            <a:ext cx="10515600" cy="4333924"/>
          </a:xfrm>
        </p:spPr>
        <p:txBody>
          <a:bodyPr>
            <a:normAutofit fontScale="70000" lnSpcReduction="20000"/>
          </a:bodyPr>
          <a:lstStyle/>
          <a:p>
            <a:pPr>
              <a:lnSpc>
                <a:spcPct val="120000"/>
              </a:lnSpc>
            </a:pPr>
            <a:r>
              <a:rPr lang="en-US" b="1" dirty="0"/>
              <a:t>Right to </a:t>
            </a:r>
            <a:r>
              <a:rPr lang="en-US" b="1" dirty="0" smtClean="0"/>
              <a:t>Rectification - </a:t>
            </a:r>
            <a:r>
              <a:rPr lang="en-GB" dirty="0"/>
              <a:t>A data subject can ask that a controller rectify, without undue delay, </a:t>
            </a:r>
            <a:r>
              <a:rPr lang="en-GB" dirty="0" smtClean="0"/>
              <a:t>any inaccurate </a:t>
            </a:r>
            <a:r>
              <a:rPr lang="en-GB" dirty="0"/>
              <a:t>personal data that hold about him or her. This could also involve </a:t>
            </a:r>
            <a:r>
              <a:rPr lang="en-GB" dirty="0" smtClean="0"/>
              <a:t>the adjustment </a:t>
            </a:r>
            <a:r>
              <a:rPr lang="en-GB" dirty="0"/>
              <a:t>of a personal record where the data might not be complete</a:t>
            </a:r>
            <a:r>
              <a:rPr lang="en-GB" dirty="0" smtClean="0"/>
              <a:t>.</a:t>
            </a:r>
          </a:p>
          <a:p>
            <a:pPr>
              <a:lnSpc>
                <a:spcPct val="120000"/>
              </a:lnSpc>
            </a:pPr>
            <a:r>
              <a:rPr lang="en-GB" b="1" dirty="0"/>
              <a:t>Right to Erasure (‘right to be forgotten</a:t>
            </a:r>
            <a:r>
              <a:rPr lang="en-GB" b="1" dirty="0" smtClean="0"/>
              <a:t>’) – </a:t>
            </a:r>
            <a:r>
              <a:rPr lang="en-GB" dirty="0" smtClean="0"/>
              <a:t>A</a:t>
            </a:r>
            <a:r>
              <a:rPr lang="en-GB" b="1" dirty="0" smtClean="0"/>
              <a:t> </a:t>
            </a:r>
            <a:r>
              <a:rPr lang="en-GB" dirty="0" smtClean="0"/>
              <a:t>data </a:t>
            </a:r>
            <a:r>
              <a:rPr lang="en-GB" dirty="0"/>
              <a:t>subject can ask a controller to erase his or her personal data. This </a:t>
            </a:r>
            <a:r>
              <a:rPr lang="en-GB" dirty="0" smtClean="0"/>
              <a:t>will </a:t>
            </a:r>
            <a:r>
              <a:rPr lang="en-US" dirty="0" smtClean="0"/>
              <a:t>particularly </a:t>
            </a:r>
            <a:r>
              <a:rPr lang="en-US" dirty="0"/>
              <a:t>be relevant where:</a:t>
            </a:r>
          </a:p>
          <a:p>
            <a:pPr lvl="1">
              <a:lnSpc>
                <a:spcPct val="120000"/>
              </a:lnSpc>
            </a:pPr>
            <a:r>
              <a:rPr lang="en-GB" dirty="0" smtClean="0"/>
              <a:t>The </a:t>
            </a:r>
            <a:r>
              <a:rPr lang="en-GB" dirty="0"/>
              <a:t>personal data are no longer needed in relation to the purposes </a:t>
            </a:r>
            <a:r>
              <a:rPr lang="en-GB" dirty="0" smtClean="0"/>
              <a:t>for which </a:t>
            </a:r>
            <a:r>
              <a:rPr lang="en-GB" dirty="0"/>
              <a:t>they are collected, or where.</a:t>
            </a:r>
          </a:p>
          <a:p>
            <a:pPr lvl="1">
              <a:lnSpc>
                <a:spcPct val="120000"/>
              </a:lnSpc>
            </a:pPr>
            <a:r>
              <a:rPr lang="en-GB" dirty="0" smtClean="0"/>
              <a:t>A </a:t>
            </a:r>
            <a:r>
              <a:rPr lang="en-GB" dirty="0"/>
              <a:t>data subject has withdrawn his or her consent or objects to </a:t>
            </a:r>
            <a:r>
              <a:rPr lang="en-GB" dirty="0" smtClean="0"/>
              <a:t>the processing </a:t>
            </a:r>
            <a:r>
              <a:rPr lang="en-GB" dirty="0"/>
              <a:t>of personal data concerning him or her</a:t>
            </a:r>
            <a:r>
              <a:rPr lang="en-GB" dirty="0" smtClean="0"/>
              <a:t>.</a:t>
            </a:r>
          </a:p>
          <a:p>
            <a:pPr>
              <a:lnSpc>
                <a:spcPct val="120000"/>
              </a:lnSpc>
            </a:pPr>
            <a:r>
              <a:rPr lang="en-GB" dirty="0"/>
              <a:t>A data controller is not always obliged to erase personal data. Examples </a:t>
            </a:r>
            <a:r>
              <a:rPr lang="en-GB" dirty="0" smtClean="0"/>
              <a:t>of grounds </a:t>
            </a:r>
            <a:r>
              <a:rPr lang="en-GB" dirty="0"/>
              <a:t>for retention could include</a:t>
            </a:r>
            <a:r>
              <a:rPr lang="en-GB" dirty="0" smtClean="0"/>
              <a:t>: </a:t>
            </a:r>
            <a:r>
              <a:rPr lang="en-GB" dirty="0"/>
              <a:t>Compliance with a legal </a:t>
            </a:r>
            <a:r>
              <a:rPr lang="en-GB" dirty="0" smtClean="0"/>
              <a:t>obligation ; The </a:t>
            </a:r>
            <a:r>
              <a:rPr lang="en-GB" dirty="0"/>
              <a:t>defence of legal claims</a:t>
            </a:r>
            <a:r>
              <a:rPr lang="en-GB" dirty="0" smtClean="0"/>
              <a:t>.;  </a:t>
            </a:r>
            <a:r>
              <a:rPr lang="en-GB" dirty="0"/>
              <a:t>Exercising the right of freedom of expression and </a:t>
            </a:r>
            <a:r>
              <a:rPr lang="en-GB" dirty="0" smtClean="0"/>
              <a:t>information; Performance </a:t>
            </a:r>
            <a:r>
              <a:rPr lang="en-GB" dirty="0"/>
              <a:t>of a task carried out in the public </a:t>
            </a:r>
            <a:r>
              <a:rPr lang="en-GB" dirty="0" smtClean="0"/>
              <a:t>interest; Research </a:t>
            </a:r>
            <a:r>
              <a:rPr lang="en-GB" dirty="0"/>
              <a:t>purposes and public archiving.</a:t>
            </a:r>
            <a:endParaRPr lang="en-US" dirty="0"/>
          </a:p>
        </p:txBody>
      </p:sp>
    </p:spTree>
    <p:extLst>
      <p:ext uri="{BB962C8B-B14F-4D97-AF65-F5344CB8AC3E}">
        <p14:creationId xmlns:p14="http://schemas.microsoft.com/office/powerpoint/2010/main" val="19117732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85</a:t>
            </a:fld>
            <a:endParaRPr lang="en-US" dirty="0">
              <a:solidFill>
                <a:prstClr val="black">
                  <a:tint val="75000"/>
                </a:prstClr>
              </a:solidFill>
            </a:endParaRPr>
          </a:p>
        </p:txBody>
      </p:sp>
      <p:sp>
        <p:nvSpPr>
          <p:cNvPr id="4" name="Content Placeholder 3"/>
          <p:cNvSpPr>
            <a:spLocks noGrp="1"/>
          </p:cNvSpPr>
          <p:nvPr>
            <p:ph idx="1"/>
          </p:nvPr>
        </p:nvSpPr>
        <p:spPr/>
        <p:txBody>
          <a:bodyPr>
            <a:normAutofit fontScale="92500" lnSpcReduction="10000"/>
          </a:bodyPr>
          <a:lstStyle/>
          <a:p>
            <a:r>
              <a:rPr lang="en-US" b="1" dirty="0"/>
              <a:t>Right to restrict </a:t>
            </a:r>
            <a:r>
              <a:rPr lang="en-US" b="1" dirty="0" smtClean="0"/>
              <a:t>processing - </a:t>
            </a:r>
            <a:r>
              <a:rPr lang="en-GB" dirty="0"/>
              <a:t>In some circumstances a data subject has the right to restrict processing</a:t>
            </a:r>
            <a:r>
              <a:rPr lang="en-GB" dirty="0" smtClean="0"/>
              <a:t>.</a:t>
            </a:r>
          </a:p>
          <a:p>
            <a:r>
              <a:rPr lang="en-US" b="1" dirty="0"/>
              <a:t>Right to data </a:t>
            </a:r>
            <a:r>
              <a:rPr lang="en-US" b="1" dirty="0" smtClean="0"/>
              <a:t>portability - </a:t>
            </a:r>
            <a:r>
              <a:rPr lang="en-GB" dirty="0"/>
              <a:t>The right the portability generally applies where the processing is carried out </a:t>
            </a:r>
            <a:r>
              <a:rPr lang="en-GB" dirty="0" smtClean="0"/>
              <a:t>by automated </a:t>
            </a:r>
            <a:r>
              <a:rPr lang="en-GB" dirty="0"/>
              <a:t>means. This right allows a data subject to request that a copy of </a:t>
            </a:r>
            <a:r>
              <a:rPr lang="en-GB" dirty="0" smtClean="0"/>
              <a:t>their personal </a:t>
            </a:r>
            <a:r>
              <a:rPr lang="en-GB" dirty="0"/>
              <a:t>data is provided in a “machine-readable format” for transmission </a:t>
            </a:r>
            <a:r>
              <a:rPr lang="en-GB" dirty="0" smtClean="0"/>
              <a:t>to </a:t>
            </a:r>
            <a:r>
              <a:rPr lang="en-US" dirty="0" smtClean="0"/>
              <a:t>another </a:t>
            </a:r>
            <a:r>
              <a:rPr lang="en-US" dirty="0"/>
              <a:t>controller</a:t>
            </a:r>
            <a:r>
              <a:rPr lang="en-US" dirty="0" smtClean="0"/>
              <a:t>.</a:t>
            </a:r>
          </a:p>
          <a:p>
            <a:r>
              <a:rPr lang="en-US" b="1" dirty="0"/>
              <a:t>Right to </a:t>
            </a:r>
            <a:r>
              <a:rPr lang="en-US" b="1" dirty="0" smtClean="0"/>
              <a:t>object - </a:t>
            </a:r>
            <a:r>
              <a:rPr lang="en-GB" dirty="0"/>
              <a:t>A data subject </a:t>
            </a:r>
            <a:r>
              <a:rPr lang="en-GB" dirty="0" smtClean="0"/>
              <a:t>has </a:t>
            </a:r>
            <a:r>
              <a:rPr lang="en-GB" dirty="0"/>
              <a:t>the right to object to the processing of his or her data</a:t>
            </a:r>
            <a:r>
              <a:rPr lang="en-GB" dirty="0" smtClean="0"/>
              <a:t>.  In </a:t>
            </a:r>
            <a:r>
              <a:rPr lang="en-GB" dirty="0"/>
              <a:t>many (but not all) circumstances, processing will need to stop as </a:t>
            </a:r>
            <a:r>
              <a:rPr lang="en-GB" dirty="0" smtClean="0"/>
              <a:t>a </a:t>
            </a:r>
            <a:r>
              <a:rPr lang="en-US" dirty="0" smtClean="0"/>
              <a:t>consequence </a:t>
            </a:r>
            <a:r>
              <a:rPr lang="en-US" dirty="0"/>
              <a:t>of an objection.</a:t>
            </a:r>
          </a:p>
        </p:txBody>
      </p:sp>
    </p:spTree>
    <p:extLst>
      <p:ext uri="{BB962C8B-B14F-4D97-AF65-F5344CB8AC3E}">
        <p14:creationId xmlns:p14="http://schemas.microsoft.com/office/powerpoint/2010/main" val="32509503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5.6 REVIEW EXERCISE</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86</a:t>
            </a:fld>
            <a:endParaRPr lang="en-US" dirty="0">
              <a:solidFill>
                <a:prstClr val="black">
                  <a:tint val="75000"/>
                </a:prstClr>
              </a:solidFill>
            </a:endParaRPr>
          </a:p>
        </p:txBody>
      </p:sp>
      <p:sp>
        <p:nvSpPr>
          <p:cNvPr id="4" name="Content Placeholder 3"/>
          <p:cNvSpPr>
            <a:spLocks noGrp="1"/>
          </p:cNvSpPr>
          <p:nvPr>
            <p:ph idx="1"/>
          </p:nvPr>
        </p:nvSpPr>
        <p:spPr>
          <a:xfrm>
            <a:off x="838200" y="1911096"/>
            <a:ext cx="10515600" cy="544721"/>
          </a:xfrm>
        </p:spPr>
        <p:txBody>
          <a:bodyPr/>
          <a:lstStyle/>
          <a:p>
            <a:pPr marL="0" indent="0">
              <a:buNone/>
            </a:pPr>
            <a:r>
              <a:rPr lang="en-GB" b="1" dirty="0"/>
              <a:t>1. List the different rights of a data subject under GDPR.</a:t>
            </a:r>
            <a:endParaRPr lang="en-US" b="1" dirty="0"/>
          </a:p>
        </p:txBody>
      </p:sp>
      <p:sp>
        <p:nvSpPr>
          <p:cNvPr id="5" name="Content Placeholder 3"/>
          <p:cNvSpPr txBox="1">
            <a:spLocks/>
          </p:cNvSpPr>
          <p:nvPr/>
        </p:nvSpPr>
        <p:spPr>
          <a:xfrm>
            <a:off x="1789610" y="2455817"/>
            <a:ext cx="9564189" cy="313540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GB" dirty="0"/>
              <a:t>The right to be informed</a:t>
            </a:r>
          </a:p>
          <a:p>
            <a:pPr marL="514350" indent="-514350">
              <a:buFont typeface="+mj-lt"/>
              <a:buAutoNum type="arabicPeriod"/>
            </a:pPr>
            <a:r>
              <a:rPr lang="en-US" dirty="0" smtClean="0"/>
              <a:t>The </a:t>
            </a:r>
            <a:r>
              <a:rPr lang="en-US" dirty="0"/>
              <a:t>right of access</a:t>
            </a:r>
          </a:p>
          <a:p>
            <a:pPr marL="514350" indent="-514350">
              <a:buFont typeface="+mj-lt"/>
              <a:buAutoNum type="arabicPeriod"/>
            </a:pPr>
            <a:r>
              <a:rPr lang="en-US" dirty="0" smtClean="0"/>
              <a:t>The </a:t>
            </a:r>
            <a:r>
              <a:rPr lang="en-US" dirty="0"/>
              <a:t>right of rectification</a:t>
            </a:r>
          </a:p>
          <a:p>
            <a:pPr marL="514350" indent="-514350">
              <a:buFont typeface="+mj-lt"/>
              <a:buAutoNum type="arabicPeriod"/>
            </a:pPr>
            <a:r>
              <a:rPr lang="en-US" dirty="0" smtClean="0"/>
              <a:t>The </a:t>
            </a:r>
            <a:r>
              <a:rPr lang="en-US" dirty="0"/>
              <a:t>right of erasure</a:t>
            </a:r>
          </a:p>
          <a:p>
            <a:pPr marL="514350" indent="-514350">
              <a:buFont typeface="+mj-lt"/>
              <a:buAutoNum type="arabicPeriod"/>
            </a:pPr>
            <a:r>
              <a:rPr lang="en-GB" dirty="0" smtClean="0"/>
              <a:t>The </a:t>
            </a:r>
            <a:r>
              <a:rPr lang="en-GB" dirty="0"/>
              <a:t>right to restrict processing</a:t>
            </a:r>
          </a:p>
          <a:p>
            <a:pPr marL="514350" indent="-514350">
              <a:buFont typeface="+mj-lt"/>
              <a:buAutoNum type="arabicPeriod"/>
            </a:pPr>
            <a:r>
              <a:rPr lang="en-GB" dirty="0" smtClean="0"/>
              <a:t>The </a:t>
            </a:r>
            <a:r>
              <a:rPr lang="en-GB" dirty="0"/>
              <a:t>right to data portability</a:t>
            </a:r>
          </a:p>
          <a:p>
            <a:pPr marL="514350" indent="-514350">
              <a:buFont typeface="+mj-lt"/>
              <a:buAutoNum type="arabicPeriod"/>
            </a:pPr>
            <a:r>
              <a:rPr lang="en-US" dirty="0" smtClean="0"/>
              <a:t>The </a:t>
            </a:r>
            <a:r>
              <a:rPr lang="en-US" dirty="0"/>
              <a:t>right to compensation.</a:t>
            </a:r>
            <a:endParaRPr lang="en-US" b="1" dirty="0"/>
          </a:p>
        </p:txBody>
      </p:sp>
    </p:spTree>
    <p:extLst>
      <p:ext uri="{BB962C8B-B14F-4D97-AF65-F5344CB8AC3E}">
        <p14:creationId xmlns:p14="http://schemas.microsoft.com/office/powerpoint/2010/main" val="113269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87</a:t>
            </a:fld>
            <a:endParaRPr lang="en-US" dirty="0">
              <a:solidFill>
                <a:prstClr val="black">
                  <a:tint val="75000"/>
                </a:prstClr>
              </a:solidFill>
            </a:endParaRPr>
          </a:p>
        </p:txBody>
      </p:sp>
      <p:sp>
        <p:nvSpPr>
          <p:cNvPr id="4" name="Content Placeholder 3"/>
          <p:cNvSpPr>
            <a:spLocks noGrp="1"/>
          </p:cNvSpPr>
          <p:nvPr>
            <p:ph idx="1"/>
          </p:nvPr>
        </p:nvSpPr>
        <p:spPr>
          <a:xfrm>
            <a:off x="838200" y="1244890"/>
            <a:ext cx="10515600" cy="1001921"/>
          </a:xfrm>
        </p:spPr>
        <p:txBody>
          <a:bodyPr/>
          <a:lstStyle/>
          <a:p>
            <a:pPr marL="0" indent="0">
              <a:buNone/>
            </a:pPr>
            <a:r>
              <a:rPr lang="en-GB" b="1" dirty="0" smtClean="0"/>
              <a:t>2. What </a:t>
            </a:r>
            <a:r>
              <a:rPr lang="en-GB" b="1" dirty="0"/>
              <a:t>media might be used to communicate privacy information concerning use </a:t>
            </a:r>
            <a:r>
              <a:rPr lang="en-GB" b="1" dirty="0" smtClean="0"/>
              <a:t>of CCTV </a:t>
            </a:r>
            <a:r>
              <a:rPr lang="en-GB" b="1" dirty="0"/>
              <a:t>to a data subject?</a:t>
            </a:r>
            <a:endParaRPr lang="en-US" b="1" dirty="0"/>
          </a:p>
        </p:txBody>
      </p:sp>
      <p:sp>
        <p:nvSpPr>
          <p:cNvPr id="5" name="Content Placeholder 3"/>
          <p:cNvSpPr txBox="1">
            <a:spLocks/>
          </p:cNvSpPr>
          <p:nvPr/>
        </p:nvSpPr>
        <p:spPr>
          <a:xfrm>
            <a:off x="838200" y="2638261"/>
            <a:ext cx="10515600" cy="1424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Any appropriate media can be used, however in this particular case a Visible Signage may be the most appropriate. </a:t>
            </a:r>
            <a:endParaRPr lang="en-US" dirty="0"/>
          </a:p>
        </p:txBody>
      </p:sp>
    </p:spTree>
    <p:extLst>
      <p:ext uri="{BB962C8B-B14F-4D97-AF65-F5344CB8AC3E}">
        <p14:creationId xmlns:p14="http://schemas.microsoft.com/office/powerpoint/2010/main" val="86886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88</a:t>
            </a:fld>
            <a:endParaRPr lang="en-US" dirty="0">
              <a:solidFill>
                <a:prstClr val="black">
                  <a:tint val="75000"/>
                </a:prstClr>
              </a:solidFill>
            </a:endParaRPr>
          </a:p>
        </p:txBody>
      </p:sp>
      <p:sp>
        <p:nvSpPr>
          <p:cNvPr id="4" name="Content Placeholder 3"/>
          <p:cNvSpPr>
            <a:spLocks noGrp="1"/>
          </p:cNvSpPr>
          <p:nvPr>
            <p:ph idx="1"/>
          </p:nvPr>
        </p:nvSpPr>
        <p:spPr>
          <a:xfrm>
            <a:off x="929640" y="735439"/>
            <a:ext cx="10515600" cy="2647841"/>
          </a:xfrm>
        </p:spPr>
        <p:txBody>
          <a:bodyPr>
            <a:normAutofit lnSpcReduction="10000"/>
          </a:bodyPr>
          <a:lstStyle/>
          <a:p>
            <a:pPr marL="0" indent="0">
              <a:buNone/>
            </a:pPr>
            <a:r>
              <a:rPr lang="en-GB" b="1" dirty="0" smtClean="0"/>
              <a:t>3. </a:t>
            </a:r>
            <a:r>
              <a:rPr lang="en-GB" b="1" dirty="0"/>
              <a:t>A data subject has been asked to provide personal data by completing an </a:t>
            </a:r>
            <a:r>
              <a:rPr lang="en-GB" b="1" dirty="0" smtClean="0"/>
              <a:t>online form</a:t>
            </a:r>
            <a:r>
              <a:rPr lang="en-GB" b="1" dirty="0"/>
              <a:t>. The text of the privacy notice provided is as follows: “If you give your </a:t>
            </a:r>
            <a:r>
              <a:rPr lang="en-GB" b="1" dirty="0" smtClean="0"/>
              <a:t>consent we </a:t>
            </a:r>
            <a:r>
              <a:rPr lang="en-GB" b="1" dirty="0"/>
              <a:t>will use your personal data to provide you with information about our products</a:t>
            </a:r>
            <a:r>
              <a:rPr lang="en-GB" b="1" dirty="0" smtClean="0"/>
              <a:t>”. To </a:t>
            </a:r>
            <a:r>
              <a:rPr lang="en-GB" b="1" dirty="0"/>
              <a:t>what other information should the data subject have ready access, in order </a:t>
            </a:r>
            <a:r>
              <a:rPr lang="en-GB" b="1" dirty="0" smtClean="0"/>
              <a:t>to </a:t>
            </a:r>
            <a:r>
              <a:rPr lang="en-US" b="1" dirty="0" smtClean="0"/>
              <a:t>make </a:t>
            </a:r>
            <a:r>
              <a:rPr lang="en-US" b="1" dirty="0"/>
              <a:t>this processing legal?</a:t>
            </a:r>
          </a:p>
        </p:txBody>
      </p:sp>
      <p:sp>
        <p:nvSpPr>
          <p:cNvPr id="5" name="Content Placeholder 3"/>
          <p:cNvSpPr txBox="1">
            <a:spLocks/>
          </p:cNvSpPr>
          <p:nvPr/>
        </p:nvSpPr>
        <p:spPr>
          <a:xfrm>
            <a:off x="929640" y="3383280"/>
            <a:ext cx="10515600" cy="264784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The data subject as a basis need to know:</a:t>
            </a:r>
          </a:p>
          <a:p>
            <a:pPr lvl="1"/>
            <a:r>
              <a:rPr lang="en-GB" dirty="0"/>
              <a:t>The identity and contact details of the Data Controller.</a:t>
            </a:r>
          </a:p>
          <a:p>
            <a:pPr lvl="1"/>
            <a:r>
              <a:rPr lang="en-GB" dirty="0" smtClean="0"/>
              <a:t>The </a:t>
            </a:r>
            <a:r>
              <a:rPr lang="en-GB" dirty="0"/>
              <a:t>purpose and legal basis of the processing.</a:t>
            </a:r>
          </a:p>
          <a:p>
            <a:pPr lvl="1"/>
            <a:r>
              <a:rPr lang="en-GB" dirty="0" smtClean="0"/>
              <a:t>How </a:t>
            </a:r>
            <a:r>
              <a:rPr lang="en-GB" dirty="0"/>
              <a:t>long the data will be held (or the criteria used to determine </a:t>
            </a:r>
            <a:r>
              <a:rPr lang="en-GB" dirty="0" smtClean="0"/>
              <a:t>retention </a:t>
            </a:r>
            <a:r>
              <a:rPr lang="en-US" dirty="0" smtClean="0"/>
              <a:t>period</a:t>
            </a:r>
            <a:r>
              <a:rPr lang="en-US" dirty="0"/>
              <a:t>).</a:t>
            </a:r>
            <a:r>
              <a:rPr lang="en-GB" dirty="0" smtClean="0"/>
              <a:t> </a:t>
            </a:r>
          </a:p>
          <a:p>
            <a:pPr marL="0" indent="0">
              <a:buNone/>
            </a:pPr>
            <a:r>
              <a:rPr lang="en-GB" dirty="0" smtClean="0"/>
              <a:t>In addition, they need to have easy access to decline or to opt out in the future.  </a:t>
            </a:r>
            <a:endParaRPr lang="en-US" dirty="0"/>
          </a:p>
        </p:txBody>
      </p:sp>
    </p:spTree>
    <p:extLst>
      <p:ext uri="{BB962C8B-B14F-4D97-AF65-F5344CB8AC3E}">
        <p14:creationId xmlns:p14="http://schemas.microsoft.com/office/powerpoint/2010/main" val="14359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89</a:t>
            </a:fld>
            <a:endParaRPr lang="en-US" dirty="0">
              <a:solidFill>
                <a:prstClr val="black">
                  <a:tint val="75000"/>
                </a:prstClr>
              </a:solidFill>
            </a:endParaRPr>
          </a:p>
        </p:txBody>
      </p:sp>
      <p:sp>
        <p:nvSpPr>
          <p:cNvPr id="4" name="Content Placeholder 3"/>
          <p:cNvSpPr>
            <a:spLocks noGrp="1"/>
          </p:cNvSpPr>
          <p:nvPr>
            <p:ph idx="1"/>
          </p:nvPr>
        </p:nvSpPr>
        <p:spPr>
          <a:xfrm>
            <a:off x="838200" y="1018903"/>
            <a:ext cx="10515600" cy="4751935"/>
          </a:xfrm>
        </p:spPr>
        <p:txBody>
          <a:bodyPr>
            <a:normAutofit/>
          </a:bodyPr>
          <a:lstStyle/>
          <a:p>
            <a:pPr marL="0" indent="0">
              <a:buNone/>
            </a:pPr>
            <a:r>
              <a:rPr lang="en-GB" b="1" dirty="0" smtClean="0"/>
              <a:t>4. For </a:t>
            </a:r>
            <a:r>
              <a:rPr lang="en-GB" b="1" dirty="0"/>
              <a:t>each of the following statements, review and decide whether it is TRUE </a:t>
            </a:r>
            <a:r>
              <a:rPr lang="en-GB" b="1" dirty="0" smtClean="0"/>
              <a:t>or </a:t>
            </a:r>
            <a:r>
              <a:rPr lang="en-US" b="1" dirty="0" smtClean="0"/>
              <a:t>FALSE</a:t>
            </a:r>
            <a:r>
              <a:rPr lang="en-US" b="1" dirty="0"/>
              <a:t>.</a:t>
            </a:r>
          </a:p>
          <a:p>
            <a:pPr marL="571500" indent="-571500">
              <a:buAutoNum type="romanLcParenBoth"/>
            </a:pPr>
            <a:r>
              <a:rPr lang="en-GB" dirty="0" smtClean="0"/>
              <a:t>A </a:t>
            </a:r>
            <a:r>
              <a:rPr lang="en-GB" dirty="0"/>
              <a:t>data controller must respond to a subject access request within </a:t>
            </a:r>
            <a:r>
              <a:rPr lang="en-GB" dirty="0" smtClean="0"/>
              <a:t>1 </a:t>
            </a:r>
            <a:r>
              <a:rPr lang="en-US" dirty="0" smtClean="0"/>
              <a:t>month.</a:t>
            </a:r>
          </a:p>
          <a:p>
            <a:pPr marL="571500" indent="-571500">
              <a:buAutoNum type="romanLcParenBoth"/>
            </a:pPr>
            <a:endParaRPr lang="en-US" dirty="0"/>
          </a:p>
          <a:p>
            <a:pPr marL="0" indent="0">
              <a:buNone/>
            </a:pPr>
            <a:r>
              <a:rPr lang="en-GB" dirty="0"/>
              <a:t>(ii) The “right to erasure” is commonly known as the “right to rectification</a:t>
            </a:r>
            <a:r>
              <a:rPr lang="en-GB" dirty="0" smtClean="0"/>
              <a:t>”.</a:t>
            </a:r>
          </a:p>
          <a:p>
            <a:pPr marL="0" indent="0">
              <a:buNone/>
            </a:pPr>
            <a:endParaRPr lang="en-GB" dirty="0"/>
          </a:p>
          <a:p>
            <a:pPr marL="0" indent="0">
              <a:buNone/>
            </a:pPr>
            <a:r>
              <a:rPr lang="en-GB" dirty="0"/>
              <a:t>(iii) Data subject rights are absolute rights and a data controller must </a:t>
            </a:r>
            <a:r>
              <a:rPr lang="en-GB" dirty="0" smtClean="0"/>
              <a:t>always </a:t>
            </a:r>
            <a:r>
              <a:rPr lang="en-US" dirty="0" smtClean="0"/>
              <a:t>do </a:t>
            </a:r>
            <a:r>
              <a:rPr lang="en-US" dirty="0"/>
              <a:t>as asked.</a:t>
            </a:r>
          </a:p>
        </p:txBody>
      </p:sp>
      <p:pic>
        <p:nvPicPr>
          <p:cNvPr id="5" name="Picture 4"/>
          <p:cNvPicPr>
            <a:picLocks noChangeAspect="1"/>
          </p:cNvPicPr>
          <p:nvPr/>
        </p:nvPicPr>
        <p:blipFill>
          <a:blip r:embed="rId2"/>
          <a:stretch>
            <a:fillRect/>
          </a:stretch>
        </p:blipFill>
        <p:spPr>
          <a:xfrm>
            <a:off x="4621016" y="2330628"/>
            <a:ext cx="899265" cy="908961"/>
          </a:xfrm>
          <a:prstGeom prst="rect">
            <a:avLst/>
          </a:prstGeom>
        </p:spPr>
      </p:pic>
      <p:pic>
        <p:nvPicPr>
          <p:cNvPr id="6" name="Picture 5"/>
          <p:cNvPicPr>
            <a:picLocks noChangeAspect="1"/>
          </p:cNvPicPr>
          <p:nvPr/>
        </p:nvPicPr>
        <p:blipFill>
          <a:blip r:embed="rId3"/>
          <a:stretch>
            <a:fillRect/>
          </a:stretch>
        </p:blipFill>
        <p:spPr>
          <a:xfrm>
            <a:off x="3095585" y="3768779"/>
            <a:ext cx="877702" cy="868535"/>
          </a:xfrm>
          <a:prstGeom prst="rect">
            <a:avLst/>
          </a:prstGeom>
        </p:spPr>
      </p:pic>
      <p:pic>
        <p:nvPicPr>
          <p:cNvPr id="7" name="Picture 6"/>
          <p:cNvPicPr>
            <a:picLocks noChangeAspect="1"/>
          </p:cNvPicPr>
          <p:nvPr/>
        </p:nvPicPr>
        <p:blipFill>
          <a:blip r:embed="rId3"/>
          <a:stretch>
            <a:fillRect/>
          </a:stretch>
        </p:blipFill>
        <p:spPr>
          <a:xfrm>
            <a:off x="5361990" y="5195059"/>
            <a:ext cx="877702" cy="868535"/>
          </a:xfrm>
          <a:prstGeom prst="rect">
            <a:avLst/>
          </a:prstGeom>
        </p:spPr>
      </p:pic>
    </p:spTree>
    <p:extLst>
      <p:ext uri="{BB962C8B-B14F-4D97-AF65-F5344CB8AC3E}">
        <p14:creationId xmlns:p14="http://schemas.microsoft.com/office/powerpoint/2010/main" val="406405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RECOGNISING RISKS</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a:t>
            </a:fld>
            <a:endParaRPr lang="en-US" dirty="0">
              <a:solidFill>
                <a:prstClr val="black">
                  <a:tint val="75000"/>
                </a:prstClr>
              </a:solidFill>
            </a:endParaRPr>
          </a:p>
        </p:txBody>
      </p:sp>
      <p:sp>
        <p:nvSpPr>
          <p:cNvPr id="4" name="Content Placeholder 3"/>
          <p:cNvSpPr>
            <a:spLocks noGrp="1"/>
          </p:cNvSpPr>
          <p:nvPr>
            <p:ph idx="1"/>
          </p:nvPr>
        </p:nvSpPr>
        <p:spPr/>
        <p:txBody>
          <a:bodyPr>
            <a:normAutofit fontScale="77500" lnSpcReduction="20000"/>
          </a:bodyPr>
          <a:lstStyle/>
          <a:p>
            <a:r>
              <a:rPr lang="en-GB" dirty="0"/>
              <a:t>As computing power has grown, new challenges are prompted by the enormous volume of personal data that is being collected, used and stored. </a:t>
            </a:r>
            <a:endParaRPr lang="en-GB" dirty="0" smtClean="0"/>
          </a:p>
          <a:p>
            <a:r>
              <a:rPr lang="en-GB" dirty="0" smtClean="0"/>
              <a:t>We </a:t>
            </a:r>
            <a:r>
              <a:rPr lang="en-GB" dirty="0"/>
              <a:t>are witnessing a so-called 'data deluge' effect: where the amount of personal data that exists is processed and is further transferred, continues to grow. </a:t>
            </a:r>
            <a:endParaRPr lang="en-GB" dirty="0" smtClean="0"/>
          </a:p>
          <a:p>
            <a:r>
              <a:rPr lang="en-GB" dirty="0"/>
              <a:t>Data analytics, </a:t>
            </a:r>
            <a:r>
              <a:rPr lang="en-GB" dirty="0" smtClean="0"/>
              <a:t>in addition with </a:t>
            </a:r>
            <a:r>
              <a:rPr lang="en-GB" dirty="0"/>
              <a:t>location and behavioural tracking, is generating more and more data points linked to individual citizens. </a:t>
            </a:r>
            <a:endParaRPr lang="en-GB" dirty="0" smtClean="0"/>
          </a:p>
          <a:p>
            <a:r>
              <a:rPr lang="en-GB" dirty="0" smtClean="0"/>
              <a:t>This </a:t>
            </a:r>
            <a:r>
              <a:rPr lang="en-GB" dirty="0"/>
              <a:t>creative exploitation of personal data is helped by cheaper access to faster data processing, as well as innovations in areas such as machine learning and artificial intelligences. </a:t>
            </a:r>
            <a:endParaRPr lang="en-GB" dirty="0" smtClean="0"/>
          </a:p>
          <a:p>
            <a:r>
              <a:rPr lang="en-GB" dirty="0" smtClean="0"/>
              <a:t>While these </a:t>
            </a:r>
            <a:r>
              <a:rPr lang="en-GB" dirty="0"/>
              <a:t>developments have a significant potential to contribute positively to </a:t>
            </a:r>
            <a:r>
              <a:rPr lang="en-GB" dirty="0" smtClean="0"/>
              <a:t>society, </a:t>
            </a:r>
            <a:r>
              <a:rPr lang="en-GB" dirty="0"/>
              <a:t>there is also the need to consider their potential to impact on human rights and freedoms. </a:t>
            </a:r>
            <a:endParaRPr lang="en-US" dirty="0"/>
          </a:p>
        </p:txBody>
      </p:sp>
    </p:spTree>
    <p:extLst>
      <p:ext uri="{BB962C8B-B14F-4D97-AF65-F5344CB8AC3E}">
        <p14:creationId xmlns:p14="http://schemas.microsoft.com/office/powerpoint/2010/main" val="24579104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Section 6: </a:t>
            </a:r>
            <a:r>
              <a:rPr lang="en-US" b="1" dirty="0" smtClean="0"/>
              <a:t>PERSONAL </a:t>
            </a:r>
            <a:r>
              <a:rPr lang="en-US" b="1" dirty="0"/>
              <a:t>DATA BREACHES</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90</a:t>
            </a:fld>
            <a:endParaRPr lang="en-US" dirty="0">
              <a:solidFill>
                <a:prstClr val="black">
                  <a:tint val="75000"/>
                </a:prstClr>
              </a:solidFill>
            </a:endParaRPr>
          </a:p>
        </p:txBody>
      </p:sp>
      <p:sp>
        <p:nvSpPr>
          <p:cNvPr id="4" name="Content Placeholder 3"/>
          <p:cNvSpPr>
            <a:spLocks noGrp="1"/>
          </p:cNvSpPr>
          <p:nvPr>
            <p:ph idx="1"/>
          </p:nvPr>
        </p:nvSpPr>
        <p:spPr/>
        <p:txBody>
          <a:bodyPr/>
          <a:lstStyle/>
          <a:p>
            <a:r>
              <a:rPr lang="en-GB" dirty="0"/>
              <a:t>In this section, </a:t>
            </a:r>
            <a:r>
              <a:rPr lang="en-GB" dirty="0" smtClean="0"/>
              <a:t>we will cover: </a:t>
            </a:r>
          </a:p>
          <a:p>
            <a:pPr lvl="1"/>
            <a:r>
              <a:rPr lang="en-GB" dirty="0" smtClean="0"/>
              <a:t>What </a:t>
            </a:r>
            <a:r>
              <a:rPr lang="en-GB" dirty="0"/>
              <a:t>a data breach is</a:t>
            </a:r>
          </a:p>
          <a:p>
            <a:pPr lvl="1"/>
            <a:r>
              <a:rPr lang="en-GB" dirty="0" smtClean="0"/>
              <a:t>How </a:t>
            </a:r>
            <a:r>
              <a:rPr lang="en-GB" dirty="0"/>
              <a:t>to deal with a data breach</a:t>
            </a:r>
          </a:p>
          <a:p>
            <a:pPr lvl="1"/>
            <a:r>
              <a:rPr lang="en-US" dirty="0" smtClean="0"/>
              <a:t>Preventing </a:t>
            </a:r>
            <a:r>
              <a:rPr lang="en-US" dirty="0"/>
              <a:t>data breaches</a:t>
            </a:r>
          </a:p>
        </p:txBody>
      </p:sp>
    </p:spTree>
    <p:extLst>
      <p:ext uri="{BB962C8B-B14F-4D97-AF65-F5344CB8AC3E}">
        <p14:creationId xmlns:p14="http://schemas.microsoft.com/office/powerpoint/2010/main" val="7604126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PERSONAL DATA BREACHES</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91</a:t>
            </a:fld>
            <a:endParaRPr lang="en-US" dirty="0">
              <a:solidFill>
                <a:prstClr val="black">
                  <a:tint val="75000"/>
                </a:prstClr>
              </a:solidFill>
            </a:endParaRPr>
          </a:p>
        </p:txBody>
      </p:sp>
      <p:sp>
        <p:nvSpPr>
          <p:cNvPr id="4" name="Content Placeholder 3"/>
          <p:cNvSpPr>
            <a:spLocks noGrp="1"/>
          </p:cNvSpPr>
          <p:nvPr>
            <p:ph idx="1"/>
          </p:nvPr>
        </p:nvSpPr>
        <p:spPr/>
        <p:txBody>
          <a:bodyPr>
            <a:normAutofit lnSpcReduction="10000"/>
          </a:bodyPr>
          <a:lstStyle/>
          <a:p>
            <a:r>
              <a:rPr lang="en-GB" dirty="0"/>
              <a:t>Data protection legislation helps to keep personal data safe. </a:t>
            </a:r>
            <a:endParaRPr lang="en-GB" dirty="0" smtClean="0"/>
          </a:p>
          <a:p>
            <a:r>
              <a:rPr lang="en-GB" dirty="0" smtClean="0"/>
              <a:t>The </a:t>
            </a:r>
            <a:r>
              <a:rPr lang="en-GB" dirty="0"/>
              <a:t>principle </a:t>
            </a:r>
            <a:r>
              <a:rPr lang="en-GB" dirty="0" smtClean="0"/>
              <a:t>of  “</a:t>
            </a:r>
            <a:r>
              <a:rPr lang="en-GB" dirty="0"/>
              <a:t>integrity and confidentiality” means that controllers must have </a:t>
            </a:r>
            <a:r>
              <a:rPr lang="en-GB" dirty="0" smtClean="0"/>
              <a:t>appropriate security </a:t>
            </a:r>
            <a:r>
              <a:rPr lang="en-GB" dirty="0"/>
              <a:t>in place to protect data from unauthorised access or accidental loss</a:t>
            </a:r>
            <a:r>
              <a:rPr lang="en-GB" dirty="0" smtClean="0"/>
              <a:t>.</a:t>
            </a:r>
          </a:p>
          <a:p>
            <a:r>
              <a:rPr lang="en-US" dirty="0" smtClean="0"/>
              <a:t>A “personal data </a:t>
            </a:r>
            <a:r>
              <a:rPr lang="en-GB" dirty="0" smtClean="0"/>
              <a:t>breach</a:t>
            </a:r>
            <a:r>
              <a:rPr lang="en-GB" dirty="0"/>
              <a:t>” </a:t>
            </a:r>
            <a:r>
              <a:rPr lang="en-GB" dirty="0" smtClean="0"/>
              <a:t>is </a:t>
            </a:r>
            <a:r>
              <a:rPr lang="en-GB" dirty="0"/>
              <a:t>defined as:</a:t>
            </a:r>
          </a:p>
          <a:p>
            <a:pPr marL="0" indent="0" algn="ctr">
              <a:buNone/>
            </a:pPr>
            <a:r>
              <a:rPr lang="en-GB" i="1" dirty="0" smtClean="0"/>
              <a:t>‘A </a:t>
            </a:r>
            <a:r>
              <a:rPr lang="en-GB" i="1" dirty="0"/>
              <a:t>breach of security leading to the accidental or unlawful destruction, loss</a:t>
            </a:r>
            <a:r>
              <a:rPr lang="en-GB" i="1" dirty="0" smtClean="0"/>
              <a:t>, alteration</a:t>
            </a:r>
            <a:r>
              <a:rPr lang="en-GB" i="1" dirty="0"/>
              <a:t>, unauthorised disclosure of, or access to, personal data transmitted</a:t>
            </a:r>
            <a:r>
              <a:rPr lang="en-GB" i="1" dirty="0" smtClean="0"/>
              <a:t>, stored </a:t>
            </a:r>
            <a:r>
              <a:rPr lang="en-GB" i="1" dirty="0"/>
              <a:t>or otherwise processed</a:t>
            </a:r>
            <a:r>
              <a:rPr lang="en-GB" i="1" dirty="0" smtClean="0"/>
              <a:t>.’</a:t>
            </a:r>
          </a:p>
          <a:p>
            <a:pPr marL="0" indent="0" algn="ctr">
              <a:buNone/>
            </a:pPr>
            <a:r>
              <a:rPr lang="en-GB" dirty="0" smtClean="0"/>
              <a:t>(</a:t>
            </a:r>
            <a:r>
              <a:rPr lang="en-GB" dirty="0"/>
              <a:t>GDPR Article 4, Definitions</a:t>
            </a:r>
            <a:r>
              <a:rPr lang="en-GB" dirty="0" smtClean="0"/>
              <a:t>)</a:t>
            </a:r>
          </a:p>
        </p:txBody>
      </p:sp>
    </p:spTree>
    <p:extLst>
      <p:ext uri="{BB962C8B-B14F-4D97-AF65-F5344CB8AC3E}">
        <p14:creationId xmlns:p14="http://schemas.microsoft.com/office/powerpoint/2010/main" val="23431600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92</a:t>
            </a:fld>
            <a:endParaRPr lang="en-US" dirty="0">
              <a:solidFill>
                <a:prstClr val="black">
                  <a:tint val="75000"/>
                </a:prstClr>
              </a:solidFill>
            </a:endParaRPr>
          </a:p>
        </p:txBody>
      </p:sp>
      <p:sp>
        <p:nvSpPr>
          <p:cNvPr id="4" name="Content Placeholder 3"/>
          <p:cNvSpPr>
            <a:spLocks noGrp="1"/>
          </p:cNvSpPr>
          <p:nvPr>
            <p:ph idx="1"/>
          </p:nvPr>
        </p:nvSpPr>
        <p:spPr>
          <a:xfrm>
            <a:off x="838200" y="653143"/>
            <a:ext cx="10515600" cy="5117695"/>
          </a:xfrm>
        </p:spPr>
        <p:txBody>
          <a:bodyPr>
            <a:normAutofit lnSpcReduction="10000"/>
          </a:bodyPr>
          <a:lstStyle/>
          <a:p>
            <a:r>
              <a:rPr lang="en-GB" dirty="0"/>
              <a:t>Any personal data breach can fall into one or more of the following categories</a:t>
            </a:r>
            <a:r>
              <a:rPr lang="en-GB" dirty="0" smtClean="0"/>
              <a:t>:</a:t>
            </a:r>
          </a:p>
          <a:p>
            <a:endParaRPr lang="en-GB" dirty="0" smtClean="0"/>
          </a:p>
          <a:p>
            <a:endParaRPr lang="en-GB" dirty="0"/>
          </a:p>
          <a:p>
            <a:endParaRPr lang="en-GB" dirty="0" smtClean="0"/>
          </a:p>
          <a:p>
            <a:endParaRPr lang="en-GB" dirty="0"/>
          </a:p>
          <a:p>
            <a:endParaRPr lang="en-GB" dirty="0" smtClean="0"/>
          </a:p>
          <a:p>
            <a:endParaRPr lang="en-GB" dirty="0" smtClean="0"/>
          </a:p>
          <a:p>
            <a:r>
              <a:rPr lang="en-GB" dirty="0"/>
              <a:t>If a controller hasn’t taken appropriate steps to ensure that “technical </a:t>
            </a:r>
            <a:r>
              <a:rPr lang="en-GB" dirty="0" smtClean="0"/>
              <a:t>and organisational </a:t>
            </a:r>
            <a:r>
              <a:rPr lang="en-GB" dirty="0"/>
              <a:t>measures” are in place to keep personal data secure, then they </a:t>
            </a:r>
            <a:r>
              <a:rPr lang="en-GB" dirty="0" smtClean="0"/>
              <a:t>are likely </a:t>
            </a:r>
            <a:r>
              <a:rPr lang="en-GB" dirty="0"/>
              <a:t>to be in breach of the law.</a:t>
            </a:r>
            <a:endParaRPr lang="en-GB" dirty="0" smtClean="0"/>
          </a:p>
          <a:p>
            <a:endParaRPr lang="en-US" dirty="0"/>
          </a:p>
        </p:txBody>
      </p:sp>
      <p:pic>
        <p:nvPicPr>
          <p:cNvPr id="5" name="Picture 4"/>
          <p:cNvPicPr>
            <a:picLocks noChangeAspect="1"/>
          </p:cNvPicPr>
          <p:nvPr/>
        </p:nvPicPr>
        <p:blipFill>
          <a:blip r:embed="rId2"/>
          <a:stretch>
            <a:fillRect/>
          </a:stretch>
        </p:blipFill>
        <p:spPr>
          <a:xfrm>
            <a:off x="2758440" y="1439127"/>
            <a:ext cx="6477001" cy="2795054"/>
          </a:xfrm>
          <a:prstGeom prst="rect">
            <a:avLst/>
          </a:prstGeom>
        </p:spPr>
      </p:pic>
    </p:spTree>
    <p:extLst>
      <p:ext uri="{BB962C8B-B14F-4D97-AF65-F5344CB8AC3E}">
        <p14:creationId xmlns:p14="http://schemas.microsoft.com/office/powerpoint/2010/main" val="42502431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6.2 IMPACT OF A BREACH</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93</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425337" y="1379489"/>
            <a:ext cx="7341326" cy="5341986"/>
          </a:xfrm>
          <a:prstGeom prst="rect">
            <a:avLst/>
          </a:prstGeom>
        </p:spPr>
      </p:pic>
    </p:spTree>
    <p:extLst>
      <p:ext uri="{BB962C8B-B14F-4D97-AF65-F5344CB8AC3E}">
        <p14:creationId xmlns:p14="http://schemas.microsoft.com/office/powerpoint/2010/main" val="2132816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6.3 COMMUNICATING A DATA BREACH</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94</a:t>
            </a:fld>
            <a:endParaRPr lang="en-US" dirty="0">
              <a:solidFill>
                <a:prstClr val="black">
                  <a:tint val="75000"/>
                </a:prstClr>
              </a:solidFill>
            </a:endParaRPr>
          </a:p>
        </p:txBody>
      </p:sp>
      <p:sp>
        <p:nvSpPr>
          <p:cNvPr id="4" name="Content Placeholder 3"/>
          <p:cNvSpPr>
            <a:spLocks noGrp="1"/>
          </p:cNvSpPr>
          <p:nvPr>
            <p:ph idx="1"/>
          </p:nvPr>
        </p:nvSpPr>
        <p:spPr/>
        <p:txBody>
          <a:bodyPr/>
          <a:lstStyle/>
          <a:p>
            <a:r>
              <a:rPr lang="en-GB" dirty="0"/>
              <a:t>D</a:t>
            </a:r>
            <a:r>
              <a:rPr lang="en-GB" dirty="0" smtClean="0"/>
              <a:t>ata </a:t>
            </a:r>
            <a:r>
              <a:rPr lang="en-GB" dirty="0"/>
              <a:t>controllers are required by law </a:t>
            </a:r>
            <a:r>
              <a:rPr lang="en-GB" dirty="0" smtClean="0"/>
              <a:t>to take </a:t>
            </a:r>
            <a:r>
              <a:rPr lang="en-GB" dirty="0"/>
              <a:t>action when a personal data breach has occurred</a:t>
            </a:r>
            <a:r>
              <a:rPr lang="en-GB" dirty="0" smtClean="0"/>
              <a:t>.</a:t>
            </a:r>
          </a:p>
          <a:p>
            <a:r>
              <a:rPr lang="en-GB" dirty="0"/>
              <a:t>The data controller should report personal data breaches to the </a:t>
            </a:r>
            <a:r>
              <a:rPr lang="en-GB" dirty="0" smtClean="0"/>
              <a:t>supervisory authority </a:t>
            </a:r>
            <a:r>
              <a:rPr lang="en-GB" dirty="0"/>
              <a:t>as soon as possible and, where possible, within 72 hours</a:t>
            </a:r>
            <a:r>
              <a:rPr lang="en-GB" dirty="0" smtClean="0"/>
              <a:t>.</a:t>
            </a:r>
          </a:p>
          <a:p>
            <a:r>
              <a:rPr lang="en-GB" dirty="0"/>
              <a:t>If reporting after 72 hours, they shall also report the reasons for the delay</a:t>
            </a:r>
            <a:r>
              <a:rPr lang="en-GB" dirty="0" smtClean="0"/>
              <a:t>.</a:t>
            </a:r>
          </a:p>
          <a:p>
            <a:endParaRPr lang="en-US" dirty="0"/>
          </a:p>
        </p:txBody>
      </p:sp>
    </p:spTree>
    <p:extLst>
      <p:ext uri="{BB962C8B-B14F-4D97-AF65-F5344CB8AC3E}">
        <p14:creationId xmlns:p14="http://schemas.microsoft.com/office/powerpoint/2010/main" val="38550716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95</a:t>
            </a:fld>
            <a:endParaRPr lang="en-US" dirty="0">
              <a:solidFill>
                <a:prstClr val="black">
                  <a:tint val="75000"/>
                </a:prstClr>
              </a:solidFill>
            </a:endParaRPr>
          </a:p>
        </p:txBody>
      </p:sp>
      <p:sp>
        <p:nvSpPr>
          <p:cNvPr id="4" name="Content Placeholder 3"/>
          <p:cNvSpPr>
            <a:spLocks noGrp="1"/>
          </p:cNvSpPr>
          <p:nvPr>
            <p:ph idx="1"/>
          </p:nvPr>
        </p:nvSpPr>
        <p:spPr>
          <a:xfrm>
            <a:off x="838200" y="1162594"/>
            <a:ext cx="10515600" cy="4608244"/>
          </a:xfrm>
        </p:spPr>
        <p:txBody>
          <a:bodyPr>
            <a:normAutofit/>
          </a:bodyPr>
          <a:lstStyle/>
          <a:p>
            <a:r>
              <a:rPr lang="en-GB" dirty="0"/>
              <a:t>When a personal data breach occurs, the law requires data controllers to </a:t>
            </a:r>
            <a:r>
              <a:rPr lang="en-GB" dirty="0" smtClean="0"/>
              <a:t>consider </a:t>
            </a:r>
            <a:r>
              <a:rPr lang="en-US" dirty="0" smtClean="0"/>
              <a:t>communicating </a:t>
            </a:r>
            <a:r>
              <a:rPr lang="en-US" dirty="0"/>
              <a:t>with both:</a:t>
            </a:r>
          </a:p>
          <a:p>
            <a:pPr marL="457200" lvl="1" indent="0">
              <a:buNone/>
            </a:pPr>
            <a:r>
              <a:rPr lang="en-US" dirty="0"/>
              <a:t>1. The Supervisory Authority.</a:t>
            </a:r>
          </a:p>
          <a:p>
            <a:pPr marL="457200" lvl="1" indent="0">
              <a:buNone/>
            </a:pPr>
            <a:r>
              <a:rPr lang="en-GB" dirty="0"/>
              <a:t>2. The individual Data Subjects.</a:t>
            </a:r>
          </a:p>
          <a:p>
            <a:r>
              <a:rPr lang="en-GB" dirty="0"/>
              <a:t>Notification to the competent supervisory authority is triggered where a breach </a:t>
            </a:r>
            <a:r>
              <a:rPr lang="en-GB" dirty="0" smtClean="0"/>
              <a:t>is likely </a:t>
            </a:r>
            <a:r>
              <a:rPr lang="en-GB" dirty="0"/>
              <a:t>to result in a risk to the rights and freedoms of individuals.</a:t>
            </a:r>
          </a:p>
          <a:p>
            <a:r>
              <a:rPr lang="en-GB" dirty="0"/>
              <a:t>Communication of a breach to the individual is triggered where it is likely to </a:t>
            </a:r>
            <a:r>
              <a:rPr lang="en-GB" dirty="0" smtClean="0"/>
              <a:t>result in </a:t>
            </a:r>
            <a:r>
              <a:rPr lang="en-GB" dirty="0"/>
              <a:t>a high risk to their rights and freedoms.</a:t>
            </a:r>
            <a:endParaRPr lang="en-US" dirty="0"/>
          </a:p>
        </p:txBody>
      </p:sp>
    </p:spTree>
    <p:extLst>
      <p:ext uri="{BB962C8B-B14F-4D97-AF65-F5344CB8AC3E}">
        <p14:creationId xmlns:p14="http://schemas.microsoft.com/office/powerpoint/2010/main" val="1265980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6.4 MINIMISING DATA BREACH PROBLEMS</a:t>
            </a:r>
            <a:endParaRPr lang="en-US" dirty="0"/>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96</a:t>
            </a:fld>
            <a:endParaRPr lang="en-US" dirty="0">
              <a:solidFill>
                <a:prstClr val="black">
                  <a:tint val="75000"/>
                </a:prstClr>
              </a:solidFill>
            </a:endParaRPr>
          </a:p>
        </p:txBody>
      </p:sp>
      <p:sp>
        <p:nvSpPr>
          <p:cNvPr id="4" name="Content Placeholder 3"/>
          <p:cNvSpPr>
            <a:spLocks noGrp="1"/>
          </p:cNvSpPr>
          <p:nvPr>
            <p:ph idx="1"/>
          </p:nvPr>
        </p:nvSpPr>
        <p:spPr>
          <a:xfrm>
            <a:off x="838200" y="1332412"/>
            <a:ext cx="10515600" cy="4585063"/>
          </a:xfrm>
        </p:spPr>
        <p:txBody>
          <a:bodyPr>
            <a:normAutofit/>
          </a:bodyPr>
          <a:lstStyle/>
          <a:p>
            <a:r>
              <a:rPr lang="en-GB" dirty="0"/>
              <a:t>A key element of any data security policy is being able, where possible, to </a:t>
            </a:r>
            <a:r>
              <a:rPr lang="en-GB" dirty="0" smtClean="0"/>
              <a:t>prevent a </a:t>
            </a:r>
            <a:r>
              <a:rPr lang="en-GB" dirty="0"/>
              <a:t>breach and, where it nevertheless occurs, to react to it in a timely manner</a:t>
            </a:r>
            <a:r>
              <a:rPr lang="en-GB" dirty="0" smtClean="0"/>
              <a:t>.</a:t>
            </a:r>
          </a:p>
          <a:p>
            <a:pPr lvl="1"/>
            <a:r>
              <a:rPr lang="en-GB" b="1" dirty="0"/>
              <a:t>Appropriate Technical and Organisational </a:t>
            </a:r>
            <a:r>
              <a:rPr lang="en-GB" b="1" dirty="0" smtClean="0"/>
              <a:t>Measures</a:t>
            </a:r>
          </a:p>
          <a:p>
            <a:pPr lvl="1"/>
            <a:endParaRPr lang="en-GB" b="1" dirty="0" smtClean="0"/>
          </a:p>
          <a:p>
            <a:pPr lvl="1"/>
            <a:r>
              <a:rPr lang="en-US" b="1" dirty="0" smtClean="0"/>
              <a:t>State-of-the-art encryption</a:t>
            </a:r>
          </a:p>
          <a:p>
            <a:pPr lvl="1"/>
            <a:endParaRPr lang="en-US" b="1" dirty="0" smtClean="0"/>
          </a:p>
          <a:p>
            <a:pPr lvl="1"/>
            <a:r>
              <a:rPr lang="en-US" b="1" dirty="0" smtClean="0"/>
              <a:t>Data </a:t>
            </a:r>
            <a:r>
              <a:rPr lang="en-US" b="1" dirty="0"/>
              <a:t>Processing </a:t>
            </a:r>
            <a:r>
              <a:rPr lang="en-US" b="1" dirty="0" smtClean="0"/>
              <a:t>Agreements </a:t>
            </a:r>
            <a:endParaRPr lang="en-US" dirty="0"/>
          </a:p>
        </p:txBody>
      </p:sp>
      <p:pic>
        <p:nvPicPr>
          <p:cNvPr id="5" name="Picture 4"/>
          <p:cNvPicPr>
            <a:picLocks noChangeAspect="1"/>
          </p:cNvPicPr>
          <p:nvPr/>
        </p:nvPicPr>
        <p:blipFill>
          <a:blip r:embed="rId2"/>
          <a:stretch>
            <a:fillRect/>
          </a:stretch>
        </p:blipFill>
        <p:spPr>
          <a:xfrm>
            <a:off x="5917474" y="3046687"/>
            <a:ext cx="6183086" cy="2837582"/>
          </a:xfrm>
          <a:prstGeom prst="rect">
            <a:avLst/>
          </a:prstGeom>
        </p:spPr>
      </p:pic>
    </p:spTree>
    <p:extLst>
      <p:ext uri="{BB962C8B-B14F-4D97-AF65-F5344CB8AC3E}">
        <p14:creationId xmlns:p14="http://schemas.microsoft.com/office/powerpoint/2010/main" val="40393855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REVIEW EXERCISE</a:t>
            </a:r>
          </a:p>
        </p:txBody>
      </p:sp>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97</a:t>
            </a:fld>
            <a:endParaRPr lang="en-US" dirty="0">
              <a:solidFill>
                <a:prstClr val="black">
                  <a:tint val="75000"/>
                </a:prstClr>
              </a:solidFill>
            </a:endParaRPr>
          </a:p>
        </p:txBody>
      </p:sp>
      <p:sp>
        <p:nvSpPr>
          <p:cNvPr id="4" name="Content Placeholder 3"/>
          <p:cNvSpPr>
            <a:spLocks noGrp="1"/>
          </p:cNvSpPr>
          <p:nvPr>
            <p:ph idx="1"/>
          </p:nvPr>
        </p:nvSpPr>
        <p:spPr>
          <a:xfrm>
            <a:off x="838200" y="1911096"/>
            <a:ext cx="10515600" cy="884355"/>
          </a:xfrm>
        </p:spPr>
        <p:txBody>
          <a:bodyPr/>
          <a:lstStyle/>
          <a:p>
            <a:pPr marL="0" indent="0">
              <a:buNone/>
            </a:pPr>
            <a:r>
              <a:rPr lang="en-GB" b="1" dirty="0"/>
              <a:t>1. Give the definition of a “personal data breach” under GDPR.</a:t>
            </a:r>
            <a:endParaRPr lang="en-US" b="1" dirty="0"/>
          </a:p>
        </p:txBody>
      </p:sp>
      <p:sp>
        <p:nvSpPr>
          <p:cNvPr id="5" name="Content Placeholder 3"/>
          <p:cNvSpPr txBox="1">
            <a:spLocks/>
          </p:cNvSpPr>
          <p:nvPr/>
        </p:nvSpPr>
        <p:spPr>
          <a:xfrm>
            <a:off x="838200" y="3322484"/>
            <a:ext cx="10515600" cy="2158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A data breach is when there have been an accidental or unlawful destruction, loss, alteration, unauthorised disclosure and/or unauthorised access to personal data.</a:t>
            </a:r>
            <a:endParaRPr lang="en-US" dirty="0"/>
          </a:p>
        </p:txBody>
      </p:sp>
    </p:spTree>
    <p:extLst>
      <p:ext uri="{BB962C8B-B14F-4D97-AF65-F5344CB8AC3E}">
        <p14:creationId xmlns:p14="http://schemas.microsoft.com/office/powerpoint/2010/main" val="424319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98</a:t>
            </a:fld>
            <a:endParaRPr lang="en-US" dirty="0">
              <a:solidFill>
                <a:prstClr val="black">
                  <a:tint val="75000"/>
                </a:prstClr>
              </a:solidFill>
            </a:endParaRPr>
          </a:p>
        </p:txBody>
      </p:sp>
      <p:sp>
        <p:nvSpPr>
          <p:cNvPr id="4" name="Content Placeholder 3"/>
          <p:cNvSpPr>
            <a:spLocks noGrp="1"/>
          </p:cNvSpPr>
          <p:nvPr>
            <p:ph idx="1"/>
          </p:nvPr>
        </p:nvSpPr>
        <p:spPr>
          <a:xfrm>
            <a:off x="838200" y="983632"/>
            <a:ext cx="10515600" cy="4659521"/>
          </a:xfrm>
        </p:spPr>
        <p:txBody>
          <a:bodyPr>
            <a:normAutofit/>
          </a:bodyPr>
          <a:lstStyle/>
          <a:p>
            <a:pPr marL="0" indent="0">
              <a:buNone/>
            </a:pPr>
            <a:r>
              <a:rPr lang="en-GB" b="1" dirty="0"/>
              <a:t>2. How many of the following examples constitute a personal data breach?</a:t>
            </a:r>
          </a:p>
          <a:p>
            <a:pPr marL="571500" indent="-571500">
              <a:buAutoNum type="romanLcParenBoth"/>
            </a:pPr>
            <a:r>
              <a:rPr lang="en-GB" dirty="0" smtClean="0"/>
              <a:t>The </a:t>
            </a:r>
            <a:r>
              <a:rPr lang="en-GB" dirty="0"/>
              <a:t>loss of a file containing a financial statement of a company</a:t>
            </a:r>
            <a:r>
              <a:rPr lang="en-GB" dirty="0" smtClean="0"/>
              <a:t>.</a:t>
            </a:r>
          </a:p>
          <a:p>
            <a:pPr marL="571500" indent="-571500">
              <a:buAutoNum type="romanLcParenBoth"/>
            </a:pPr>
            <a:endParaRPr lang="en-GB" dirty="0"/>
          </a:p>
          <a:p>
            <a:pPr marL="0" indent="0">
              <a:buNone/>
            </a:pPr>
            <a:r>
              <a:rPr lang="en-GB" dirty="0"/>
              <a:t>(ii) The theft of a laptop secured with industry standard encryption</a:t>
            </a:r>
            <a:r>
              <a:rPr lang="en-GB" dirty="0" smtClean="0"/>
              <a:t>.</a:t>
            </a:r>
          </a:p>
          <a:p>
            <a:pPr marL="0" indent="0">
              <a:buNone/>
            </a:pPr>
            <a:endParaRPr lang="en-GB" dirty="0"/>
          </a:p>
          <a:p>
            <a:pPr marL="0" indent="0">
              <a:buNone/>
            </a:pPr>
            <a:r>
              <a:rPr lang="en-GB" dirty="0"/>
              <a:t>(iii) The accidental destruction of the only copy of a file containing </a:t>
            </a:r>
            <a:r>
              <a:rPr lang="en-GB" dirty="0" smtClean="0"/>
              <a:t>medical </a:t>
            </a:r>
            <a:r>
              <a:rPr lang="en-US" dirty="0" smtClean="0"/>
              <a:t>records</a:t>
            </a:r>
            <a:r>
              <a:rPr lang="en-US" dirty="0"/>
              <a:t>.</a:t>
            </a:r>
          </a:p>
        </p:txBody>
      </p:sp>
      <p:pic>
        <p:nvPicPr>
          <p:cNvPr id="5" name="Picture 4"/>
          <p:cNvPicPr>
            <a:picLocks noChangeAspect="1"/>
          </p:cNvPicPr>
          <p:nvPr/>
        </p:nvPicPr>
        <p:blipFill>
          <a:blip r:embed="rId2"/>
          <a:stretch>
            <a:fillRect/>
          </a:stretch>
        </p:blipFill>
        <p:spPr>
          <a:xfrm>
            <a:off x="3660459" y="2463302"/>
            <a:ext cx="640043" cy="645657"/>
          </a:xfrm>
          <a:prstGeom prst="rect">
            <a:avLst/>
          </a:prstGeom>
        </p:spPr>
      </p:pic>
      <p:pic>
        <p:nvPicPr>
          <p:cNvPr id="6" name="Picture 5"/>
          <p:cNvPicPr>
            <a:picLocks noChangeAspect="1"/>
          </p:cNvPicPr>
          <p:nvPr/>
        </p:nvPicPr>
        <p:blipFill>
          <a:blip r:embed="rId3"/>
          <a:stretch>
            <a:fillRect/>
          </a:stretch>
        </p:blipFill>
        <p:spPr>
          <a:xfrm>
            <a:off x="3821157" y="5143265"/>
            <a:ext cx="659403" cy="712391"/>
          </a:xfrm>
          <a:prstGeom prst="rect">
            <a:avLst/>
          </a:prstGeom>
        </p:spPr>
      </p:pic>
      <p:pic>
        <p:nvPicPr>
          <p:cNvPr id="7" name="Picture 6"/>
          <p:cNvPicPr>
            <a:picLocks noChangeAspect="1"/>
          </p:cNvPicPr>
          <p:nvPr/>
        </p:nvPicPr>
        <p:blipFill>
          <a:blip r:embed="rId2"/>
          <a:stretch>
            <a:fillRect/>
          </a:stretch>
        </p:blipFill>
        <p:spPr>
          <a:xfrm>
            <a:off x="2870174" y="3710804"/>
            <a:ext cx="640043" cy="645657"/>
          </a:xfrm>
          <a:prstGeom prst="rect">
            <a:avLst/>
          </a:prstGeom>
        </p:spPr>
      </p:pic>
    </p:spTree>
    <p:extLst>
      <p:ext uri="{BB962C8B-B14F-4D97-AF65-F5344CB8AC3E}">
        <p14:creationId xmlns:p14="http://schemas.microsoft.com/office/powerpoint/2010/main" val="17525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99</a:t>
            </a:fld>
            <a:endParaRPr lang="en-US" dirty="0">
              <a:solidFill>
                <a:prstClr val="black">
                  <a:tint val="75000"/>
                </a:prstClr>
              </a:solidFill>
            </a:endParaRPr>
          </a:p>
        </p:txBody>
      </p:sp>
      <p:sp>
        <p:nvSpPr>
          <p:cNvPr id="4" name="Content Placeholder 3"/>
          <p:cNvSpPr>
            <a:spLocks noGrp="1"/>
          </p:cNvSpPr>
          <p:nvPr>
            <p:ph idx="1"/>
          </p:nvPr>
        </p:nvSpPr>
        <p:spPr>
          <a:xfrm>
            <a:off x="838200" y="839942"/>
            <a:ext cx="10515600" cy="2125327"/>
          </a:xfrm>
        </p:spPr>
        <p:txBody>
          <a:bodyPr/>
          <a:lstStyle/>
          <a:p>
            <a:pPr marL="0" indent="0">
              <a:buNone/>
            </a:pPr>
            <a:r>
              <a:rPr lang="en-GB" b="1" dirty="0"/>
              <a:t>3. A company accidentally publishes a list of its customer details on its website. </a:t>
            </a:r>
            <a:r>
              <a:rPr lang="en-GB" b="1" dirty="0" smtClean="0"/>
              <a:t>This list </a:t>
            </a:r>
            <a:r>
              <a:rPr lang="en-GB" b="1" dirty="0"/>
              <a:t>of personal data includes bank account details. Identify the actions that </a:t>
            </a:r>
            <a:r>
              <a:rPr lang="en-GB" b="1" dirty="0" smtClean="0"/>
              <a:t>the company </a:t>
            </a:r>
            <a:r>
              <a:rPr lang="en-GB" b="1" dirty="0"/>
              <a:t>must take in terms of (</a:t>
            </a:r>
            <a:r>
              <a:rPr lang="en-GB" b="1" dirty="0" err="1"/>
              <a:t>i</a:t>
            </a:r>
            <a:r>
              <a:rPr lang="en-GB" b="1" dirty="0"/>
              <a:t>) the supervisory authority (ii) the data subjects.</a:t>
            </a:r>
            <a:endParaRPr lang="en-US" b="1" dirty="0"/>
          </a:p>
        </p:txBody>
      </p:sp>
      <p:sp>
        <p:nvSpPr>
          <p:cNvPr id="5" name="Content Placeholder 3"/>
          <p:cNvSpPr txBox="1">
            <a:spLocks/>
          </p:cNvSpPr>
          <p:nvPr/>
        </p:nvSpPr>
        <p:spPr>
          <a:xfrm>
            <a:off x="838200" y="3095462"/>
            <a:ext cx="10515600" cy="212532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The company must:</a:t>
            </a:r>
          </a:p>
          <a:p>
            <a:pPr>
              <a:buFontTx/>
              <a:buChar char="-"/>
            </a:pPr>
            <a:r>
              <a:rPr lang="en-GB" dirty="0" smtClean="0"/>
              <a:t>Inform the Supervisory authority within 72 hours if there is a delay explain why there was a delay.</a:t>
            </a:r>
          </a:p>
          <a:p>
            <a:pPr>
              <a:buFontTx/>
              <a:buChar char="-"/>
            </a:pPr>
            <a:r>
              <a:rPr lang="en-GB" dirty="0" smtClean="0"/>
              <a:t>Since the risk is high, then a notification is to be issued to the data subjects. </a:t>
            </a:r>
            <a:endParaRPr lang="en-US" dirty="0"/>
          </a:p>
        </p:txBody>
      </p:sp>
    </p:spTree>
    <p:extLst>
      <p:ext uri="{BB962C8B-B14F-4D97-AF65-F5344CB8AC3E}">
        <p14:creationId xmlns:p14="http://schemas.microsoft.com/office/powerpoint/2010/main" val="3876637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7C2BEAFFCDA04391CDA2FC35524D11" ma:contentTypeVersion="15" ma:contentTypeDescription="Create a new document." ma:contentTypeScope="" ma:versionID="92968a8ebd081e25c0c69049d4aca97f">
  <xsd:schema xmlns:xsd="http://www.w3.org/2001/XMLSchema" xmlns:xs="http://www.w3.org/2001/XMLSchema" xmlns:p="http://schemas.microsoft.com/office/2006/metadata/properties" xmlns:ns2="1bf42663-7b17-49e4-96f0-946624bf3f07" xmlns:ns3="2fe8c3ce-dd7e-4333-b5c5-63d0b8d9f649" targetNamespace="http://schemas.microsoft.com/office/2006/metadata/properties" ma:root="true" ma:fieldsID="0e43ff4b9441326328aebc1b50fea640" ns2:_="" ns3:_="">
    <xsd:import namespace="1bf42663-7b17-49e4-96f0-946624bf3f07"/>
    <xsd:import namespace="2fe8c3ce-dd7e-4333-b5c5-63d0b8d9f6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42663-7b17-49e4-96f0-946624bf3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58473a-97ee-428e-a817-eb9457ba025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fe8c3ce-dd7e-4333-b5c5-63d0b8d9f64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1b97f7c-21a0-48bb-b4dc-5d797c592f3d}" ma:internalName="TaxCatchAll" ma:showField="CatchAllData" ma:web="2fe8c3ce-dd7e-4333-b5c5-63d0b8d9f6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1bf42663-7b17-49e4-96f0-946624bf3f07" xsi:nil="true"/>
    <TaxCatchAll xmlns="2fe8c3ce-dd7e-4333-b5c5-63d0b8d9f649" xsi:nil="true"/>
    <lcf76f155ced4ddcb4097134ff3c332f xmlns="1bf42663-7b17-49e4-96f0-946624bf3f0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15661C-1B61-4524-A13C-4A6393D51DCA}"/>
</file>

<file path=customXml/itemProps2.xml><?xml version="1.0" encoding="utf-8"?>
<ds:datastoreItem xmlns:ds="http://schemas.openxmlformats.org/officeDocument/2006/customXml" ds:itemID="{FBDEF148-1770-458F-8F5B-C3D0A278AA97}">
  <ds:schemaRefs>
    <ds:schemaRef ds:uri="http://purl.org/dc/dcmitype/"/>
    <ds:schemaRef ds:uri="http://purl.org/dc/terms/"/>
    <ds:schemaRef ds:uri="http://schemas.microsoft.com/office/2006/documentManagement/types"/>
    <ds:schemaRef ds:uri="71af3243-3dd4-4a8d-8c0d-dd76da1f02a5"/>
    <ds:schemaRef ds:uri="http://schemas.microsoft.com/office/infopath/2007/PartnerControls"/>
    <ds:schemaRef ds:uri="http://schemas.openxmlformats.org/package/2006/metadata/core-properties"/>
    <ds:schemaRef ds:uri="http://purl.org/dc/elements/1.1/"/>
    <ds:schemaRef ds:uri="16c05727-aa75-4e4a-9b5f-8a80a116589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A449C04-64B3-4403-94B7-8D2284C38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Shapes presentation</Template>
  <TotalTime>17385</TotalTime>
  <Words>9269</Words>
  <Application>Microsoft Office PowerPoint</Application>
  <PresentationFormat>Widescreen</PresentationFormat>
  <Paragraphs>801</Paragraphs>
  <Slides>128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128</vt:i4>
      </vt:variant>
    </vt:vector>
  </HeadingPairs>
  <TitlesOfParts>
    <vt:vector size="134" baseType="lpstr">
      <vt:lpstr>Arial</vt:lpstr>
      <vt:lpstr>Avenir Next LT Pro</vt:lpstr>
      <vt:lpstr>Calibri</vt:lpstr>
      <vt:lpstr>Century Gothic</vt:lpstr>
      <vt:lpstr>Tw Cen MT</vt:lpstr>
      <vt:lpstr>ShapesVTI</vt:lpstr>
      <vt:lpstr>PowerPoint Presentation</vt:lpstr>
      <vt:lpstr>Aim of this module</vt:lpstr>
      <vt:lpstr>Section 1: THE RATIONALE FOR DATA PROTECTION</vt:lpstr>
      <vt:lpstr>1.1 DEFINING PRIVACY</vt:lpstr>
      <vt:lpstr>PowerPoint Presentation</vt:lpstr>
      <vt:lpstr>PowerPoint Presentation</vt:lpstr>
      <vt:lpstr>PowerPoint Presentation</vt:lpstr>
      <vt:lpstr>PowerPoint Presentation</vt:lpstr>
      <vt:lpstr>1.2 RECOGNISING RISKS</vt:lpstr>
      <vt:lpstr>PowerPoint Presentation</vt:lpstr>
      <vt:lpstr>PowerPoint Presentation</vt:lpstr>
      <vt:lpstr>1.3 PRIVACY RIGHTS</vt:lpstr>
      <vt:lpstr>PowerPoint Presentation</vt:lpstr>
      <vt:lpstr>1.4 DATA PROTECTION</vt:lpstr>
      <vt:lpstr>PowerPoint Presentation</vt:lpstr>
      <vt:lpstr>PowerPoint Presentation</vt:lpstr>
      <vt:lpstr>1.5 THE GENERAL DATA PROTECTION REGULATION</vt:lpstr>
      <vt:lpstr>PowerPoint Presentation</vt:lpstr>
      <vt:lpstr>When does GDPR apply?</vt:lpstr>
      <vt:lpstr>PowerPoint Presentation</vt:lpstr>
      <vt:lpstr>Some GDPR exceptions</vt:lpstr>
      <vt:lpstr>1.6 REVIEW EXERCISE</vt:lpstr>
      <vt:lpstr>PowerPoint Presentation</vt:lpstr>
      <vt:lpstr>PowerPoint Presentation</vt:lpstr>
      <vt:lpstr>PowerPoint Presentation</vt:lpstr>
      <vt:lpstr>Section 2: DATA PROTECTION DEFINITIONS</vt:lpstr>
      <vt:lpstr>2.1 PERSONAL DATA</vt:lpstr>
      <vt:lpstr>When is Data classified as Personal?</vt:lpstr>
      <vt:lpstr>Pseudonymisation</vt:lpstr>
      <vt:lpstr>Anonymisation</vt:lpstr>
      <vt:lpstr>Special Categories of Personal Data</vt:lpstr>
      <vt:lpstr>2.2 DATA PROCESSING</vt:lpstr>
      <vt:lpstr>2.3 DATA CONTROLLER</vt:lpstr>
      <vt:lpstr>2.4 DATA PROCESSOR</vt:lpstr>
      <vt:lpstr>PowerPoint Presentation</vt:lpstr>
      <vt:lpstr>2.5 CONTROLLER - PROCESSOR EXAMPLE</vt:lpstr>
      <vt:lpstr>2.6 REVIEW EXERCISE</vt:lpstr>
      <vt:lpstr>PowerPoint Presentation</vt:lpstr>
      <vt:lpstr>PowerPoint Presentation</vt:lpstr>
      <vt:lpstr>PowerPoint Presentation</vt:lpstr>
      <vt:lpstr>PowerPoint Presentation</vt:lpstr>
      <vt:lpstr>Section 3: DATA PROTECTION PRINCIPLES</vt:lpstr>
      <vt:lpstr>3.1 THE DATA PROTECTION PRINCIPLES</vt:lpstr>
      <vt:lpstr>3.2 LAWFULNESS, FAIRNESS AND TRANSPARENCY</vt:lpstr>
      <vt:lpstr>3.3 PURPOSE LIMITATION</vt:lpstr>
      <vt:lpstr>3.4 DATA MINIMISATION</vt:lpstr>
      <vt:lpstr>3.5 ACCURACY</vt:lpstr>
      <vt:lpstr>3.6 STORAGE LIMITATION</vt:lpstr>
      <vt:lpstr>3.7 INTEGRITY &amp; CONFIDENTIALITY</vt:lpstr>
      <vt:lpstr>PowerPoint Presentation</vt:lpstr>
      <vt:lpstr>3.8 ACCOUNTABILITY</vt:lpstr>
      <vt:lpstr>3.9 REVIEW EXERCISE</vt:lpstr>
      <vt:lpstr>PowerPoint Presentation</vt:lpstr>
      <vt:lpstr>PowerPoint Presentation</vt:lpstr>
      <vt:lpstr>PowerPoint Presentation</vt:lpstr>
      <vt:lpstr>Section 4: LAWFUL BASES FOR DATA PROCESSING</vt:lpstr>
      <vt:lpstr>4.1 WHEN IS DATA PROCESSING ALLOWED?</vt:lpstr>
      <vt:lpstr>PowerPoint Presentation</vt:lpstr>
      <vt:lpstr>4.2 THE LAWFUL BASES</vt:lpstr>
      <vt:lpstr>1. Consent</vt:lpstr>
      <vt:lpstr>2. Contract</vt:lpstr>
      <vt:lpstr>3. Legal Obligation</vt:lpstr>
      <vt:lpstr>4. Vital Interests</vt:lpstr>
      <vt:lpstr>5.  Public Interest</vt:lpstr>
      <vt:lpstr>6.  Legitimate Interest</vt:lpstr>
      <vt:lpstr>4.3 APPROPRIATE LAWFUL BASIS</vt:lpstr>
      <vt:lpstr>4.4 USING CONSENT AS A LAWFUL BASIS</vt:lpstr>
      <vt:lpstr>PowerPoint Presentation</vt:lpstr>
      <vt:lpstr>4.5 ISSUES AROUND CONSENT</vt:lpstr>
      <vt:lpstr>4.6 REVIEW EXERCISE</vt:lpstr>
      <vt:lpstr>PowerPoint Presentation</vt:lpstr>
      <vt:lpstr>PowerPoint Presentation</vt:lpstr>
      <vt:lpstr>PowerPoint Presentation</vt:lpstr>
      <vt:lpstr>Section 5: DATA SUBJECT RIGHTS</vt:lpstr>
      <vt:lpstr>5.1 DATA SUBJECT RIGHTS</vt:lpstr>
      <vt:lpstr>5.2 THE RIGHT TO BE INFORMED</vt:lpstr>
      <vt:lpstr>5.3 PRIVACY NOTICES</vt:lpstr>
      <vt:lpstr>The different ways to communicate a privacy notice</vt:lpstr>
      <vt:lpstr>What information must be communicated to the Data Subject?</vt:lpstr>
      <vt:lpstr>PowerPoint Presentation</vt:lpstr>
      <vt:lpstr>Other Transparency Communications</vt:lpstr>
      <vt:lpstr>Information appropriate to the audience</vt:lpstr>
      <vt:lpstr>5.4 THE RIGHT OF ACCESS</vt:lpstr>
      <vt:lpstr>5.5 OTHER RIGHTS</vt:lpstr>
      <vt:lpstr>PowerPoint Presentation</vt:lpstr>
      <vt:lpstr>5.6 REVIEW EXERCISE</vt:lpstr>
      <vt:lpstr>PowerPoint Presentation</vt:lpstr>
      <vt:lpstr>PowerPoint Presentation</vt:lpstr>
      <vt:lpstr>PowerPoint Presentation</vt:lpstr>
      <vt:lpstr>Section 6: PERSONAL DATA BREACHES</vt:lpstr>
      <vt:lpstr>6.1 PERSONAL DATA BREACHES</vt:lpstr>
      <vt:lpstr>PowerPoint Presentation</vt:lpstr>
      <vt:lpstr>6.2 IMPACT OF A BREACH</vt:lpstr>
      <vt:lpstr>6.3 COMMUNICATING A DATA BREACH</vt:lpstr>
      <vt:lpstr>PowerPoint Presentation</vt:lpstr>
      <vt:lpstr>6.4 MINIMISING DATA BREACH PROBLEMS</vt:lpstr>
      <vt:lpstr>6.5 REVIEW EXERCISE</vt:lpstr>
      <vt:lpstr>PowerPoint Presentation</vt:lpstr>
      <vt:lpstr>PowerPoint Presentation</vt:lpstr>
      <vt:lpstr>PowerPoint Presentation</vt:lpstr>
      <vt:lpstr>Section 7: ORGANISATIONAL RESPONSIBILITIES</vt:lpstr>
      <vt:lpstr>7.1 ACCOUNTABILITY REQUIREMENT</vt:lpstr>
      <vt:lpstr>7.2 ACCOUNTABILITY MEASURES</vt:lpstr>
      <vt:lpstr>Policies, Guidelines and Procedures</vt:lpstr>
      <vt:lpstr>Record Keeping</vt:lpstr>
      <vt:lpstr>Staffing, Training and Awareness</vt:lpstr>
      <vt:lpstr>7.3 DATA PROTECTION OFFICER</vt:lpstr>
      <vt:lpstr>What is the role of the DPO?</vt:lpstr>
      <vt:lpstr>7.4 PRIVACY PLANNING</vt:lpstr>
      <vt:lpstr>PowerPoint Presentation</vt:lpstr>
      <vt:lpstr>PowerPoint Presentation</vt:lpstr>
      <vt:lpstr>PowerPoint Presentation</vt:lpstr>
      <vt:lpstr>7.5 REVIEW EXERCISE</vt:lpstr>
      <vt:lpstr>PowerPoint Presentation</vt:lpstr>
      <vt:lpstr>PowerPoint Presentation</vt:lpstr>
      <vt:lpstr>PowerPoint Presentation</vt:lpstr>
      <vt:lpstr>Section 8: Enforcement</vt:lpstr>
      <vt:lpstr>8.1 SUPERVISORY AUTHORITY</vt:lpstr>
      <vt:lpstr>8.2 TASKS</vt:lpstr>
      <vt:lpstr>PowerPoint Presentation</vt:lpstr>
      <vt:lpstr>PowerPoint Presentation</vt:lpstr>
      <vt:lpstr>8.3 SANCTIONS AND PENALTIES</vt:lpstr>
      <vt:lpstr>PowerPoint Presentation</vt:lpstr>
      <vt:lpstr>8.4 REVIEW EXERCISE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Shapes</dc:title>
  <dc:creator>Giuseppe Campaniello</dc:creator>
  <cp:lastModifiedBy>Jeanette</cp:lastModifiedBy>
  <cp:revision>111</cp:revision>
  <dcterms:created xsi:type="dcterms:W3CDTF">2021-04-19T13:18:49Z</dcterms:created>
  <dcterms:modified xsi:type="dcterms:W3CDTF">2021-11-25T18:59:56Z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0x010100507C2BEAFFCDA04391CDA2FC35524D11</vt:lpwstr>
  </property>
</Properties>
</file>