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52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50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60" r:id="rId4"/>
    <p:sldId id="261" r:id="rId5"/>
    <p:sldId id="262" r:id="rId6"/>
    <p:sldId id="265" r:id="rId7"/>
    <p:sldId id="266" r:id="rId8"/>
    <p:sldId id="267" r:id="rId9"/>
    <p:sldId id="268" r:id="rId10"/>
    <p:sldId id="269" r:id="rId11"/>
    <p:sldId id="263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8" r:id="rId20"/>
    <p:sldId id="286" r:id="rId21"/>
    <p:sldId id="288" r:id="rId22"/>
    <p:sldId id="289" r:id="rId23"/>
    <p:sldId id="290" r:id="rId24"/>
    <p:sldId id="291" r:id="rId25"/>
    <p:sldId id="313" r:id="rId26"/>
    <p:sldId id="282" r:id="rId27"/>
    <p:sldId id="283" r:id="rId28"/>
    <p:sldId id="293" r:id="rId29"/>
    <p:sldId id="345" r:id="rId30"/>
    <p:sldId id="284" r:id="rId31"/>
    <p:sldId id="294" r:id="rId32"/>
    <p:sldId id="298" r:id="rId33"/>
    <p:sldId id="341" r:id="rId34"/>
    <p:sldId id="299" r:id="rId35"/>
    <p:sldId id="340" r:id="rId36"/>
    <p:sldId id="302" r:id="rId37"/>
    <p:sldId id="303" r:id="rId38"/>
    <p:sldId id="304" r:id="rId39"/>
    <p:sldId id="305" r:id="rId40"/>
    <p:sldId id="306" r:id="rId41"/>
    <p:sldId id="308" r:id="rId42"/>
    <p:sldId id="309" r:id="rId43"/>
    <p:sldId id="307" r:id="rId44"/>
    <p:sldId id="335" r:id="rId45"/>
    <p:sldId id="310" r:id="rId46"/>
    <p:sldId id="312" r:id="rId47"/>
    <p:sldId id="347" r:id="rId48"/>
    <p:sldId id="317" r:id="rId49"/>
    <p:sldId id="318" r:id="rId50"/>
    <p:sldId id="319" r:id="rId51"/>
    <p:sldId id="320" r:id="rId52"/>
    <p:sldId id="258" r:id="rId53"/>
    <p:sldId id="322" r:id="rId54"/>
    <p:sldId id="324" r:id="rId55"/>
    <p:sldId id="328" r:id="rId56"/>
    <p:sldId id="329" r:id="rId57"/>
    <p:sldId id="330" r:id="rId58"/>
    <p:sldId id="331" r:id="rId59"/>
  </p:sldIdLst>
  <p:sldSz cx="9144000" cy="6858000" type="screen4x3"/>
  <p:notesSz cx="6881813" cy="96615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477" autoAdjust="0"/>
  </p:normalViewPr>
  <p:slideViewPr>
    <p:cSldViewPr>
      <p:cViewPr varScale="1">
        <p:scale>
          <a:sx n="109" d="100"/>
          <a:sy n="109" d="100"/>
        </p:scale>
        <p:origin x="142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8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82600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82600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DC3E887-6BA5-4C2E-A539-1D3A7994A557}" type="datetimeFigureOut">
              <a:rPr lang="en-GB"/>
              <a:pPr>
                <a:defRPr/>
              </a:pPr>
              <a:t>27/10/2021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25525" y="723900"/>
            <a:ext cx="4832350" cy="3624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31" tIns="47265" rIns="94531" bIns="47265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589463"/>
            <a:ext cx="5505450" cy="4348162"/>
          </a:xfrm>
          <a:prstGeom prst="rect">
            <a:avLst/>
          </a:prstGeom>
        </p:spPr>
        <p:txBody>
          <a:bodyPr vert="horz" lIns="94531" tIns="47265" rIns="94531" bIns="47265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77338"/>
            <a:ext cx="2982913" cy="482600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9177338"/>
            <a:ext cx="2982912" cy="482600"/>
          </a:xfrm>
          <a:prstGeom prst="rect">
            <a:avLst/>
          </a:prstGeom>
        </p:spPr>
        <p:txBody>
          <a:bodyPr vert="horz" wrap="square" lIns="94531" tIns="47265" rIns="94531" bIns="4726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0570B46-D202-486C-BD63-20194E1FC2F1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/>
              <a:t>Non volatile – unstable 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FACD25-519B-4388-9388-DBAB89583564}" type="slidenum">
              <a:rPr lang="en-GB" altLang="en-US"/>
              <a:pPr>
                <a:spcBef>
                  <a:spcPct val="0"/>
                </a:spcBef>
              </a:pPr>
              <a:t>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A cable from laptop to TV 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D72D95-EA79-49B9-A4C8-76407CF66126}" type="slidenum">
              <a:rPr lang="en-GB" altLang="en-US"/>
              <a:pPr>
                <a:spcBef>
                  <a:spcPct val="0"/>
                </a:spcBef>
              </a:pPr>
              <a:t>13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Mock definition 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C643D0-219D-46C2-953A-0E588DEFFECA}" type="slidenum">
              <a:rPr lang="en-GB" altLang="en-US"/>
              <a:pPr>
                <a:spcBef>
                  <a:spcPct val="0"/>
                </a:spcBef>
              </a:pPr>
              <a:t>17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mtClean="0"/>
              <a:t>Two possible answers 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A9A1B9-64F0-4622-A371-6C19DF49B046}" type="slidenum">
              <a:rPr lang="en-GB" altLang="en-US"/>
              <a:pPr>
                <a:spcBef>
                  <a:spcPct val="0"/>
                </a:spcBef>
              </a:pPr>
              <a:t>24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F0BF9E-AEF2-42E2-B156-1EBCA16A1843}" type="slidenum">
              <a:rPr lang="en-GB" altLang="en-US"/>
              <a:pPr>
                <a:spcBef>
                  <a:spcPct val="0"/>
                </a:spcBef>
              </a:pPr>
              <a:t>27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86948E-998B-41D4-9362-750E3D90DD10}" type="slidenum">
              <a:rPr lang="en-GB" altLang="en-US"/>
              <a:pPr>
                <a:spcBef>
                  <a:spcPct val="0"/>
                </a:spcBef>
              </a:pPr>
              <a:t>39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/>
              <a:t>Find the location and then right click 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5E030D-C4AD-469F-B6F4-B6CDD6E3E7CA}" type="slidenum">
              <a:rPr lang="en-GB" altLang="en-US"/>
              <a:pPr>
                <a:spcBef>
                  <a:spcPct val="0"/>
                </a:spcBef>
              </a:pPr>
              <a:t>41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71577-5BB7-4B12-A1DC-7B61CDB58D94}" type="datetimeFigureOut">
              <a:rPr lang="en-GB"/>
              <a:pPr>
                <a:defRPr/>
              </a:pPr>
              <a:t>27/10/2021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15041-BA9A-4120-967A-7B220491860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5775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5BAB9-61E8-4B40-AD08-98B4421E0045}" type="datetimeFigureOut">
              <a:rPr lang="en-GB"/>
              <a:pPr>
                <a:defRPr/>
              </a:pPr>
              <a:t>27/10/2021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DB5CE-10ED-4FE5-9CD6-9498378088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02974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5BD44-2F33-461F-AAC4-494CE175F580}" type="datetimeFigureOut">
              <a:rPr lang="en-GB"/>
              <a:pPr>
                <a:defRPr/>
              </a:pPr>
              <a:t>27/10/2021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EE0A4E-3596-47C9-9791-5212B0CE8DA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5778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72A39-BCD0-406E-B0B7-FE6DA5C8C89F}" type="datetimeFigureOut">
              <a:rPr lang="en-GB"/>
              <a:pPr>
                <a:defRPr/>
              </a:pPr>
              <a:t>27/10/2021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5CD94-0AF9-4EA8-9174-05FD4762271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9503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84464-3854-4CC4-8431-2287D3775509}" type="datetimeFigureOut">
              <a:rPr lang="en-GB"/>
              <a:pPr>
                <a:defRPr/>
              </a:pPr>
              <a:t>27/10/2021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3D860-2B91-4950-9B7F-727CA2D2FDE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19943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D838E-DC19-468A-A05B-689E93D2C656}" type="datetimeFigureOut">
              <a:rPr lang="en-GB"/>
              <a:pPr>
                <a:defRPr/>
              </a:pPr>
              <a:t>27/10/2021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208125-F22C-4117-B657-FFDD8E0F911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230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A1DF4-73BD-41AC-A78E-607276D3124D}" type="datetimeFigureOut">
              <a:rPr lang="en-GB"/>
              <a:pPr>
                <a:defRPr/>
              </a:pPr>
              <a:t>27/10/2021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A22E8-E37A-49A4-921A-14CC9FE5D3E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9966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32937-7444-43C9-B405-71CE31DD664B}" type="datetimeFigureOut">
              <a:rPr lang="en-GB"/>
              <a:pPr>
                <a:defRPr/>
              </a:pPr>
              <a:t>27/10/2021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5F25C-D638-48A1-BEF1-652ABC95D51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285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81A68-A8F0-41A3-BD11-5898FAE0A7BD}" type="datetimeFigureOut">
              <a:rPr lang="en-GB"/>
              <a:pPr>
                <a:defRPr/>
              </a:pPr>
              <a:t>27/10/2021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43C23-1D9D-4760-ADDB-27BA70648AA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67415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DFE63-2189-4CBC-8144-6D52562FF847}" type="datetimeFigureOut">
              <a:rPr lang="en-GB"/>
              <a:pPr>
                <a:defRPr/>
              </a:pPr>
              <a:t>27/10/2021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5F86F-009D-470F-8BEB-2543B5C0B58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9736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6ECF4-2AE1-4E91-B050-21C277554531}" type="datetimeFigureOut">
              <a:rPr lang="en-GB"/>
              <a:pPr>
                <a:defRPr/>
              </a:pPr>
              <a:t>27/10/2021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7571E-219F-4D5A-9F0E-A981C27CDD4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753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3D5B7A-A25F-4541-8FA8-ABEAA98D15BF}" type="datetimeFigureOut">
              <a:rPr lang="en-GB"/>
              <a:pPr>
                <a:defRPr/>
              </a:pPr>
              <a:t>27/10/2021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8908E22-9929-45EB-84E3-9B643FF59498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1031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3" y="6122988"/>
            <a:ext cx="9350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Computer Essentials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1008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Module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External Hardware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 eaLnBrk="1" hangingPunct="1"/>
            <a:r>
              <a:rPr lang="en-GB" altLang="en-MT" b="1" u="sng" dirty="0" smtClean="0"/>
              <a:t>Webcam: </a:t>
            </a:r>
            <a:r>
              <a:rPr lang="en-GB" altLang="en-MT" dirty="0" smtClean="0"/>
              <a:t>It is used to record video clips on the computer.</a:t>
            </a:r>
            <a:endParaRPr lang="en-GB" altLang="en-MT" b="1" u="sng" dirty="0"/>
          </a:p>
          <a:p>
            <a:pPr eaLnBrk="1" hangingPunct="1"/>
            <a:r>
              <a:rPr lang="en-GB" altLang="en-MT" b="1" u="sng" dirty="0" smtClean="0"/>
              <a:t>Speakers: </a:t>
            </a:r>
            <a:r>
              <a:rPr lang="en-GB" altLang="en-MT" dirty="0" smtClean="0"/>
              <a:t>The speakers are used to output sound from the computer so that the user can hear when watching a video or listening to an audio file.</a:t>
            </a:r>
            <a:endParaRPr lang="en-GB" altLang="en-MT" b="1" u="sng" dirty="0"/>
          </a:p>
          <a:p>
            <a:pPr eaLnBrk="1" hangingPunct="1"/>
            <a:r>
              <a:rPr lang="en-GB" altLang="en-MT" b="1" u="sng" dirty="0" smtClean="0"/>
              <a:t>Microphone: </a:t>
            </a:r>
            <a:r>
              <a:rPr lang="en-GB" altLang="en-MT" dirty="0"/>
              <a:t>This input device is used to convert sound waves so that we can be heard when doing a voice or video call or even recording a sound or video clip.</a:t>
            </a:r>
          </a:p>
          <a:p>
            <a:pPr eaLnBrk="1" hangingPunct="1"/>
            <a:endParaRPr lang="en-GB" altLang="en-M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Types of Computers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Desktop Computers: These are designed to stay in one location</a:t>
            </a:r>
          </a:p>
          <a:p>
            <a:pPr eaLnBrk="1" hangingPunct="1"/>
            <a:r>
              <a:rPr lang="en-GB" altLang="en-US" smtClean="0"/>
              <a:t>Laptops: A portable computer. A newer term is Notebook; a smaller version of a laptop. Both have VDUs (Video display units). </a:t>
            </a:r>
          </a:p>
          <a:p>
            <a:pPr eaLnBrk="1" hangingPunct="1"/>
            <a:r>
              <a:rPr lang="en-GB" altLang="en-US" smtClean="0"/>
              <a:t>Tablets: a portable computer that uses a touch screen as a primary device.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USB Port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2304256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USB stands for Universal Serial Bust</a:t>
            </a:r>
          </a:p>
          <a:p>
            <a:pPr eaLnBrk="1" hangingPunct="1"/>
            <a:r>
              <a:rPr lang="en-GB" altLang="en-US" dirty="0" smtClean="0"/>
              <a:t>Through the USB port we can connect peripherals and other components to the computer.</a:t>
            </a:r>
          </a:p>
          <a:p>
            <a:pPr eaLnBrk="1" hangingPunct="1"/>
            <a:r>
              <a:rPr lang="en-GB" altLang="en-US" dirty="0" smtClean="0"/>
              <a:t>The USB port can be also used to connect storage media and transfer files from and to the computer.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0000" y1="73333" x2="30000" y2="73333"/>
                        <a14:foregroundMark x1="62667" y1="24889" x2="62667" y2="2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7904" y="5085184"/>
            <a:ext cx="1584176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HDMI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GB" altLang="en-US" dirty="0"/>
              <a:t>It stands for High Definition Multimedia </a:t>
            </a:r>
            <a:r>
              <a:rPr lang="en-GB" altLang="en-US" dirty="0" smtClean="0"/>
              <a:t>Interface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GB" altLang="en-US" sz="2800" dirty="0"/>
              <a:t>HDMI is </a:t>
            </a:r>
            <a:r>
              <a:rPr lang="en-GB" altLang="en-US" sz="2800" dirty="0" smtClean="0"/>
              <a:t>proprietary </a:t>
            </a:r>
            <a:r>
              <a:rPr lang="en-GB" altLang="en-US" sz="2800" dirty="0"/>
              <a:t>audio/video interface for transferring uncompressed video data and compressed or uncompressed digital audio data from an HDMI-compliant source device, such as a display controller, to a compatible computer monitor, video projector, digital television, or digital audio device</a:t>
            </a:r>
            <a:endParaRPr lang="en-GB" altLang="en-US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33984" r="45645" b="21680"/>
          <a:stretch>
            <a:fillRect/>
          </a:stretch>
        </p:blipFill>
        <p:spPr bwMode="auto">
          <a:xfrm>
            <a:off x="2699792" y="5517232"/>
            <a:ext cx="148798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1335" t="18752" r="19991" b="17241"/>
          <a:stretch/>
        </p:blipFill>
        <p:spPr>
          <a:xfrm>
            <a:off x="4932040" y="5378249"/>
            <a:ext cx="1570336" cy="1142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These are the instructions that make the computer work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There are two types of software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GB" dirty="0"/>
              <a:t>Operating System (this always comes first)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GB" dirty="0"/>
              <a:t>Application Software 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Operating system or System Software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60094" y="1366961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GB" altLang="en-US" dirty="0"/>
              <a:t>Refers to the files and programs that make up your computer’s operating system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GB" altLang="en-US" dirty="0"/>
              <a:t>It loads automatically when you switch on the computer </a:t>
            </a:r>
            <a:endParaRPr lang="en-GB" altLang="en-US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en-GB" altLang="en-US" dirty="0" smtClean="0"/>
              <a:t>Operating system is the first thing that is installed to your computer. (Before Applications)</a:t>
            </a:r>
            <a:endParaRPr lang="en-GB" altLang="en-US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GB" altLang="en-US" dirty="0"/>
              <a:t>There are many types of operating systems: IBM, DOS, XP, Vista, Windows 8, LINUX, UNIX, IOS (apple</a:t>
            </a:r>
            <a:r>
              <a:rPr lang="en-GB" altLang="en-US" dirty="0" smtClean="0"/>
              <a:t>)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Application Software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The type of program which you use once the operating system is loaded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Examples of office productivity: Microsoft Word, Microsoft Excel, word pad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Examples of communication: Skype, What’s app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Examples of social networking: Facebook, Twitter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Examples of design: Kompozer, photo shop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Examples of mobile application: calendar, play store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EULA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It stands for End User Licence Agreement</a:t>
            </a:r>
          </a:p>
          <a:p>
            <a:pPr eaLnBrk="1" hangingPunct="1"/>
            <a:r>
              <a:rPr lang="en-GB" altLang="en-US" smtClean="0"/>
              <a:t>When you buy a software you are buying the licence to use the software. </a:t>
            </a:r>
          </a:p>
          <a:p>
            <a:pPr eaLnBrk="1" hangingPunct="1"/>
            <a:r>
              <a:rPr lang="en-GB" altLang="en-US" smtClean="0"/>
              <a:t>This is a legal contract between the author and the user. </a:t>
            </a:r>
          </a:p>
          <a:p>
            <a:pPr eaLnBrk="1" hangingPunct="1"/>
            <a:r>
              <a:rPr lang="en-GB" altLang="en-US" smtClean="0"/>
              <a:t>Copyright – the right reserved for the author. </a:t>
            </a:r>
          </a:p>
          <a:p>
            <a:pPr eaLnBrk="1" hangingPunct="1"/>
            <a:r>
              <a:rPr lang="en-GB" altLang="en-US" smtClean="0"/>
              <a:t>This does not contain any offers when it comes to buy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Types of Software Licenses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chemeClr val="accent5"/>
                </a:solidFill>
              </a:rPr>
              <a:t>Proprietary</a:t>
            </a:r>
            <a:r>
              <a:rPr lang="en-GB" dirty="0"/>
              <a:t> – software is closed. Does not allow you to make any modification.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chemeClr val="accent4"/>
                </a:solidFill>
              </a:rPr>
              <a:t>Open source software </a:t>
            </a:r>
            <a:r>
              <a:rPr lang="en-GB" dirty="0"/>
              <a:t>– software code is open to enhance.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chemeClr val="accent2"/>
                </a:solidFill>
              </a:rPr>
              <a:t>Shareware </a:t>
            </a:r>
            <a:r>
              <a:rPr lang="en-GB" dirty="0"/>
              <a:t>– free software with limited functions.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chemeClr val="accent3"/>
                </a:solidFill>
              </a:rPr>
              <a:t>Trial version</a:t>
            </a:r>
            <a:r>
              <a:rPr lang="en-GB" b="1" dirty="0">
                <a:solidFill>
                  <a:schemeClr val="accent2"/>
                </a:solidFill>
              </a:rPr>
              <a:t> </a:t>
            </a:r>
            <a:r>
              <a:rPr lang="en-GB" dirty="0"/>
              <a:t>– fully versioned for a period of time -  try before buying.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rgbClr val="FFC000"/>
                </a:solidFill>
              </a:rPr>
              <a:t>Freeware</a:t>
            </a:r>
            <a:r>
              <a:rPr lang="en-GB" dirty="0"/>
              <a:t> – the software is copied and downloaded for free. The author preserves all rights.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Desktop and Taskbar 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GB" altLang="en-US" dirty="0"/>
              <a:t>The purpose of Desktop is to illustrate all icons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GB" altLang="en-US" dirty="0"/>
              <a:t>The purpose of Taskbar is to provide an easy way of opening and managing programmes. 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GB" altLang="en-US" dirty="0"/>
          </a:p>
        </p:txBody>
      </p:sp>
      <p:pic>
        <p:nvPicPr>
          <p:cNvPr id="27653" name="Picture 5" descr="How to Create a Desktop Shortcut on Window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3429000"/>
            <a:ext cx="5400600" cy="303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ICT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ICT stands for Information and communication technology. </a:t>
            </a:r>
          </a:p>
          <a:p>
            <a:pPr eaLnBrk="1" hangingPunct="1"/>
            <a:r>
              <a:rPr lang="en-GB" altLang="en-US" dirty="0" smtClean="0"/>
              <a:t>IT focuses on communication technologies </a:t>
            </a:r>
          </a:p>
          <a:p>
            <a:pPr eaLnBrk="1" hangingPunct="1"/>
            <a:r>
              <a:rPr lang="en-GB" altLang="en-US" dirty="0" smtClean="0"/>
              <a:t>People have created a global village i.e. – e-community in which people communicate in real time even if they are not communicating face to 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mtClean="0"/>
              <a:t>Icons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0" y="990600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GB" dirty="0"/>
              <a:t>Icons </a:t>
            </a:r>
            <a:r>
              <a:rPr lang="en-GB" dirty="0" smtClean="0"/>
              <a:t>represent a file, application or folder.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031" y="1975243"/>
            <a:ext cx="4145637" cy="4404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Creating shortcuts 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Shortcuts are created to access the program easily and quickly. These are created automatically on </a:t>
            </a:r>
            <a:r>
              <a:rPr lang="en-GB" altLang="en-US" b="1" u="sng" smtClean="0"/>
              <a:t>desktop</a:t>
            </a:r>
            <a:r>
              <a:rPr lang="en-GB" altLang="en-US" smtClean="0"/>
              <a:t> </a:t>
            </a:r>
            <a:r>
              <a:rPr lang="en-GB" altLang="en-US" smtClean="0">
                <a:sym typeface="Wingdings" panose="05000000000000000000" pitchFamily="2" charset="2"/>
              </a:rPr>
              <a:t> </a:t>
            </a:r>
            <a:r>
              <a:rPr lang="en-GB" altLang="en-US" b="1" u="sng" smtClean="0">
                <a:sym typeface="Wingdings" panose="05000000000000000000" pitchFamily="2" charset="2"/>
              </a:rPr>
              <a:t>send to</a:t>
            </a:r>
            <a:endParaRPr lang="en-GB" altLang="en-US" b="1" u="sng" smtClean="0"/>
          </a:p>
          <a:p>
            <a:pPr eaLnBrk="1" hangingPunct="1"/>
            <a:r>
              <a:rPr lang="en-GB" altLang="en-US" smtClean="0"/>
              <a:t>However shortcuts can be created in </a:t>
            </a:r>
            <a:r>
              <a:rPr lang="en-GB" altLang="en-US" b="1" u="sng" smtClean="0"/>
              <a:t>other location</a:t>
            </a:r>
            <a:r>
              <a:rPr lang="en-GB" altLang="en-US" smtClean="0"/>
              <a:t> by using </a:t>
            </a:r>
            <a:r>
              <a:rPr lang="en-GB" altLang="en-US" b="1" u="sng" smtClean="0"/>
              <a:t>Create Shortcuts </a:t>
            </a:r>
          </a:p>
        </p:txBody>
      </p:sp>
      <p:grpSp>
        <p:nvGrpSpPr>
          <p:cNvPr id="31748" name="Group 1"/>
          <p:cNvGrpSpPr>
            <a:grpSpLocks/>
          </p:cNvGrpSpPr>
          <p:nvPr/>
        </p:nvGrpSpPr>
        <p:grpSpPr bwMode="auto">
          <a:xfrm>
            <a:off x="3709988" y="4365625"/>
            <a:ext cx="2560637" cy="2249488"/>
            <a:chOff x="2503488" y="3284538"/>
            <a:chExt cx="4103687" cy="3146425"/>
          </a:xfrm>
        </p:grpSpPr>
        <p:pic>
          <p:nvPicPr>
            <p:cNvPr id="3174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50" r="50000" b="29166"/>
            <a:stretch>
              <a:fillRect/>
            </a:stretch>
          </p:blipFill>
          <p:spPr bwMode="auto">
            <a:xfrm>
              <a:off x="2503488" y="3284538"/>
              <a:ext cx="4103687" cy="314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3131888" y="5014295"/>
              <a:ext cx="791226" cy="286442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00050" y="269875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mtClean="0"/>
              <a:t>Create shortcut to another location</a:t>
            </a:r>
          </a:p>
        </p:txBody>
      </p:sp>
      <p:pic>
        <p:nvPicPr>
          <p:cNvPr id="327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62" b="29440"/>
          <a:stretch>
            <a:fillRect/>
          </a:stretch>
        </p:blipFill>
        <p:spPr>
          <a:xfrm>
            <a:off x="547688" y="1600200"/>
            <a:ext cx="2168525" cy="4205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611188" y="4581525"/>
            <a:ext cx="792162" cy="28733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09" b="70436"/>
          <a:stretch>
            <a:fillRect/>
          </a:stretch>
        </p:blipFill>
        <p:spPr bwMode="auto">
          <a:xfrm>
            <a:off x="3203575" y="1652588"/>
            <a:ext cx="568960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4319588" y="3357563"/>
            <a:ext cx="792162" cy="28733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32775" name="TextBox 3"/>
          <p:cNvSpPr txBox="1">
            <a:spLocks noChangeArrowheads="1"/>
          </p:cNvSpPr>
          <p:nvPr/>
        </p:nvSpPr>
        <p:spPr bwMode="auto">
          <a:xfrm>
            <a:off x="92075" y="1652588"/>
            <a:ext cx="612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1</a:t>
            </a:r>
          </a:p>
        </p:txBody>
      </p:sp>
      <p:sp>
        <p:nvSpPr>
          <p:cNvPr id="32776" name="TextBox 5"/>
          <p:cNvSpPr txBox="1">
            <a:spLocks noChangeArrowheads="1"/>
          </p:cNvSpPr>
          <p:nvPr/>
        </p:nvSpPr>
        <p:spPr bwMode="auto">
          <a:xfrm>
            <a:off x="3348038" y="1282700"/>
            <a:ext cx="503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2</a:t>
            </a:r>
          </a:p>
        </p:txBody>
      </p:sp>
      <p:sp>
        <p:nvSpPr>
          <p:cNvPr id="32777" name="TextBox 2"/>
          <p:cNvSpPr txBox="1">
            <a:spLocks noChangeArrowheads="1"/>
          </p:cNvSpPr>
          <p:nvPr/>
        </p:nvSpPr>
        <p:spPr bwMode="auto">
          <a:xfrm>
            <a:off x="4319588" y="4581525"/>
            <a:ext cx="2555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Right click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Create shortcut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Cut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Paste on other location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77" b="34753"/>
          <a:stretch>
            <a:fillRect/>
          </a:stretch>
        </p:blipFill>
        <p:spPr bwMode="auto">
          <a:xfrm>
            <a:off x="1908175" y="836613"/>
            <a:ext cx="4921250" cy="47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1258888" y="692150"/>
            <a:ext cx="64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600" smtClean="0"/>
              <a:t>To Rename/Delete Folder or file</a:t>
            </a:r>
          </a:p>
        </p:txBody>
      </p:sp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69" b="35132"/>
          <a:stretch>
            <a:fillRect/>
          </a:stretch>
        </p:blipFill>
        <p:spPr bwMode="auto">
          <a:xfrm>
            <a:off x="2051720" y="1417638"/>
            <a:ext cx="3790950" cy="474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2195736" y="5445224"/>
            <a:ext cx="792163" cy="5040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Using the recycle bin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5" t="40112" r="32797" b="35156"/>
          <a:stretch>
            <a:fillRect/>
          </a:stretch>
        </p:blipFill>
        <p:spPr bwMode="auto">
          <a:xfrm>
            <a:off x="631825" y="1485900"/>
            <a:ext cx="280828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3725863" y="1905000"/>
            <a:ext cx="2449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To delete all items from the recycle bin </a:t>
            </a:r>
          </a:p>
        </p:txBody>
      </p:sp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75" b="74673"/>
          <a:stretch>
            <a:fillRect/>
          </a:stretch>
        </p:blipFill>
        <p:spPr bwMode="auto">
          <a:xfrm>
            <a:off x="468313" y="4084638"/>
            <a:ext cx="5181600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4"/>
          <p:cNvSpPr txBox="1">
            <a:spLocks noChangeArrowheads="1"/>
          </p:cNvSpPr>
          <p:nvPr/>
        </p:nvSpPr>
        <p:spPr bwMode="auto">
          <a:xfrm>
            <a:off x="6175375" y="4225925"/>
            <a:ext cx="20685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Double click on it and choose restore all to restore items </a:t>
            </a:r>
          </a:p>
        </p:txBody>
      </p:sp>
      <p:sp>
        <p:nvSpPr>
          <p:cNvPr id="8" name="Oval 7"/>
          <p:cNvSpPr/>
          <p:nvPr/>
        </p:nvSpPr>
        <p:spPr>
          <a:xfrm>
            <a:off x="2662238" y="4437063"/>
            <a:ext cx="1262062" cy="54451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Help and Support</a:t>
            </a: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8" r="68877"/>
          <a:stretch>
            <a:fillRect/>
          </a:stretch>
        </p:blipFill>
        <p:spPr bwMode="auto">
          <a:xfrm>
            <a:off x="2555875" y="1317625"/>
            <a:ext cx="3960813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4716463" y="4941888"/>
            <a:ext cx="2016125" cy="52228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41989" name="TextBox 1"/>
          <p:cNvSpPr txBox="1">
            <a:spLocks noChangeArrowheads="1"/>
          </p:cNvSpPr>
          <p:nvPr/>
        </p:nvSpPr>
        <p:spPr bwMode="auto">
          <a:xfrm>
            <a:off x="539750" y="1773238"/>
            <a:ext cx="187166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/>
              <a:t>Help and Support is used to find information such as on computer devices, network etc.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Control Panel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This is used to view basic system information 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4204" r="21690" b="7936"/>
          <a:stretch>
            <a:fillRect/>
          </a:stretch>
        </p:blipFill>
        <p:spPr bwMode="auto">
          <a:xfrm>
            <a:off x="3851275" y="2460625"/>
            <a:ext cx="4979988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5" r="70470" b="13589"/>
          <a:stretch>
            <a:fillRect/>
          </a:stretch>
        </p:blipFill>
        <p:spPr bwMode="auto">
          <a:xfrm>
            <a:off x="500063" y="2460625"/>
            <a:ext cx="2951162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Control Panel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Arial" charset="0"/>
              <a:buAutoNum type="arabicPeriod"/>
              <a:defRPr/>
            </a:pPr>
            <a:r>
              <a:rPr lang="en-GB" dirty="0" smtClean="0"/>
              <a:t>To </a:t>
            </a:r>
            <a:r>
              <a:rPr lang="en-GB" dirty="0"/>
              <a:t>view RAM or any other System Information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GB" dirty="0"/>
              <a:t>2. To change desktop background (</a:t>
            </a:r>
            <a:r>
              <a:rPr lang="en-GB" i="1" dirty="0"/>
              <a:t>personalize)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GB" dirty="0"/>
              <a:t>3. To change date and time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GB" dirty="0"/>
              <a:t>4. To change default language 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GB" dirty="0"/>
              <a:t>5. To uninstall a program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GB" dirty="0"/>
              <a:t>6. To modify volume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Screen Resolution 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Screen resolution refers to the </a:t>
            </a:r>
            <a:r>
              <a:rPr lang="en-GB" b="1" dirty="0"/>
              <a:t>clarity of the text and images displayed on your screen</a:t>
            </a:r>
            <a:r>
              <a:rPr lang="en-GB" dirty="0"/>
              <a:t>. </a:t>
            </a:r>
            <a:endParaRPr lang="en-GB" dirty="0" smtClean="0"/>
          </a:p>
          <a:p>
            <a:r>
              <a:rPr lang="en-GB" altLang="en-US" dirty="0" smtClean="0"/>
              <a:t>To change the screen resolution of our computer</a:t>
            </a:r>
          </a:p>
          <a:p>
            <a:pPr lvl="1"/>
            <a:r>
              <a:rPr lang="en-GB" altLang="en-US" dirty="0" smtClean="0"/>
              <a:t>Right click on the desktop.</a:t>
            </a:r>
          </a:p>
          <a:p>
            <a:pPr lvl="1"/>
            <a:r>
              <a:rPr lang="en-GB" altLang="en-US" dirty="0" smtClean="0"/>
              <a:t>Select Display Settings.</a:t>
            </a:r>
          </a:p>
          <a:p>
            <a:pPr lvl="1"/>
            <a:r>
              <a:rPr lang="en-GB" altLang="en-US" dirty="0" smtClean="0"/>
              <a:t>Adjust resolution.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580112" y="3645024"/>
            <a:ext cx="1800200" cy="2232248"/>
            <a:chOff x="5580112" y="3645024"/>
            <a:chExt cx="1800200" cy="22322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70282" t="59605" r="23830" b="14436"/>
            <a:stretch/>
          </p:blipFill>
          <p:spPr>
            <a:xfrm>
              <a:off x="5580112" y="3645024"/>
              <a:ext cx="1800200" cy="2232248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5580112" y="5445224"/>
              <a:ext cx="1080120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Mobile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Smart phone – in smart phone we find operating system as well. Smart phones offers advanced features like PCs such as browsing the internet, miniature keyboard, read documents such as Word and Adobe.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GB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Mobile phones – these are used to communicate (texting, voice and browsing)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Shut down an unresponsive application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539750" y="1585913"/>
            <a:ext cx="8229600" cy="4525962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altLang="en-US" smtClean="0"/>
              <a:t>1. CTRL+ALT+DELETE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6" t="21437" r="35831" b="19733"/>
          <a:stretch>
            <a:fillRect/>
          </a:stretch>
        </p:blipFill>
        <p:spPr bwMode="auto">
          <a:xfrm>
            <a:off x="4356100" y="1828800"/>
            <a:ext cx="3887788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5580063" y="5661025"/>
            <a:ext cx="1008062" cy="45085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pic>
        <p:nvPicPr>
          <p:cNvPr id="471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55466" r="62518" b="8144"/>
          <a:stretch>
            <a:fillRect/>
          </a:stretch>
        </p:blipFill>
        <p:spPr bwMode="auto">
          <a:xfrm>
            <a:off x="1547813" y="2852738"/>
            <a:ext cx="1973262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Box 1"/>
          <p:cNvSpPr txBox="1">
            <a:spLocks noChangeArrowheads="1"/>
          </p:cNvSpPr>
          <p:nvPr/>
        </p:nvSpPr>
        <p:spPr bwMode="auto">
          <a:xfrm>
            <a:off x="8243888" y="3573463"/>
            <a:ext cx="360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Print Screen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en-GB" altLang="en-US" sz="2400" smtClean="0"/>
              <a:t>PrntScr is used to capture an image of the current window. Paste is used than to illustrate the image. </a:t>
            </a:r>
          </a:p>
          <a:p>
            <a:pPr algn="just" eaLnBrk="1" hangingPunct="1"/>
            <a:endParaRPr lang="en-GB" altLang="en-US" sz="2400" smtClean="0"/>
          </a:p>
          <a:p>
            <a:pPr algn="just" eaLnBrk="1" hangingPunct="1"/>
            <a:endParaRPr lang="en-GB" altLang="en-US" sz="2400" smtClean="0"/>
          </a:p>
          <a:p>
            <a:pPr algn="just" eaLnBrk="1" hangingPunct="1"/>
            <a:endParaRPr lang="en-GB" altLang="en-US" sz="2400" smtClean="0"/>
          </a:p>
          <a:p>
            <a:pPr algn="just" eaLnBrk="1" hangingPunct="1"/>
            <a:endParaRPr lang="en-GB" altLang="en-US" sz="2400" smtClean="0"/>
          </a:p>
          <a:p>
            <a:pPr algn="just" eaLnBrk="1" hangingPunct="1"/>
            <a:r>
              <a:rPr lang="en-GB" altLang="en-US" sz="2400" smtClean="0"/>
              <a:t>If you only need to capture an image of the active window press ALT+PrntScrn</a:t>
            </a: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t="54762" r="39519" b="25000"/>
          <a:stretch>
            <a:fillRect/>
          </a:stretch>
        </p:blipFill>
        <p:spPr bwMode="auto">
          <a:xfrm>
            <a:off x="899592" y="5085184"/>
            <a:ext cx="6243637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0" t="54762" r="39519" b="25000"/>
          <a:stretch>
            <a:fillRect/>
          </a:stretch>
        </p:blipFill>
        <p:spPr bwMode="auto">
          <a:xfrm>
            <a:off x="2627313" y="2538413"/>
            <a:ext cx="4029075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mtClean="0"/>
              <a:t>Printing 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395288" y="1336675"/>
            <a:ext cx="8229600" cy="4525963"/>
          </a:xfrm>
        </p:spPr>
        <p:txBody>
          <a:bodyPr/>
          <a:lstStyle/>
          <a:p>
            <a:pPr eaLnBrk="1" hangingPunct="1"/>
            <a:endParaRPr lang="en-GB" altLang="en-US" dirty="0" smtClean="0"/>
          </a:p>
          <a:p>
            <a:pPr eaLnBrk="1" hangingPunct="1"/>
            <a:r>
              <a:rPr lang="en-GB" altLang="en-US" dirty="0" smtClean="0"/>
              <a:t>Printing options are accessed from the control panel i.e. Hardware and Sound </a:t>
            </a: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40" b="81548"/>
          <a:stretch>
            <a:fillRect/>
          </a:stretch>
        </p:blipFill>
        <p:spPr bwMode="auto">
          <a:xfrm>
            <a:off x="954088" y="3284984"/>
            <a:ext cx="71120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Print Tab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b="1" smtClean="0"/>
              <a:t>Add a device </a:t>
            </a:r>
            <a:r>
              <a:rPr lang="en-GB" altLang="en-US" smtClean="0"/>
              <a:t>– adding a another storage device or laptop</a:t>
            </a:r>
          </a:p>
          <a:p>
            <a:r>
              <a:rPr lang="en-GB" altLang="en-US" b="1" smtClean="0"/>
              <a:t>Add a printer </a:t>
            </a:r>
            <a:r>
              <a:rPr lang="en-GB" altLang="en-US" smtClean="0"/>
              <a:t>– to add another printer or fax</a:t>
            </a:r>
          </a:p>
          <a:p>
            <a:r>
              <a:rPr lang="en-GB" altLang="en-US" b="1" smtClean="0"/>
              <a:t>See what’s printing </a:t>
            </a:r>
            <a:r>
              <a:rPr lang="en-GB" altLang="en-US" smtClean="0"/>
              <a:t>– to cancel a print job</a:t>
            </a:r>
          </a:p>
          <a:p>
            <a:r>
              <a:rPr lang="en-GB" altLang="en-US" b="1" smtClean="0"/>
              <a:t>Manage default printers </a:t>
            </a:r>
            <a:r>
              <a:rPr lang="en-GB" altLang="en-US" smtClean="0"/>
              <a:t>– to change  default printer</a:t>
            </a:r>
          </a:p>
          <a:p>
            <a:r>
              <a:rPr lang="en-GB" altLang="en-US" b="1" smtClean="0"/>
              <a:t>Print server properties </a:t>
            </a:r>
            <a:r>
              <a:rPr lang="en-GB" altLang="en-US" smtClean="0"/>
              <a:t>– to view specifications</a:t>
            </a:r>
          </a:p>
          <a:p>
            <a:pPr algn="just"/>
            <a:r>
              <a:rPr lang="en-GB" altLang="en-US" b="1" smtClean="0"/>
              <a:t>Remove device </a:t>
            </a:r>
            <a:r>
              <a:rPr lang="en-GB" altLang="en-US" smtClean="0"/>
              <a:t>– to delete a device</a:t>
            </a:r>
          </a:p>
          <a:p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Preview of the Print tab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69" b="-5159"/>
          <a:stretch>
            <a:fillRect/>
          </a:stretch>
        </p:blipFill>
        <p:spPr bwMode="auto">
          <a:xfrm>
            <a:off x="690562" y="1268760"/>
            <a:ext cx="776987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Pause, Stop/ Cancel a Print Job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5" r="51685" b="43947"/>
          <a:stretch>
            <a:fillRect/>
          </a:stretch>
        </p:blipFill>
        <p:spPr bwMode="auto">
          <a:xfrm>
            <a:off x="683568" y="1556792"/>
            <a:ext cx="60102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3"/>
          <p:cNvSpPr txBox="1">
            <a:spLocks noChangeArrowheads="1"/>
          </p:cNvSpPr>
          <p:nvPr/>
        </p:nvSpPr>
        <p:spPr bwMode="auto">
          <a:xfrm>
            <a:off x="6876256" y="2636912"/>
            <a:ext cx="20875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FF0000"/>
                </a:solidFill>
              </a:rPr>
              <a:t>See what’s Printing tab will enable you to stop or to pause a printing document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5400" dirty="0">
                <a:latin typeface="+mn-lt"/>
                <a:ea typeface="+mn-ea"/>
                <a:cs typeface="+mn-cs"/>
              </a:rPr>
              <a:t>File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en-GB" dirty="0"/>
              <a:t>Drives</a:t>
            </a:r>
          </a:p>
          <a:p>
            <a:pPr algn="just" eaLnBrk="1" hangingPunct="1">
              <a:buFont typeface="Arial" charset="0"/>
              <a:buChar char="•"/>
              <a:defRPr/>
            </a:pPr>
            <a:endParaRPr lang="en-GB" dirty="0"/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en-GB" dirty="0"/>
              <a:t>Windows uses a system of drive letters to point to different physical drives. For instance a Hard drive is usually marked as C while floppy disks are referred as A. Removable disks may be assigned with different letters depending on the number of disks.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Files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Files are organized into folders. (these are referred to as directories) – to divide and subdivide. </a:t>
            </a:r>
            <a:r>
              <a:rPr lang="en-GB" altLang="en-US" b="1" u="sng" smtClean="0"/>
              <a:t>This hierarchy is usually referred as directory tree. </a:t>
            </a:r>
            <a:r>
              <a:rPr lang="en-GB" altLang="en-US" smtClean="0"/>
              <a:t>The very top folder is referred as the root folder. </a:t>
            </a:r>
          </a:p>
          <a:p>
            <a:pPr eaLnBrk="1" hangingPunct="1"/>
            <a:r>
              <a:rPr lang="en-GB" altLang="en-US" smtClean="0"/>
              <a:t>From the </a:t>
            </a:r>
            <a:r>
              <a:rPr lang="en-GB" altLang="en-US" b="1" u="sng" smtClean="0"/>
              <a:t>properties</a:t>
            </a:r>
            <a:r>
              <a:rPr lang="en-GB" altLang="en-US" smtClean="0"/>
              <a:t> option you can know the name, size and location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File/folder Properties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0" r="58054" b="5830"/>
          <a:stretch>
            <a:fillRect/>
          </a:stretch>
        </p:blipFill>
        <p:spPr bwMode="auto">
          <a:xfrm>
            <a:off x="19050" y="1541463"/>
            <a:ext cx="5457825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5" t="19542" r="35522" b="17586"/>
          <a:stretch>
            <a:fillRect/>
          </a:stretch>
        </p:blipFill>
        <p:spPr bwMode="auto">
          <a:xfrm>
            <a:off x="4540250" y="1550988"/>
            <a:ext cx="3521075" cy="45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132138" y="5502275"/>
            <a:ext cx="1008062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View Tab – Change View</a:t>
            </a:r>
          </a:p>
        </p:txBody>
      </p:sp>
      <p:pic>
        <p:nvPicPr>
          <p:cNvPr id="624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8" t="30798" r="26715" b="39468"/>
          <a:stretch>
            <a:fillRect/>
          </a:stretch>
        </p:blipFill>
        <p:spPr>
          <a:xfrm>
            <a:off x="957263" y="1285875"/>
            <a:ext cx="7345362" cy="205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2" b="65344"/>
          <a:stretch>
            <a:fillRect/>
          </a:stretch>
        </p:blipFill>
        <p:spPr bwMode="auto">
          <a:xfrm>
            <a:off x="7218363" y="2781300"/>
            <a:ext cx="161925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Box 3"/>
          <p:cNvSpPr txBox="1">
            <a:spLocks noChangeArrowheads="1"/>
          </p:cNvSpPr>
          <p:nvPr/>
        </p:nvSpPr>
        <p:spPr bwMode="auto">
          <a:xfrm>
            <a:off x="1619250" y="4797425"/>
            <a:ext cx="4248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i="1"/>
              <a:t>If you need to sort by Name or Size just click on the heading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MT" smtClean="0"/>
              <a:t>Office productivity applications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437446"/>
            <a:ext cx="8229600" cy="4525963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These are applications that can be used in an office environment.</a:t>
            </a:r>
            <a:endParaRPr lang="en-GB" altLang="en-US" dirty="0"/>
          </a:p>
          <a:p>
            <a:pPr eaLnBrk="1" hangingPunct="1"/>
            <a:r>
              <a:rPr lang="en-GB" altLang="en-US" dirty="0" smtClean="0"/>
              <a:t>Some examples are </a:t>
            </a:r>
          </a:p>
          <a:p>
            <a:pPr lvl="1" eaLnBrk="1" hangingPunct="1"/>
            <a:r>
              <a:rPr lang="en-GB" altLang="en-US" dirty="0" smtClean="0"/>
              <a:t>Shared online calendar</a:t>
            </a:r>
          </a:p>
          <a:p>
            <a:pPr lvl="1" eaLnBrk="1" hangingPunct="1"/>
            <a:r>
              <a:rPr lang="en-GB" altLang="en-US" dirty="0" smtClean="0"/>
              <a:t>Online file storage</a:t>
            </a:r>
          </a:p>
          <a:p>
            <a:pPr lvl="1" eaLnBrk="1" hangingPunct="1"/>
            <a:r>
              <a:rPr lang="en-GB" altLang="en-US" dirty="0" smtClean="0"/>
              <a:t>Microsoft office applications</a:t>
            </a:r>
          </a:p>
          <a:p>
            <a:pPr lvl="2" eaLnBrk="1" hangingPunct="1"/>
            <a:r>
              <a:rPr lang="en-GB" altLang="en-US" dirty="0" smtClean="0"/>
              <a:t>Microsoft Word </a:t>
            </a:r>
          </a:p>
          <a:p>
            <a:pPr lvl="2" eaLnBrk="1" hangingPunct="1"/>
            <a:r>
              <a:rPr lang="en-GB" altLang="en-US" dirty="0" smtClean="0"/>
              <a:t>Microsoft Excel </a:t>
            </a:r>
          </a:p>
          <a:p>
            <a:pPr lvl="2" eaLnBrk="1" hangingPunct="1"/>
            <a:r>
              <a:rPr lang="en-GB" altLang="en-US" dirty="0" smtClean="0"/>
              <a:t>Microsoft Power Point</a:t>
            </a:r>
          </a:p>
          <a:p>
            <a:pPr lvl="2" eaLnBrk="1" hangingPunct="1"/>
            <a:r>
              <a:rPr lang="en-GB" altLang="en-US" dirty="0" smtClean="0"/>
              <a:t>Microsoft Access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r>
              <a:rPr lang="en-GB" altLang="en-US" smtClean="0"/>
              <a:t>File Extension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684213" y="981075"/>
            <a:ext cx="8229600" cy="4525963"/>
          </a:xfrm>
        </p:spPr>
        <p:txBody>
          <a:bodyPr/>
          <a:lstStyle/>
          <a:p>
            <a:r>
              <a:rPr lang="en-GB" altLang="en-US" smtClean="0"/>
              <a:t>Usually a file ends up with a 3 character.  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11752" r="32578" b="8594"/>
          <a:stretch>
            <a:fillRect/>
          </a:stretch>
        </p:blipFill>
        <p:spPr bwMode="auto">
          <a:xfrm>
            <a:off x="1692275" y="1651000"/>
            <a:ext cx="5472113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Create Folders 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39" b="24609"/>
          <a:stretch>
            <a:fillRect/>
          </a:stretch>
        </p:blipFill>
        <p:spPr bwMode="auto">
          <a:xfrm>
            <a:off x="1043608" y="1268760"/>
            <a:ext cx="6913563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555875" y="5762625"/>
            <a:ext cx="1439863" cy="3603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Rename/ Delete </a:t>
            </a: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99" b="28320"/>
          <a:stretch>
            <a:fillRect/>
          </a:stretch>
        </p:blipFill>
        <p:spPr bwMode="auto">
          <a:xfrm>
            <a:off x="2386013" y="1206500"/>
            <a:ext cx="4371975" cy="52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Box 3"/>
          <p:cNvSpPr txBox="1">
            <a:spLocks noChangeArrowheads="1"/>
          </p:cNvSpPr>
          <p:nvPr/>
        </p:nvSpPr>
        <p:spPr bwMode="auto">
          <a:xfrm>
            <a:off x="3924300" y="4567238"/>
            <a:ext cx="16557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FF0000"/>
                </a:solidFill>
              </a:rPr>
              <a:t>Right click on the folder it self</a:t>
            </a:r>
          </a:p>
        </p:txBody>
      </p:sp>
      <p:sp>
        <p:nvSpPr>
          <p:cNvPr id="8" name="Oval 7"/>
          <p:cNvSpPr/>
          <p:nvPr/>
        </p:nvSpPr>
        <p:spPr>
          <a:xfrm>
            <a:off x="2239963" y="5267325"/>
            <a:ext cx="1422400" cy="4429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Good Practice 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b="1" u="sng" smtClean="0"/>
              <a:t>Use meaningful names for files and folders to help search</a:t>
            </a:r>
          </a:p>
          <a:p>
            <a:r>
              <a:rPr lang="en-GB" altLang="en-US" smtClean="0"/>
              <a:t>Names should be logical and meaningful to all users.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Search Tab</a:t>
            </a:r>
          </a:p>
        </p:txBody>
      </p:sp>
      <p:pic>
        <p:nvPicPr>
          <p:cNvPr id="7065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11855" r="14946" b="48433"/>
          <a:stretch>
            <a:fillRect/>
          </a:stretch>
        </p:blipFill>
        <p:spPr bwMode="auto">
          <a:xfrm>
            <a:off x="638175" y="1268414"/>
            <a:ext cx="7174185" cy="227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 t="11395" r="15556" b="47009"/>
          <a:stretch>
            <a:fillRect/>
          </a:stretch>
        </p:blipFill>
        <p:spPr bwMode="auto">
          <a:xfrm>
            <a:off x="638175" y="3789040"/>
            <a:ext cx="7174185" cy="240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Search Files by properties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5038" y="2120900"/>
            <a:ext cx="7273925" cy="2616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dirty="0">
                <a:cs typeface="Arial" charset="0"/>
              </a:rPr>
              <a:t>To search you can either use part of name of the file/ folder or wild cards. </a:t>
            </a:r>
          </a:p>
          <a:p>
            <a:pPr eaLnBrk="1" hangingPunct="1">
              <a:defRPr/>
            </a:pPr>
            <a:endParaRPr lang="en-GB" dirty="0">
              <a:cs typeface="Arial" charset="0"/>
            </a:endParaRPr>
          </a:p>
          <a:p>
            <a:pPr eaLnBrk="1" hangingPunct="1">
              <a:defRPr/>
            </a:pPr>
            <a:r>
              <a:rPr lang="en-GB" dirty="0">
                <a:cs typeface="Arial" charset="0"/>
              </a:rPr>
              <a:t>Examples of </a:t>
            </a:r>
            <a:r>
              <a:rPr lang="en-GB" sz="2000" b="1" dirty="0">
                <a:cs typeface="Arial" charset="0"/>
              </a:rPr>
              <a:t>wildcards: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GB" dirty="0">
                <a:cs typeface="Arial" charset="0"/>
              </a:rPr>
              <a:t>z* : starting with z 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GB" dirty="0">
                <a:cs typeface="Arial" charset="0"/>
              </a:rPr>
              <a:t>z???: all files containing 4 characters but starting with z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GB" dirty="0">
                <a:cs typeface="Arial" charset="0"/>
              </a:rPr>
              <a:t>za*: all files starting with za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GB" dirty="0">
                <a:cs typeface="Arial" charset="0"/>
              </a:rPr>
              <a:t>za???.xls : all excel files starting with za with 5 characters  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GB" dirty="0">
                <a:cs typeface="Arial" charset="0"/>
              </a:rPr>
              <a:t>&amp;.txt  , &amp;.xls : &amp; is used to find all files with the requested extension 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GB" dirty="0">
                <a:cs typeface="Arial" charset="0"/>
              </a:rPr>
              <a:t>Date Modified – example </a:t>
            </a:r>
            <a:r>
              <a:rPr lang="en-GB" dirty="0">
                <a:cs typeface="Arial" charset="0"/>
                <a:sym typeface="Wingdings" pitchFamily="2" charset="2"/>
              </a:rPr>
              <a:t></a:t>
            </a:r>
            <a:r>
              <a:rPr lang="en-GB" dirty="0">
                <a:cs typeface="Arial" charset="0"/>
              </a:rPr>
              <a:t>datemodified:11/2/2016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Organising Files and Folders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altLang="en-US" dirty="0" smtClean="0"/>
              <a:t>To select an </a:t>
            </a:r>
            <a:r>
              <a:rPr lang="en-GB" altLang="en-US" b="1" dirty="0" smtClean="0"/>
              <a:t>individual file </a:t>
            </a:r>
            <a:r>
              <a:rPr lang="en-GB" altLang="en-US" dirty="0" smtClean="0"/>
              <a:t>/ folder – click on it and it will highlight in blue</a:t>
            </a:r>
          </a:p>
          <a:p>
            <a:pPr marL="514350" indent="-514350">
              <a:buFont typeface="+mj-lt"/>
              <a:buAutoNum type="arabicPeriod"/>
            </a:pPr>
            <a:r>
              <a:rPr lang="en-GB" altLang="en-US" dirty="0" smtClean="0"/>
              <a:t>To select a number of files and folder under each other – click on the first folder and use the </a:t>
            </a:r>
            <a:r>
              <a:rPr lang="en-GB" altLang="en-US" b="1" dirty="0" smtClean="0"/>
              <a:t>shift button </a:t>
            </a:r>
          </a:p>
          <a:p>
            <a:pPr marL="514350" indent="-514350">
              <a:buFont typeface="+mj-lt"/>
              <a:buAutoNum type="arabicPeriod"/>
            </a:pPr>
            <a:r>
              <a:rPr lang="en-GB" altLang="en-US" dirty="0" smtClean="0"/>
              <a:t>To select a number of non adjacent files/folder – click on the first folder and than hold the </a:t>
            </a:r>
            <a:r>
              <a:rPr lang="en-GB" altLang="en-US" b="1" dirty="0" smtClean="0"/>
              <a:t>CTRL</a:t>
            </a:r>
            <a:r>
              <a:rPr lang="en-GB" altLang="en-US" dirty="0" smtClean="0"/>
              <a:t> while clicking on other files/folders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548680"/>
            <a:ext cx="6219825" cy="1381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093" y="2492896"/>
            <a:ext cx="6076950" cy="1228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4290165"/>
            <a:ext cx="6115050" cy="1362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764704"/>
            <a:ext cx="288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1</a:t>
            </a:r>
            <a:endParaRPr lang="en-US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2672916"/>
            <a:ext cx="288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2</a:t>
            </a:r>
            <a:endParaRPr lang="en-US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4581128"/>
            <a:ext cx="288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3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2327851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File/Folder Compression</a:t>
            </a:r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mtClean="0"/>
              <a:t>Files/folders are compressed for a smaller size. This allows you to save disk space. </a:t>
            </a:r>
          </a:p>
        </p:txBody>
      </p:sp>
      <p:pic>
        <p:nvPicPr>
          <p:cNvPr id="747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2" r="57832" b="16797"/>
          <a:stretch>
            <a:fillRect/>
          </a:stretch>
        </p:blipFill>
        <p:spPr bwMode="auto">
          <a:xfrm>
            <a:off x="2232025" y="2868612"/>
            <a:ext cx="4679950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2267744" y="4656137"/>
            <a:ext cx="792163" cy="269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Extract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r>
              <a:rPr lang="en-GB" altLang="en-US" dirty="0" smtClean="0"/>
              <a:t>Files/ Folders that are compressed can be extracted to desired location. </a:t>
            </a:r>
          </a:p>
        </p:txBody>
      </p:sp>
      <p:pic>
        <p:nvPicPr>
          <p:cNvPr id="75784" name="Picture 8" descr="How To Unz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959" y="3068960"/>
            <a:ext cx="277630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mtClean="0"/>
              <a:t>Hardware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176464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Hardware refers to the physical components of the </a:t>
            </a:r>
            <a:r>
              <a:rPr lang="en-GB" dirty="0" smtClean="0"/>
              <a:t>computer.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Hardware can be split in two groups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dirty="0" smtClean="0"/>
              <a:t>Internal hardware (The components that are inside the system unit)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dirty="0" smtClean="0"/>
              <a:t>External hardware(The components that are connected with the system unit)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Network Concepts</a:t>
            </a:r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b="1" smtClean="0"/>
              <a:t>Network is when you have two or more computers connected to each other. </a:t>
            </a:r>
          </a:p>
          <a:p>
            <a:r>
              <a:rPr lang="en-GB" altLang="en-US" smtClean="0"/>
              <a:t>This will enable sharing of files and information between multiple system</a:t>
            </a:r>
          </a:p>
          <a:p>
            <a:r>
              <a:rPr lang="en-GB" altLang="en-US" smtClean="0"/>
              <a:t>Computers are connected through cables such as phone lines or wireless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The Internet</a:t>
            </a:r>
            <a:endParaRPr lang="en-GB" altLang="en-US" dirty="0" smtClean="0"/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2476872"/>
          </a:xfrm>
        </p:spPr>
        <p:txBody>
          <a:bodyPr/>
          <a:lstStyle/>
          <a:p>
            <a:r>
              <a:rPr lang="en-GB" altLang="en-US" sz="2800" dirty="0" smtClean="0"/>
              <a:t>Internet: a global network of interconnected networks. The internet  relates all the software and hardware related to it. </a:t>
            </a:r>
          </a:p>
          <a:p>
            <a:endParaRPr lang="en-GB" altLang="en-US" sz="2400" dirty="0" smtClean="0"/>
          </a:p>
          <a:p>
            <a:endParaRPr lang="en-GB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Internet Services</a:t>
            </a: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Wi-Fi – wireless access to the internet to the people</a:t>
            </a:r>
          </a:p>
          <a:p>
            <a:pPr eaLnBrk="1" hangingPunct="1"/>
            <a:r>
              <a:rPr lang="en-GB" altLang="en-US" dirty="0" smtClean="0"/>
              <a:t>Cable – these supply TV access and also </a:t>
            </a:r>
            <a:r>
              <a:rPr lang="en-GB" altLang="en-US" dirty="0" smtClean="0"/>
              <a:t>internet </a:t>
            </a:r>
            <a:r>
              <a:rPr lang="en-GB" altLang="en-US" dirty="0" smtClean="0"/>
              <a:t>access (fast connection</a:t>
            </a:r>
            <a:r>
              <a:rPr lang="en-GB" altLang="en-US" dirty="0" smtClean="0"/>
              <a:t>)</a:t>
            </a:r>
          </a:p>
          <a:p>
            <a:pPr eaLnBrk="1" hangingPunct="1"/>
            <a:r>
              <a:rPr lang="en-GB" altLang="en-US" dirty="0"/>
              <a:t>VPN: Virtual private network. This is used by companies to provide remote offices to its users. (Username + password)</a:t>
            </a:r>
          </a:p>
          <a:p>
            <a:pPr eaLnBrk="1" hangingPunct="1"/>
            <a:endParaRPr lang="en-GB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Transfer Rate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mtClean="0"/>
              <a:t>Transfer rate is commonly used to measure how fast data is transferred from one location to another. </a:t>
            </a:r>
          </a:p>
          <a:p>
            <a:r>
              <a:rPr lang="en-GB" altLang="en-US" smtClean="0"/>
              <a:t>Common units: Bps, kps, mps, gps </a:t>
            </a:r>
          </a:p>
          <a:p>
            <a:r>
              <a:rPr lang="en-GB" altLang="en-US" smtClean="0"/>
              <a:t>Downloading – transfer data from the internet/ network to your computer </a:t>
            </a:r>
          </a:p>
          <a:p>
            <a:r>
              <a:rPr lang="en-GB" altLang="en-US" smtClean="0"/>
              <a:t>Uploading – transfer data from your computer to another computer /internet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ISP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mtClean="0"/>
              <a:t>This term stands for Internet Service Provider.  The ISP gives you connection to the internet either via telephone line or cable connection.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544513" y="53752"/>
            <a:ext cx="8229600" cy="1143000"/>
          </a:xfrm>
        </p:spPr>
        <p:txBody>
          <a:bodyPr/>
          <a:lstStyle/>
          <a:p>
            <a:r>
              <a:rPr lang="en-GB" altLang="en-US" dirty="0" smtClean="0"/>
              <a:t>Malware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>
          <a:xfrm>
            <a:off x="560884" y="980728"/>
            <a:ext cx="8229600" cy="4525962"/>
          </a:xfrm>
        </p:spPr>
        <p:txBody>
          <a:bodyPr/>
          <a:lstStyle/>
          <a:p>
            <a:r>
              <a:rPr lang="en-GB" altLang="en-US" sz="2800" dirty="0"/>
              <a:t>M</a:t>
            </a:r>
            <a:r>
              <a:rPr lang="en-GB" altLang="en-US" sz="2800" dirty="0" smtClean="0"/>
              <a:t>alicious software. This is designed to damage your computer without consent. There are different types: viruses, spyware, worms, Trojans, rootkits and so forth. </a:t>
            </a:r>
          </a:p>
          <a:p>
            <a:r>
              <a:rPr lang="en-GB" altLang="en-US" sz="2800" dirty="0" smtClean="0"/>
              <a:t>Viruses present them selves as harmless to deceive the user. </a:t>
            </a:r>
          </a:p>
          <a:p>
            <a:r>
              <a:rPr lang="en-GB" altLang="en-US" sz="2800" dirty="0" smtClean="0"/>
              <a:t>Virus needs to infect the host file to infect the computer </a:t>
            </a:r>
          </a:p>
          <a:p>
            <a:r>
              <a:rPr lang="en-GB" altLang="en-US" sz="2800" dirty="0" smtClean="0"/>
              <a:t>Anti virus programs can be installed to your computer to protect against these viruses. </a:t>
            </a:r>
          </a:p>
          <a:p>
            <a:r>
              <a:rPr lang="en-GB" altLang="en-US" sz="2800" dirty="0" smtClean="0"/>
              <a:t>Anti viruses software  should be updated regularly to protect against newly created viruses.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Types of malware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GB" sz="2800" dirty="0"/>
              <a:t>Worm: it infects additional computers via network</a:t>
            </a:r>
          </a:p>
          <a:p>
            <a:pPr>
              <a:buFont typeface="Arial" charset="0"/>
              <a:buChar char="•"/>
              <a:defRPr/>
            </a:pPr>
            <a:r>
              <a:rPr lang="en-GB" sz="2800" dirty="0"/>
              <a:t>Trojans: these appear harmless. These are found in websites such as gaming or gambling or also via emails. These can be also hidden in free software </a:t>
            </a:r>
          </a:p>
          <a:p>
            <a:pPr>
              <a:buFont typeface="Arial" charset="0"/>
              <a:buChar char="•"/>
              <a:defRPr/>
            </a:pPr>
            <a:r>
              <a:rPr lang="en-GB" sz="2800" dirty="0"/>
              <a:t>Spyware: this can capture information like e-mail, passwords and usernames, credit card information </a:t>
            </a:r>
          </a:p>
          <a:p>
            <a:pPr marL="0" indent="0">
              <a:buFont typeface="Arial" charset="0"/>
              <a:buNone/>
              <a:defRPr/>
            </a:pPr>
            <a:endParaRPr lang="en-GB" sz="2800" dirty="0"/>
          </a:p>
          <a:p>
            <a:pPr marL="0" indent="0">
              <a:buFont typeface="Arial" charset="0"/>
              <a:buNone/>
              <a:defRPr/>
            </a:pPr>
            <a:r>
              <a:rPr lang="en-GB" sz="2800" dirty="0"/>
              <a:t>Running an unknown downloaded file can be a common way to infect a computer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Anti-Virus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98" y="1417638"/>
            <a:ext cx="8229600" cy="4525963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GB" sz="2800" dirty="0" smtClean="0"/>
              <a:t>Anti-virus is a software that is used to scan the computer for malware.</a:t>
            </a:r>
          </a:p>
          <a:p>
            <a:pPr>
              <a:buFont typeface="Arial" charset="0"/>
              <a:buChar char="•"/>
              <a:defRPr/>
            </a:pPr>
            <a:r>
              <a:rPr lang="en-GB" sz="2800" dirty="0" smtClean="0"/>
              <a:t>It is important to keep anti-virus software up to date.</a:t>
            </a:r>
          </a:p>
          <a:p>
            <a:pPr>
              <a:buFont typeface="Arial" charset="0"/>
              <a:buChar char="•"/>
              <a:defRPr/>
            </a:pPr>
            <a:r>
              <a:rPr lang="en-GB" sz="2800" dirty="0" smtClean="0"/>
              <a:t>A windows based computer will have an already installed anti-virus software when the operating system is installed. Windows Defender</a:t>
            </a:r>
            <a:r>
              <a:rPr lang="en-GB" sz="2800" dirty="0" smtClean="0"/>
              <a:t>.</a:t>
            </a:r>
          </a:p>
          <a:p>
            <a:pPr>
              <a:buFont typeface="Arial" charset="0"/>
              <a:buChar char="•"/>
              <a:defRPr/>
            </a:pPr>
            <a:r>
              <a:rPr lang="en-GB" sz="2800" dirty="0"/>
              <a:t>Firewall:  prevent unauthorised computer access. However firewall do have some limitations</a:t>
            </a:r>
          </a:p>
          <a:p>
            <a:pPr>
              <a:buFont typeface="Arial" charset="0"/>
              <a:buChar char="•"/>
              <a:defRPr/>
            </a:pPr>
            <a:endParaRPr lang="en-GB" dirty="0" smtClean="0"/>
          </a:p>
          <a:p>
            <a:pPr>
              <a:buFont typeface="Arial" charset="0"/>
              <a:buChar char="•"/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Computer accessibility 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>
          <a:xfrm>
            <a:off x="458688" y="1417638"/>
            <a:ext cx="8229600" cy="4525963"/>
          </a:xfrm>
        </p:spPr>
        <p:txBody>
          <a:bodyPr/>
          <a:lstStyle/>
          <a:p>
            <a:r>
              <a:rPr lang="en-GB" altLang="en-US" dirty="0" smtClean="0"/>
              <a:t>Voice recognition software (Give commands to the computer using your voice)</a:t>
            </a:r>
          </a:p>
          <a:p>
            <a:r>
              <a:rPr lang="en-GB" altLang="en-US" dirty="0" smtClean="0"/>
              <a:t>Screen reader software (designed for the visually impaired)</a:t>
            </a:r>
          </a:p>
          <a:p>
            <a:r>
              <a:rPr lang="en-GB" altLang="en-US" dirty="0" smtClean="0"/>
              <a:t>Screen magnifier software (makes the screen easier to read)</a:t>
            </a:r>
          </a:p>
          <a:p>
            <a:r>
              <a:rPr lang="en-GB" altLang="en-US" dirty="0" smtClean="0"/>
              <a:t>High </a:t>
            </a:r>
            <a:r>
              <a:rPr lang="en-GB" altLang="en-US" dirty="0" smtClean="0"/>
              <a:t>contrast (Changes scheme of colours)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Internal Hardware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95288" y="1557338"/>
            <a:ext cx="8229600" cy="4525962"/>
          </a:xfrm>
        </p:spPr>
        <p:txBody>
          <a:bodyPr/>
          <a:lstStyle/>
          <a:p>
            <a:pPr algn="just" eaLnBrk="1" hangingPunct="1"/>
            <a:r>
              <a:rPr lang="en-GB" altLang="en-US" sz="2800" b="1" u="sng" smtClean="0"/>
              <a:t>Processor</a:t>
            </a:r>
            <a:r>
              <a:rPr lang="en-GB" altLang="en-US" sz="2800" b="1" smtClean="0"/>
              <a:t>: </a:t>
            </a:r>
            <a:r>
              <a:rPr lang="en-GB" altLang="en-US" sz="2800" smtClean="0"/>
              <a:t>to receive input and to provide the appropriate output. It handles all instructions such as processing mouse and keyboard </a:t>
            </a:r>
          </a:p>
          <a:p>
            <a:pPr algn="just" eaLnBrk="1" hangingPunct="1"/>
            <a:r>
              <a:rPr lang="en-GB" altLang="en-US" sz="2800" b="1" u="sng" smtClean="0"/>
              <a:t>Read Only Memory (ROM): </a:t>
            </a:r>
            <a:r>
              <a:rPr lang="en-GB" altLang="en-US" sz="2800" smtClean="0"/>
              <a:t>It is a chip that holds software in order to boot the computer. (Non volatile – built it/ read only and not written)</a:t>
            </a:r>
          </a:p>
          <a:p>
            <a:pPr algn="just" eaLnBrk="1" hangingPunct="1"/>
            <a:r>
              <a:rPr lang="en-GB" altLang="en-US" sz="2800" b="1" u="sng" smtClean="0"/>
              <a:t>Random Access Memory (RAM</a:t>
            </a:r>
            <a:r>
              <a:rPr lang="en-GB" altLang="en-US" sz="2800" smtClean="0"/>
              <a:t>): the memory used by the computer. RAM is used while the computer is switched on. This is a </a:t>
            </a:r>
            <a:r>
              <a:rPr lang="en-GB" altLang="en-US" sz="2800" b="1" smtClean="0"/>
              <a:t>temporary</a:t>
            </a:r>
            <a:r>
              <a:rPr lang="en-GB" altLang="en-US" sz="2800" smtClean="0"/>
              <a:t> memory.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 smtClean="0"/>
              <a:t>Hard </a:t>
            </a:r>
            <a:r>
              <a:rPr lang="en-GB" b="1" dirty="0"/>
              <a:t>drive </a:t>
            </a:r>
            <a:r>
              <a:rPr lang="en-GB" dirty="0"/>
              <a:t>– stores the operating system, application software, files and folders.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SD cards – used by camera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Pen drives – connect via USB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External hard drives – connect via USB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Blue Ray - it is capable of storing high-definition video resolution (1080p)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GB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The last three are used as </a:t>
            </a:r>
            <a:r>
              <a:rPr lang="en-GB" b="1" dirty="0"/>
              <a:t>backup. </a:t>
            </a:r>
            <a:r>
              <a:rPr lang="en-GB" dirty="0"/>
              <a:t>Backups are used in case of fire or data lost from hard drive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External Hardware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en-GB" altLang="en-US" b="1" u="sng" smtClean="0"/>
              <a:t>Printers</a:t>
            </a:r>
            <a:r>
              <a:rPr lang="en-GB" altLang="en-US" smtClean="0"/>
              <a:t>: There are many types of printers. The most common is Laser printer. Ink jet printers are mainly used at home. </a:t>
            </a:r>
          </a:p>
          <a:p>
            <a:pPr algn="just" eaLnBrk="1" hangingPunct="1"/>
            <a:r>
              <a:rPr lang="en-GB" altLang="en-US" b="1" u="sng" smtClean="0"/>
              <a:t>Screens</a:t>
            </a:r>
            <a:r>
              <a:rPr lang="en-GB" altLang="en-US" smtClean="0"/>
              <a:t>: VDU – Visual display unit is used to show the output of the PC. Projection devices can be attached with the PC. Touchscreens serve as an input and output device.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External Hardware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en-GB" altLang="en-US" b="1" u="sng" dirty="0" smtClean="0"/>
              <a:t>Scanners</a:t>
            </a:r>
            <a:r>
              <a:rPr lang="en-GB" altLang="en-US" dirty="0" smtClean="0"/>
              <a:t>: These serve to convert printed material into a file format which can be used in the computer. </a:t>
            </a:r>
          </a:p>
          <a:p>
            <a:pPr algn="just" eaLnBrk="1" hangingPunct="1"/>
            <a:r>
              <a:rPr lang="en-GB" altLang="en-US" b="1" u="sng" dirty="0" smtClean="0"/>
              <a:t>Keyboard:</a:t>
            </a:r>
            <a:r>
              <a:rPr lang="en-GB" altLang="en-US" dirty="0"/>
              <a:t> The </a:t>
            </a:r>
            <a:r>
              <a:rPr lang="en-GB" altLang="en-US" dirty="0" smtClean="0"/>
              <a:t>keyboard’s main function is to type characters that you want to appear on the screen. It can also be used to facilitate work by using keyboard shortcuts.</a:t>
            </a:r>
            <a:endParaRPr lang="en-GB" altLang="en-US" b="1" u="sng" dirty="0"/>
          </a:p>
          <a:p>
            <a:pPr eaLnBrk="1" hangingPunct="1"/>
            <a:r>
              <a:rPr lang="en-GB" altLang="en-US" b="1" u="sng" dirty="0"/>
              <a:t>Mouse/ </a:t>
            </a:r>
            <a:r>
              <a:rPr lang="en-GB" altLang="en-US" b="1" u="sng" dirty="0" smtClean="0"/>
              <a:t>trackpad:</a:t>
            </a:r>
            <a:r>
              <a:rPr lang="en-GB" altLang="en-US" dirty="0"/>
              <a:t> </a:t>
            </a:r>
            <a:r>
              <a:rPr lang="en-GB" altLang="en-US" dirty="0" smtClean="0"/>
              <a:t>These </a:t>
            </a:r>
            <a:r>
              <a:rPr lang="en-GB" altLang="en-US" dirty="0"/>
              <a:t>components</a:t>
            </a:r>
            <a:r>
              <a:rPr lang="en-GB" altLang="en-US" dirty="0" smtClean="0"/>
              <a:t> </a:t>
            </a:r>
            <a:r>
              <a:rPr lang="en-GB" altLang="en-US" dirty="0"/>
              <a:t>are used to point, click and select items.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7C2BEAFFCDA04391CDA2FC35524D11" ma:contentTypeVersion="15" ma:contentTypeDescription="Create a new document." ma:contentTypeScope="" ma:versionID="92968a8ebd081e25c0c69049d4aca97f">
  <xsd:schema xmlns:xsd="http://www.w3.org/2001/XMLSchema" xmlns:xs="http://www.w3.org/2001/XMLSchema" xmlns:p="http://schemas.microsoft.com/office/2006/metadata/properties" xmlns:ns2="1bf42663-7b17-49e4-96f0-946624bf3f07" xmlns:ns3="2fe8c3ce-dd7e-4333-b5c5-63d0b8d9f649" targetNamespace="http://schemas.microsoft.com/office/2006/metadata/properties" ma:root="true" ma:fieldsID="0e43ff4b9441326328aebc1b50fea640" ns2:_="" ns3:_="">
    <xsd:import namespace="1bf42663-7b17-49e4-96f0-946624bf3f07"/>
    <xsd:import namespace="2fe8c3ce-dd7e-4333-b5c5-63d0b8d9f6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42663-7b17-49e4-96f0-946624bf3f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858473a-97ee-428e-a817-eb9457ba02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e8c3ce-dd7e-4333-b5c5-63d0b8d9f64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1b97f7c-21a0-48bb-b4dc-5d797c592f3d}" ma:internalName="TaxCatchAll" ma:showField="CatchAllData" ma:web="2fe8c3ce-dd7e-4333-b5c5-63d0b8d9f6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fe8c3ce-dd7e-4333-b5c5-63d0b8d9f649" xsi:nil="true"/>
    <lcf76f155ced4ddcb4097134ff3c332f xmlns="1bf42663-7b17-49e4-96f0-946624bf3f0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118547-F94D-4B9C-882B-29C71C745A7A}"/>
</file>

<file path=customXml/itemProps2.xml><?xml version="1.0" encoding="utf-8"?>
<ds:datastoreItem xmlns:ds="http://schemas.openxmlformats.org/officeDocument/2006/customXml" ds:itemID="{2C40E2DE-4B57-46DC-978F-B06FD8528081}"/>
</file>

<file path=customXml/itemProps3.xml><?xml version="1.0" encoding="utf-8"?>
<ds:datastoreItem xmlns:ds="http://schemas.openxmlformats.org/officeDocument/2006/customXml" ds:itemID="{FC6C167A-BA9F-411F-85EA-70ADCC0ABED1}"/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2151</Words>
  <Application>Microsoft Office PowerPoint</Application>
  <PresentationFormat>On-screen Show (4:3)</PresentationFormat>
  <Paragraphs>239</Paragraphs>
  <Slides>58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Wingdings</vt:lpstr>
      <vt:lpstr>Office Theme</vt:lpstr>
      <vt:lpstr>Computer Essentials</vt:lpstr>
      <vt:lpstr>ICT</vt:lpstr>
      <vt:lpstr>Mobile Technology</vt:lpstr>
      <vt:lpstr>Office productivity applications</vt:lpstr>
      <vt:lpstr>Hardware</vt:lpstr>
      <vt:lpstr>Internal Hardware</vt:lpstr>
      <vt:lpstr>Storage</vt:lpstr>
      <vt:lpstr>External Hardware</vt:lpstr>
      <vt:lpstr>External Hardware</vt:lpstr>
      <vt:lpstr>External Hardware</vt:lpstr>
      <vt:lpstr>Types of Computers</vt:lpstr>
      <vt:lpstr>USB Port</vt:lpstr>
      <vt:lpstr>HDMI</vt:lpstr>
      <vt:lpstr>Software</vt:lpstr>
      <vt:lpstr>Operating system or System Software</vt:lpstr>
      <vt:lpstr>Application Software </vt:lpstr>
      <vt:lpstr>EULA</vt:lpstr>
      <vt:lpstr>Types of Software Licenses</vt:lpstr>
      <vt:lpstr>Desktop and Taskbar </vt:lpstr>
      <vt:lpstr>Icons</vt:lpstr>
      <vt:lpstr>Creating shortcuts </vt:lpstr>
      <vt:lpstr>Create shortcut to another location</vt:lpstr>
      <vt:lpstr>PowerPoint Presentation</vt:lpstr>
      <vt:lpstr>To Rename/Delete Folder or file</vt:lpstr>
      <vt:lpstr>Using the recycle bin</vt:lpstr>
      <vt:lpstr>Help and Support</vt:lpstr>
      <vt:lpstr>Control Panel</vt:lpstr>
      <vt:lpstr>Control Panel </vt:lpstr>
      <vt:lpstr>Screen Resolution </vt:lpstr>
      <vt:lpstr>Shut down an unresponsive application</vt:lpstr>
      <vt:lpstr>Print Screen</vt:lpstr>
      <vt:lpstr>Printing </vt:lpstr>
      <vt:lpstr>Print Tab</vt:lpstr>
      <vt:lpstr>Preview of the Print tab</vt:lpstr>
      <vt:lpstr>Pause, Stop/ Cancel a Print Job</vt:lpstr>
      <vt:lpstr>File Management</vt:lpstr>
      <vt:lpstr>Files</vt:lpstr>
      <vt:lpstr>File/folder Properties</vt:lpstr>
      <vt:lpstr>View Tab – Change View</vt:lpstr>
      <vt:lpstr>File Extension</vt:lpstr>
      <vt:lpstr>Create Folders </vt:lpstr>
      <vt:lpstr>Rename/ Delete </vt:lpstr>
      <vt:lpstr>Good Practice </vt:lpstr>
      <vt:lpstr>Search Tab</vt:lpstr>
      <vt:lpstr>Search Files by properties</vt:lpstr>
      <vt:lpstr>Organising Files and Folders</vt:lpstr>
      <vt:lpstr>PowerPoint Presentation</vt:lpstr>
      <vt:lpstr>File/Folder Compression</vt:lpstr>
      <vt:lpstr>Extract</vt:lpstr>
      <vt:lpstr>Network Concepts</vt:lpstr>
      <vt:lpstr>The Internet</vt:lpstr>
      <vt:lpstr>Internet Services</vt:lpstr>
      <vt:lpstr>Transfer Rate</vt:lpstr>
      <vt:lpstr>ISP</vt:lpstr>
      <vt:lpstr>Malware</vt:lpstr>
      <vt:lpstr>Types of malware</vt:lpstr>
      <vt:lpstr>Anti-Virus</vt:lpstr>
      <vt:lpstr>Computer accessibility </vt:lpstr>
    </vt:vector>
  </TitlesOfParts>
  <Company>Government of Malta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Essential</dc:title>
  <dc:creator>Julianne Grima</dc:creator>
  <cp:lastModifiedBy>ECDL Department</cp:lastModifiedBy>
  <cp:revision>176</cp:revision>
  <cp:lastPrinted>2015-09-08T10:03:05Z</cp:lastPrinted>
  <dcterms:created xsi:type="dcterms:W3CDTF">2015-08-27T10:11:30Z</dcterms:created>
  <dcterms:modified xsi:type="dcterms:W3CDTF">2021-10-27T10:11:24Z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0x010100507C2BEAFFCDA04391CDA2FC35524D11</vt:lpwstr>
  </property>
</Properties>
</file>