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5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57" r:id="rId3"/>
    <p:sldId id="260" r:id="rId4"/>
    <p:sldId id="27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317" r:id="rId15"/>
    <p:sldId id="310" r:id="rId16"/>
    <p:sldId id="311" r:id="rId17"/>
    <p:sldId id="312" r:id="rId18"/>
    <p:sldId id="313" r:id="rId19"/>
    <p:sldId id="272" r:id="rId20"/>
    <p:sldId id="275" r:id="rId21"/>
    <p:sldId id="281" r:id="rId22"/>
    <p:sldId id="282" r:id="rId23"/>
    <p:sldId id="316" r:id="rId24"/>
    <p:sldId id="284" r:id="rId25"/>
    <p:sldId id="307" r:id="rId26"/>
    <p:sldId id="285" r:id="rId27"/>
    <p:sldId id="286" r:id="rId28"/>
    <p:sldId id="287" r:id="rId29"/>
    <p:sldId id="288" r:id="rId30"/>
    <p:sldId id="308" r:id="rId31"/>
    <p:sldId id="309" r:id="rId32"/>
    <p:sldId id="314" r:id="rId33"/>
    <p:sldId id="315" r:id="rId34"/>
    <p:sldId id="289" r:id="rId35"/>
    <p:sldId id="290" r:id="rId36"/>
    <p:sldId id="276" r:id="rId37"/>
    <p:sldId id="291" r:id="rId38"/>
    <p:sldId id="292" r:id="rId39"/>
    <p:sldId id="293" r:id="rId40"/>
    <p:sldId id="294" r:id="rId41"/>
    <p:sldId id="295" r:id="rId42"/>
    <p:sldId id="296" r:id="rId43"/>
    <p:sldId id="277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279" r:id="rId52"/>
    <p:sldId id="304" r:id="rId53"/>
    <p:sldId id="280" r:id="rId54"/>
    <p:sldId id="305" r:id="rId55"/>
    <p:sldId id="306" r:id="rId5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8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A62308-1851-4F80-AF9F-ACFAB9CDFEE8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91EB8BB-7667-482F-B7E9-DA9D2F0F6BB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949F6-8091-4BEA-9514-70EC35EC39F3}" type="slidenum">
              <a:rPr lang="en-GB" altLang="en-US"/>
              <a:pPr eaLnBrk="1" hangingPunct="1"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Mention how to create a Primary Key. Mention how to remove the Primary Key as well. (Click on and than click on the icon on the ribbon)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F03B4D-9ACA-4344-BD09-5C84B8E2A6BD}" type="slidenum">
              <a:rPr lang="en-GB" altLang="en-US"/>
              <a:pPr eaLnBrk="1" hangingPunct="1"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Pg 26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164713-5A9F-40DE-92CB-DDE65015181F}" type="slidenum">
              <a:rPr lang="en-GB" altLang="en-US"/>
              <a:pPr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&gt;20/7/2015, &gt;=2007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7C0257-3D0F-4BA1-A67E-57E1F75EA378}" type="slidenum">
              <a:rPr lang="en-GB" altLang="en-US"/>
              <a:pPr eaLnBrk="1" hangingPunct="1"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Example New: New tigi mal-ewwel fil field. New isibha hemm fid datasheet view. 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EB2A4D-1694-47D3-A844-A1FCE2B60D40}" type="slidenum">
              <a:rPr lang="en-GB" altLang="en-US"/>
              <a:pPr eaLnBrk="1" hangingPunct="1"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* - string of text, ? – single character 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4BD3F5-4381-4CF1-B4CB-30A00684FC99}" type="slidenum">
              <a:rPr lang="en-GB" altLang="en-US"/>
              <a:pPr eaLnBrk="1" hangingPunct="1">
                <a:spcBef>
                  <a:spcPct val="0"/>
                </a:spcBef>
              </a:pPr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72D0-6A6D-40E2-B849-16F7617F0C20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D3EC5-5C1C-4F8F-A27F-5928B94445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58CA-9E1D-4AB1-A9C4-66438F703D16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6F685-896F-4BBE-9ADB-502591A71E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58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87CA8-711F-4850-8716-DE51FF8AFE99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B648B-5462-4525-B08A-D5C7957A79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777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92FB-60B8-4D54-9FD8-2EC6A06A1B4F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EB765-91D6-460A-BE55-662F50CD55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26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40D5E-1BA1-4118-AD26-26CFE328CF63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172F3-4214-41E1-BD11-C9A374FFBCA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033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2A6E-8B79-4FD0-92DB-9B64019FFDC6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6FA79-358A-4780-BB1D-7135DA85A9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919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5ACE-D187-4322-AB9E-D97D19A26569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4BE8D-CFE2-47D2-88E4-BA3999960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01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9600-9C28-45B0-98BA-EA144CB71FCD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ABA8-FB71-48B8-AD61-3EAE211D32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727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F73A-5B32-4EEA-B147-0915327A354F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830B7-0D70-4057-90D0-41971A27BD5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46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1E512-61FE-4D7D-8013-0F2A0437A08E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855E3-EB98-4C66-A035-C39C0E1F51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77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4753E-91FB-4659-8565-20FF947034D9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FE64C-B45C-42E6-AEE5-31F851CDF4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496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C4442E-A0FD-4F0E-A277-0E6E78370308}" type="datetimeFigureOut">
              <a:rPr lang="en-GB"/>
              <a:pPr>
                <a:defRPr/>
              </a:pPr>
              <a:t>04/11/2021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D5CDF92-D53C-4356-9002-72F022469A9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Module 5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/>
              <a:t>Using Databases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smtClean="0"/>
              <a:t>Index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Index are used to access the data faster. 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80592" r="39590" b="10580"/>
          <a:stretch>
            <a:fillRect/>
          </a:stretch>
        </p:blipFill>
        <p:spPr bwMode="auto">
          <a:xfrm>
            <a:off x="2351089" y="2349501"/>
            <a:ext cx="74898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smtClean="0"/>
              <a:t>Validation rule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GB" altLang="en-US" smtClean="0"/>
              <a:t>A validation rule limits the amount of value to be entered. This is done to prevent errors. </a:t>
            </a:r>
          </a:p>
          <a:p>
            <a:pPr algn="just" eaLnBrk="1" hangingPunct="1"/>
            <a:r>
              <a:rPr lang="en-GB" altLang="en-US" smtClean="0"/>
              <a:t>Example: To enter years greater than 2007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69673" r="65419" b="26515"/>
          <a:stretch>
            <a:fillRect/>
          </a:stretch>
        </p:blipFill>
        <p:spPr bwMode="auto">
          <a:xfrm>
            <a:off x="2424114" y="4437063"/>
            <a:ext cx="56165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smtClean="0"/>
              <a:t>Validation Rule Symbols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GB" altLang="en-US" smtClean="0"/>
              <a:t>&gt; greater </a:t>
            </a:r>
          </a:p>
          <a:p>
            <a:pPr marL="0" indent="0" algn="ctr" eaLnBrk="1" hangingPunct="1">
              <a:buNone/>
            </a:pPr>
            <a:r>
              <a:rPr lang="en-GB" altLang="en-US" smtClean="0"/>
              <a:t>&lt; less</a:t>
            </a:r>
          </a:p>
          <a:p>
            <a:pPr marL="0" indent="0" algn="ctr" eaLnBrk="1" hangingPunct="1">
              <a:buNone/>
            </a:pPr>
            <a:r>
              <a:rPr lang="en-GB" altLang="en-US" smtClean="0"/>
              <a:t>= equal</a:t>
            </a:r>
          </a:p>
          <a:p>
            <a:pPr marL="0" indent="0" algn="ctr" eaLnBrk="1" hangingPunct="1">
              <a:buNone/>
            </a:pPr>
            <a:r>
              <a:rPr lang="en-GB" altLang="en-US" smtClean="0"/>
              <a:t>&lt;&gt; no equal </a:t>
            </a:r>
          </a:p>
          <a:p>
            <a:pPr marL="0" indent="0" algn="ctr" eaLnBrk="1" hangingPunct="1">
              <a:buNone/>
            </a:pPr>
            <a:r>
              <a:rPr lang="en-GB" altLang="en-US" smtClean="0"/>
              <a:t>&gt;= greater than or equal 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Default</a:t>
            </a:r>
            <a:r>
              <a:rPr lang="en-GB" altLang="en-US" dirty="0" smtClean="0">
                <a:solidFill>
                  <a:srgbClr val="FF0000"/>
                </a:solidFill>
              </a:rPr>
              <a:t> </a:t>
            </a:r>
            <a:r>
              <a:rPr lang="en-GB" altLang="en-US" dirty="0" smtClean="0"/>
              <a:t>Value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A value that is </a:t>
            </a:r>
            <a:r>
              <a:rPr lang="en-GB" altLang="en-US" sz="4000" b="1" dirty="0"/>
              <a:t>automatically</a:t>
            </a:r>
            <a:r>
              <a:rPr lang="en-GB" altLang="en-US" dirty="0" smtClean="0"/>
              <a:t> entered in this field for a new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/>
              <a:t>Format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" r="36749" b="6250"/>
          <a:stretch>
            <a:fillRect/>
          </a:stretch>
        </p:blipFill>
        <p:spPr bwMode="auto">
          <a:xfrm>
            <a:off x="1976439" y="1298575"/>
            <a:ext cx="5940425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8318501" y="1700214"/>
            <a:ext cx="18716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Arial" panose="020B0604020202020204" pitchFamily="34" charset="0"/>
              </a:rPr>
              <a:t>Format depends on the Data Type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Using Tables – Filter Option </a:t>
            </a: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13371" r="35417" b="9117"/>
          <a:stretch>
            <a:fillRect/>
          </a:stretch>
        </p:blipFill>
        <p:spPr bwMode="auto">
          <a:xfrm>
            <a:off x="1847850" y="1433513"/>
            <a:ext cx="48958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7175500" y="1989139"/>
            <a:ext cx="23764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Click on no2 of the Class ID field.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Press on selection and than choose Equals 2. </a:t>
            </a:r>
          </a:p>
        </p:txBody>
      </p:sp>
      <p:sp>
        <p:nvSpPr>
          <p:cNvPr id="6" name="Oval 5"/>
          <p:cNvSpPr/>
          <p:nvPr/>
        </p:nvSpPr>
        <p:spPr>
          <a:xfrm>
            <a:off x="5016501" y="4652963"/>
            <a:ext cx="574675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711451" y="2781301"/>
            <a:ext cx="576263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992314" y="2978151"/>
            <a:ext cx="574675" cy="31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536" name="TextBox 6"/>
          <p:cNvSpPr txBox="1">
            <a:spLocks noChangeArrowheads="1"/>
          </p:cNvSpPr>
          <p:nvPr/>
        </p:nvSpPr>
        <p:spPr bwMode="auto">
          <a:xfrm>
            <a:off x="5735638" y="4833938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3000375" y="24923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1703389" y="3141663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To Remove Filter</a:t>
            </a:r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30769" r="52884" b="8832"/>
          <a:stretch>
            <a:fillRect/>
          </a:stretch>
        </p:blipFill>
        <p:spPr bwMode="auto">
          <a:xfrm>
            <a:off x="4586288" y="1628776"/>
            <a:ext cx="43180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16357072">
            <a:off x="6380957" y="2056607"/>
            <a:ext cx="574675" cy="1335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2135188" y="2133600"/>
            <a:ext cx="16573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To Remove Filter press on Toggle Filter</a:t>
            </a:r>
          </a:p>
        </p:txBody>
      </p:sp>
      <p:cxnSp>
        <p:nvCxnSpPr>
          <p:cNvPr id="7" name="Straight Arrow Connector 6"/>
          <p:cNvCxnSpPr>
            <a:stCxn id="23557" idx="3"/>
          </p:cNvCxnSpPr>
          <p:nvPr/>
        </p:nvCxnSpPr>
        <p:spPr>
          <a:xfrm>
            <a:off x="3792538" y="2593976"/>
            <a:ext cx="2195512" cy="130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Find and Replace Command</a:t>
            </a:r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14246" r="17628" b="8832"/>
          <a:stretch>
            <a:fillRect/>
          </a:stretch>
        </p:blipFill>
        <p:spPr bwMode="auto">
          <a:xfrm>
            <a:off x="2466975" y="1412876"/>
            <a:ext cx="69850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087938" y="4005264"/>
            <a:ext cx="660400" cy="98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 rot="5400000">
            <a:off x="6098382" y="2447132"/>
            <a:ext cx="463550" cy="98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582" name="TextBox 3"/>
          <p:cNvSpPr txBox="1">
            <a:spLocks noChangeArrowheads="1"/>
          </p:cNvSpPr>
          <p:nvPr/>
        </p:nvSpPr>
        <p:spPr bwMode="auto">
          <a:xfrm>
            <a:off x="3835400" y="584993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Click on the field requested and than Replace </a:t>
            </a:r>
          </a:p>
        </p:txBody>
      </p:sp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6672264" y="2565400"/>
            <a:ext cx="287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5087938" y="365601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Replace Command</a:t>
            </a:r>
          </a:p>
        </p:txBody>
      </p:sp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30484" r="17308" b="10541"/>
          <a:stretch>
            <a:fillRect/>
          </a:stretch>
        </p:blipFill>
        <p:spPr bwMode="auto">
          <a:xfrm>
            <a:off x="2105025" y="1484313"/>
            <a:ext cx="7416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4701382" y="3109120"/>
            <a:ext cx="463550" cy="98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640014" y="5445126"/>
            <a:ext cx="496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3. Insert the requested Finding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4. Replace with: Empty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03613" y="3833813"/>
            <a:ext cx="1079500" cy="161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5400000">
            <a:off x="7376319" y="3915569"/>
            <a:ext cx="463550" cy="98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 rot="5400000">
            <a:off x="5298282" y="2618582"/>
            <a:ext cx="463550" cy="98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497513" y="3417889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5461001" y="3649664"/>
            <a:ext cx="498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5611" name="TextBox 11"/>
          <p:cNvSpPr txBox="1">
            <a:spLocks noChangeArrowheads="1"/>
          </p:cNvSpPr>
          <p:nvPr/>
        </p:nvSpPr>
        <p:spPr bwMode="auto">
          <a:xfrm>
            <a:off x="8101014" y="4408488"/>
            <a:ext cx="58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5612" name="TextBox 12"/>
          <p:cNvSpPr txBox="1">
            <a:spLocks noChangeArrowheads="1"/>
          </p:cNvSpPr>
          <p:nvPr/>
        </p:nvSpPr>
        <p:spPr bwMode="auto">
          <a:xfrm>
            <a:off x="6600825" y="2781300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smtClean="0"/>
              <a:t>Relationships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GB" altLang="en-US" smtClean="0"/>
              <a:t>This is done when </a:t>
            </a:r>
            <a:r>
              <a:rPr lang="en-GB" altLang="en-US" b="1" smtClean="0"/>
              <a:t>matching a unique field </a:t>
            </a:r>
            <a:r>
              <a:rPr lang="en-GB" altLang="en-US" smtClean="0"/>
              <a:t>of a table with another unique field of another table. </a:t>
            </a:r>
          </a:p>
          <a:p>
            <a:pPr algn="just" eaLnBrk="1" hangingPunct="1"/>
            <a:r>
              <a:rPr lang="en-GB" altLang="en-US" smtClean="0"/>
              <a:t>Relationships </a:t>
            </a:r>
            <a:r>
              <a:rPr lang="en-GB" altLang="en-US" b="1" smtClean="0"/>
              <a:t>prevent data from being lost, changed or deleted.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1097280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Key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1052736"/>
            <a:ext cx="11233248" cy="5616624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Bef>
                <a:spcPts val="2400"/>
              </a:spcBef>
              <a:spcAft>
                <a:spcPts val="0"/>
              </a:spcAft>
              <a:defRPr/>
            </a:pPr>
            <a:r>
              <a:rPr lang="en-GB" sz="5900" dirty="0"/>
              <a:t>Database: </a:t>
            </a:r>
            <a:r>
              <a:rPr lang="en-GB" sz="4200" dirty="0" smtClean="0"/>
              <a:t>Database is a collection of information. Database can be used for Telephone directory, Address book, government services, bank account, airline booking etc. These are used by large businesses. </a:t>
            </a:r>
            <a:endParaRPr lang="en-GB" sz="4200" dirty="0" smtClean="0"/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defRPr/>
            </a:pPr>
            <a:r>
              <a:rPr lang="en-GB" sz="4200" b="1" dirty="0" smtClean="0"/>
              <a:t>Data - </a:t>
            </a:r>
            <a:r>
              <a:rPr lang="en-GB" sz="4200" dirty="0" smtClean="0"/>
              <a:t>Data </a:t>
            </a:r>
            <a:r>
              <a:rPr lang="en-GB" sz="4200" dirty="0"/>
              <a:t>is raw and factual. This is the information entered in tables. Data gives room for interpretation. </a:t>
            </a:r>
            <a:endParaRPr lang="en-GB" sz="1900" dirty="0"/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defRPr/>
            </a:pPr>
            <a:r>
              <a:rPr lang="en-GB" sz="4200" b="1" dirty="0" smtClean="0"/>
              <a:t>Information - </a:t>
            </a:r>
            <a:r>
              <a:rPr lang="en-GB" sz="4200" dirty="0" smtClean="0"/>
              <a:t>Information </a:t>
            </a:r>
            <a:r>
              <a:rPr lang="en-GB" sz="4200" dirty="0"/>
              <a:t>is </a:t>
            </a:r>
            <a:r>
              <a:rPr lang="en-GB" sz="4200" dirty="0" smtClean="0"/>
              <a:t>processed </a:t>
            </a:r>
            <a:r>
              <a:rPr lang="en-GB" sz="4200" dirty="0"/>
              <a:t>data. Now data has a meaning</a:t>
            </a:r>
            <a:r>
              <a:rPr lang="en-GB" sz="4200" dirty="0" smtClean="0"/>
              <a:t>.</a:t>
            </a:r>
          </a:p>
          <a:p>
            <a:pPr eaLnBrk="1" hangingPunct="1">
              <a:spcBef>
                <a:spcPts val="2400"/>
              </a:spcBef>
            </a:pPr>
            <a:r>
              <a:rPr lang="en-GB" altLang="en-US" sz="4200" dirty="0"/>
              <a:t>Database is made up of multiple of tables</a:t>
            </a:r>
            <a:r>
              <a:rPr lang="en-GB" altLang="en-US" sz="4200" dirty="0" smtClean="0"/>
              <a:t>.</a:t>
            </a:r>
          </a:p>
          <a:p>
            <a:pPr eaLnBrk="1" hangingPunct="1">
              <a:spcBef>
                <a:spcPts val="2400"/>
              </a:spcBef>
            </a:pPr>
            <a:r>
              <a:rPr lang="en-GB" altLang="en-US" sz="4400" dirty="0"/>
              <a:t>A database contains fields and records stored in tables. </a:t>
            </a:r>
            <a:endParaRPr lang="en-GB" altLang="en-US" sz="4200" dirty="0"/>
          </a:p>
          <a:p>
            <a:pPr eaLnBrk="1" hangingPunct="1">
              <a:spcBef>
                <a:spcPts val="2400"/>
              </a:spcBef>
            </a:pPr>
            <a:r>
              <a:rPr lang="en-GB" altLang="en-US" sz="4200" dirty="0"/>
              <a:t>When creating database it is important to keep in mind that every </a:t>
            </a:r>
            <a:r>
              <a:rPr lang="en-GB" altLang="en-US" sz="4200" dirty="0" smtClean="0"/>
              <a:t>table </a:t>
            </a:r>
            <a:r>
              <a:rPr lang="en-GB" altLang="en-US" sz="4200" dirty="0"/>
              <a:t>should contain only one data </a:t>
            </a:r>
            <a:r>
              <a:rPr lang="en-GB" altLang="en-US" sz="4200" dirty="0" smtClean="0"/>
              <a:t>subject. </a:t>
            </a:r>
            <a:endParaRPr lang="en-GB" altLang="en-US" sz="4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accent3"/>
                </a:solidFill>
              </a:rPr>
              <a:t>Query 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 query is used to extract and analyse data. </a:t>
            </a:r>
          </a:p>
        </p:txBody>
      </p:sp>
      <p:grpSp>
        <p:nvGrpSpPr>
          <p:cNvPr id="27652" name="Group 5"/>
          <p:cNvGrpSpPr>
            <a:grpSpLocks/>
          </p:cNvGrpSpPr>
          <p:nvPr/>
        </p:nvGrpSpPr>
        <p:grpSpPr bwMode="auto">
          <a:xfrm>
            <a:off x="2495550" y="2925764"/>
            <a:ext cx="6584950" cy="1798637"/>
            <a:chOff x="971600" y="2925724"/>
            <a:chExt cx="6584680" cy="1799418"/>
          </a:xfrm>
        </p:grpSpPr>
        <p:pic>
          <p:nvPicPr>
            <p:cNvPr id="2765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52" b="81944"/>
            <a:stretch>
              <a:fillRect/>
            </a:stretch>
          </p:blipFill>
          <p:spPr bwMode="auto">
            <a:xfrm>
              <a:off x="971600" y="2925724"/>
              <a:ext cx="6584680" cy="179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263940" y="3429180"/>
              <a:ext cx="1100093" cy="129596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349494" y="2963841"/>
              <a:ext cx="1100093" cy="79091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smtClean="0"/>
              <a:t>Query Tips Criteria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Criteria </a:t>
                      </a:r>
                      <a:endParaRPr lang="en-GB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Examples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Matching a number (200) </a:t>
                      </a:r>
                      <a:r>
                        <a:rPr lang="en-GB" sz="1800" baseline="0" dirty="0" smtClean="0"/>
                        <a:t> or name (Mary)</a:t>
                      </a:r>
                      <a:endParaRPr lang="en-GB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200</a:t>
                      </a:r>
                      <a:r>
                        <a:rPr lang="en-GB" sz="1800" baseline="0" dirty="0" smtClean="0"/>
                        <a:t> / Mary 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Greater than 100</a:t>
                      </a:r>
                      <a:endParaRPr lang="en-GB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&gt;100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Less than 50</a:t>
                      </a:r>
                      <a:endParaRPr lang="en-GB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&lt;50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Range of numbers</a:t>
                      </a:r>
                      <a:endParaRPr lang="en-GB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Between 10 and 20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All values except </a:t>
                      </a:r>
                      <a:r>
                        <a:rPr lang="en-GB" sz="1800" i="1" dirty="0" err="1" smtClean="0"/>
                        <a:t>Naxxar</a:t>
                      </a:r>
                      <a:endParaRPr lang="en-GB" sz="1800" i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&lt;&gt;</a:t>
                      </a:r>
                      <a:r>
                        <a:rPr lang="en-GB" sz="1800" dirty="0" err="1" smtClean="0"/>
                        <a:t>Naxxar</a:t>
                      </a:r>
                      <a:endParaRPr lang="en-GB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More Criteria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dirty="0" smtClean="0"/>
              <a:t>Using </a:t>
            </a:r>
            <a:r>
              <a:rPr lang="en-GB" sz="3600" b="1" dirty="0"/>
              <a:t>wildcards: </a:t>
            </a:r>
            <a:r>
              <a:rPr lang="en-GB" sz="2800" dirty="0"/>
              <a:t>a special character than can stand for a single character or a string of text. </a:t>
            </a:r>
            <a:endParaRPr lang="en-GB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66988" y="3284539"/>
          <a:ext cx="7200900" cy="2174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Characters </a:t>
                      </a:r>
                      <a:endParaRPr lang="en-GB" sz="180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Examples</a:t>
                      </a:r>
                      <a:endParaRPr lang="en-GB" sz="1800" dirty="0"/>
                    </a:p>
                  </a:txBody>
                  <a:tcPr marL="91441" marR="91441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1"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Yor</a:t>
                      </a:r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Yor</a:t>
                      </a:r>
                      <a:r>
                        <a:rPr lang="en-GB" sz="1800" dirty="0" smtClean="0"/>
                        <a:t>kshire, New </a:t>
                      </a:r>
                      <a:r>
                        <a:rPr lang="en-GB" sz="1800" b="1" dirty="0" smtClean="0"/>
                        <a:t>Yo</a:t>
                      </a:r>
                      <a:r>
                        <a:rPr lang="en-GB" sz="1800" dirty="0" smtClean="0"/>
                        <a:t>rk</a:t>
                      </a:r>
                      <a:endParaRPr lang="en-GB" sz="1800" dirty="0"/>
                    </a:p>
                  </a:txBody>
                  <a:tcPr marL="91441" marR="91441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11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Mar</a:t>
                      </a:r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</a:t>
                      </a:r>
                      <a:r>
                        <a:rPr lang="en-GB" sz="1800" b="1" dirty="0" smtClean="0"/>
                        <a:t>k</a:t>
                      </a:r>
                      <a:endParaRPr lang="en-GB" sz="1800" b="1" dirty="0"/>
                    </a:p>
                  </a:txBody>
                  <a:tcPr marL="91441" marR="91441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8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 start with a particular letter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Like</a:t>
                      </a:r>
                      <a:r>
                        <a:rPr lang="en-GB" sz="1800" b="1" baseline="0" dirty="0" smtClean="0"/>
                        <a:t> “B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GB" sz="1800" b="1" baseline="0" dirty="0" smtClean="0"/>
                        <a:t>” : B</a:t>
                      </a:r>
                      <a:r>
                        <a:rPr lang="en-GB" sz="1800" b="0" baseline="0" dirty="0" smtClean="0"/>
                        <a:t>org</a:t>
                      </a:r>
                      <a:r>
                        <a:rPr lang="en-GB" sz="1800" b="1" baseline="0" dirty="0" smtClean="0"/>
                        <a:t>, </a:t>
                      </a:r>
                      <a:r>
                        <a:rPr lang="en-GB" sz="1800" b="1" baseline="0" dirty="0" err="1" smtClean="0"/>
                        <a:t>B</a:t>
                      </a:r>
                      <a:r>
                        <a:rPr lang="en-GB" sz="1800" b="0" baseline="0" dirty="0" err="1" smtClean="0"/>
                        <a:t>ugeja</a:t>
                      </a:r>
                      <a:r>
                        <a:rPr lang="en-GB" sz="1800" b="0" baseline="0" dirty="0" smtClean="0"/>
                        <a:t> </a:t>
                      </a:r>
                      <a:endParaRPr lang="en-GB" sz="1800" b="0" dirty="0"/>
                    </a:p>
                  </a:txBody>
                  <a:tcPr marL="91441" marR="91441"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56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To end with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Like “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GB" sz="1800" b="1" dirty="0" smtClean="0"/>
                        <a:t>B”</a:t>
                      </a:r>
                      <a:endParaRPr lang="en-GB" sz="1800" b="1" dirty="0"/>
                    </a:p>
                  </a:txBody>
                  <a:tcPr marL="91441" marR="91441"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More about Query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dirty="0" smtClean="0"/>
              <a:t>In the exam, might ask you to create a query with </a:t>
            </a:r>
            <a:r>
              <a:rPr lang="en-GB" altLang="en-US" b="1" dirty="0" smtClean="0">
                <a:solidFill>
                  <a:srgbClr val="FF0000"/>
                </a:solidFill>
              </a:rPr>
              <a:t>no criteria</a:t>
            </a:r>
            <a:r>
              <a:rPr lang="en-GB" altLang="en-US" dirty="0" smtClean="0"/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Query</a:t>
            </a: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12535" r="40129" b="9972"/>
          <a:stretch>
            <a:fillRect/>
          </a:stretch>
        </p:blipFill>
        <p:spPr bwMode="auto">
          <a:xfrm>
            <a:off x="2782888" y="1322389"/>
            <a:ext cx="5681662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575051" y="2420938"/>
            <a:ext cx="576263" cy="46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3827464" y="3048000"/>
            <a:ext cx="649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Choosing Tables as requested</a:t>
            </a:r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42165" r="25481" b="13106"/>
          <a:stretch>
            <a:fillRect/>
          </a:stretch>
        </p:blipFill>
        <p:spPr bwMode="auto">
          <a:xfrm>
            <a:off x="1992314" y="1884364"/>
            <a:ext cx="71405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2279650" y="53006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2. Click on the tables requested and click on Add </a:t>
            </a:r>
          </a:p>
        </p:txBody>
      </p:sp>
      <p:sp>
        <p:nvSpPr>
          <p:cNvPr id="6" name="Oval 5"/>
          <p:cNvSpPr/>
          <p:nvPr/>
        </p:nvSpPr>
        <p:spPr>
          <a:xfrm>
            <a:off x="7248525" y="4625976"/>
            <a:ext cx="935038" cy="468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600825" y="196851"/>
            <a:ext cx="3816350" cy="881063"/>
          </a:xfrm>
        </p:spPr>
        <p:txBody>
          <a:bodyPr/>
          <a:lstStyle/>
          <a:p>
            <a:pPr eaLnBrk="1" hangingPunct="1"/>
            <a:r>
              <a:rPr lang="en-GB" altLang="en-US" smtClean="0"/>
              <a:t>Query </a:t>
            </a:r>
          </a:p>
        </p:txBody>
      </p:sp>
      <p:pic>
        <p:nvPicPr>
          <p:cNvPr id="3379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33073" r="34616" b="11810"/>
          <a:stretch>
            <a:fillRect/>
          </a:stretch>
        </p:blipFill>
        <p:spPr bwMode="auto">
          <a:xfrm>
            <a:off x="1552575" y="188914"/>
            <a:ext cx="591185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33391" r="32692" b="10257"/>
          <a:stretch>
            <a:fillRect/>
          </a:stretch>
        </p:blipFill>
        <p:spPr bwMode="auto">
          <a:xfrm>
            <a:off x="2855914" y="3211513"/>
            <a:ext cx="7685087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7896226" y="1268413"/>
            <a:ext cx="2016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3. Click on the requested fields</a:t>
            </a:r>
          </a:p>
        </p:txBody>
      </p:sp>
      <p:sp>
        <p:nvSpPr>
          <p:cNvPr id="33798" name="TextBox 4"/>
          <p:cNvSpPr txBox="1">
            <a:spLocks noChangeArrowheads="1"/>
          </p:cNvSpPr>
          <p:nvPr/>
        </p:nvSpPr>
        <p:spPr bwMode="auto">
          <a:xfrm>
            <a:off x="1468437" y="4581525"/>
            <a:ext cx="15128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4. Write down the criteria in the requested field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Saving the Query</a:t>
            </a:r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3" r="30449" b="30769"/>
          <a:stretch>
            <a:fillRect/>
          </a:stretch>
        </p:blipFill>
        <p:spPr bwMode="auto">
          <a:xfrm>
            <a:off x="2135189" y="2060576"/>
            <a:ext cx="79216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243139" y="1920876"/>
            <a:ext cx="574675" cy="468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08889" y="3644901"/>
            <a:ext cx="574675" cy="468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2243139" y="1493839"/>
            <a:ext cx="75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1. </a:t>
            </a:r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8975725" y="4048125"/>
            <a:ext cx="757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Query: Using OR</a:t>
            </a:r>
          </a:p>
        </p:txBody>
      </p:sp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3960" r="8830" b="13960"/>
          <a:stretch>
            <a:fillRect/>
          </a:stretch>
        </p:blipFill>
        <p:spPr bwMode="auto">
          <a:xfrm>
            <a:off x="1524000" y="1341438"/>
            <a:ext cx="9144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071814" y="5229226"/>
            <a:ext cx="17287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Query: Using Wildcards</a:t>
            </a:r>
          </a:p>
        </p:txBody>
      </p:sp>
      <p:pic>
        <p:nvPicPr>
          <p:cNvPr id="368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15100" r="27365" b="18803"/>
          <a:stretch>
            <a:fillRect/>
          </a:stretch>
        </p:blipFill>
        <p:spPr bwMode="auto">
          <a:xfrm>
            <a:off x="2063750" y="1557338"/>
            <a:ext cx="81359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104064" y="5510214"/>
            <a:ext cx="1152525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2856"/>
            <a:ext cx="10972800" cy="276490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Tables are made up of fields and records.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Record</a:t>
            </a:r>
            <a:r>
              <a:rPr lang="en-GB" dirty="0" smtClean="0"/>
              <a:t> implies to a data of a single individual or item. Record = Row.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Field</a:t>
            </a:r>
            <a:r>
              <a:rPr lang="en-GB" dirty="0" smtClean="0"/>
              <a:t> defines what record to enter. Field = column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Hiding Fields while using Queries</a:t>
            </a:r>
          </a:p>
        </p:txBody>
      </p:sp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16240" r="43690" b="7407"/>
          <a:stretch>
            <a:fillRect/>
          </a:stretch>
        </p:blipFill>
        <p:spPr bwMode="auto">
          <a:xfrm>
            <a:off x="4460876" y="1196976"/>
            <a:ext cx="487521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167439" y="5365751"/>
            <a:ext cx="1152525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1766888" y="2565401"/>
            <a:ext cx="26654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Tick the box with the row named Show if you want to hide.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To show again… just tick in the box to mark it very good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51314" y="3141663"/>
            <a:ext cx="649287" cy="2368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To remove a criteria</a:t>
            </a:r>
          </a:p>
        </p:txBody>
      </p:sp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5384" r="19711" b="15100"/>
          <a:stretch>
            <a:fillRect/>
          </a:stretch>
        </p:blipFill>
        <p:spPr bwMode="auto">
          <a:xfrm>
            <a:off x="1992314" y="1268413"/>
            <a:ext cx="8269287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3503613" y="5732464"/>
            <a:ext cx="4679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Put the curser in the requested field and delete the criteria using the backspace button from your keyboard</a:t>
            </a:r>
          </a:p>
        </p:txBody>
      </p:sp>
      <p:sp>
        <p:nvSpPr>
          <p:cNvPr id="6" name="Oval 5"/>
          <p:cNvSpPr/>
          <p:nvPr/>
        </p:nvSpPr>
        <p:spPr>
          <a:xfrm rot="11158371">
            <a:off x="3554414" y="5132388"/>
            <a:ext cx="115093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Change Page Orientation of a Query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1" b="32813"/>
          <a:stretch>
            <a:fillRect/>
          </a:stretch>
        </p:blipFill>
        <p:spPr bwMode="auto">
          <a:xfrm>
            <a:off x="3036889" y="1571625"/>
            <a:ext cx="6815137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014914" y="4029075"/>
            <a:ext cx="3241675" cy="839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279651" y="5445125"/>
            <a:ext cx="3241675" cy="839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927350" y="1571626"/>
            <a:ext cx="654050" cy="817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943" name="TextBox 3"/>
          <p:cNvSpPr txBox="1">
            <a:spLocks noChangeArrowheads="1"/>
          </p:cNvSpPr>
          <p:nvPr/>
        </p:nvSpPr>
        <p:spPr bwMode="auto">
          <a:xfrm>
            <a:off x="2135188" y="1341438"/>
            <a:ext cx="792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2351089" y="5084764"/>
            <a:ext cx="180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8256588" y="3789363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Query: Landscape or Portrait 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4135" r="27747" b="9766"/>
          <a:stretch>
            <a:fillRect/>
          </a:stretch>
        </p:blipFill>
        <p:spPr bwMode="auto">
          <a:xfrm>
            <a:off x="3287713" y="1628775"/>
            <a:ext cx="5649912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Run a Query </a:t>
            </a:r>
          </a:p>
        </p:txBody>
      </p:sp>
      <p:pic>
        <p:nvPicPr>
          <p:cNvPr id="419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7378" r="26122" b="19943"/>
          <a:stretch>
            <a:fillRect/>
          </a:stretch>
        </p:blipFill>
        <p:spPr bwMode="auto">
          <a:xfrm>
            <a:off x="2424114" y="1628776"/>
            <a:ext cx="777557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2279650" y="2852738"/>
            <a:ext cx="115093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Printing a Query </a:t>
            </a:r>
          </a:p>
        </p:txBody>
      </p:sp>
      <p:pic>
        <p:nvPicPr>
          <p:cNvPr id="430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11966" r="15735" b="14815"/>
          <a:stretch>
            <a:fillRect/>
          </a:stretch>
        </p:blipFill>
        <p:spPr bwMode="auto">
          <a:xfrm>
            <a:off x="1847850" y="1225550"/>
            <a:ext cx="84963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1919289" y="1844676"/>
            <a:ext cx="4333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2603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0775" y="1330325"/>
            <a:ext cx="7632700" cy="954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Comic Sans MS" panose="030F0702030302020204" pitchFamily="66" charset="0"/>
              </a:rPr>
              <a:t>Forms are used to display and to maintain records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Forms</a:t>
            </a:r>
          </a:p>
        </p:txBody>
      </p:sp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4815" r="26483" b="5128"/>
          <a:stretch>
            <a:fillRect/>
          </a:stretch>
        </p:blipFill>
        <p:spPr bwMode="auto">
          <a:xfrm>
            <a:off x="1847850" y="1598614"/>
            <a:ext cx="82804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5400000">
            <a:off x="2782889" y="2698751"/>
            <a:ext cx="4333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 rot="5400000">
            <a:off x="5717382" y="2691607"/>
            <a:ext cx="433388" cy="1044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 rot="5400000">
            <a:off x="6697664" y="3384551"/>
            <a:ext cx="433387" cy="2538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063" name="TextBox 8"/>
          <p:cNvSpPr txBox="1">
            <a:spLocks noChangeArrowheads="1"/>
          </p:cNvSpPr>
          <p:nvPr/>
        </p:nvSpPr>
        <p:spPr bwMode="auto">
          <a:xfrm rot="10800000" flipH="1" flipV="1">
            <a:off x="2303464" y="20891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064" name="TextBox 9"/>
          <p:cNvSpPr txBox="1">
            <a:spLocks noChangeArrowheads="1"/>
          </p:cNvSpPr>
          <p:nvPr/>
        </p:nvSpPr>
        <p:spPr bwMode="auto">
          <a:xfrm>
            <a:off x="6456363" y="2770189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5065" name="TextBox 10"/>
          <p:cNvSpPr txBox="1">
            <a:spLocks noChangeArrowheads="1"/>
          </p:cNvSpPr>
          <p:nvPr/>
        </p:nvSpPr>
        <p:spPr bwMode="auto">
          <a:xfrm>
            <a:off x="8328026" y="4437064"/>
            <a:ext cx="57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Choosing all Fields</a:t>
            </a:r>
          </a:p>
        </p:txBody>
      </p:sp>
      <p:pic>
        <p:nvPicPr>
          <p:cNvPr id="4608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0" t="42450" r="29285" b="8832"/>
          <a:stretch>
            <a:fillRect/>
          </a:stretch>
        </p:blipFill>
        <p:spPr bwMode="auto">
          <a:xfrm>
            <a:off x="6167438" y="1697038"/>
            <a:ext cx="41465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6" t="43069" r="29611" b="7996"/>
          <a:stretch>
            <a:fillRect/>
          </a:stretch>
        </p:blipFill>
        <p:spPr bwMode="auto">
          <a:xfrm>
            <a:off x="1847851" y="1700213"/>
            <a:ext cx="406876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5400000">
            <a:off x="3369470" y="3277395"/>
            <a:ext cx="358775" cy="665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086" name="TextBox 3"/>
          <p:cNvSpPr txBox="1">
            <a:spLocks noChangeArrowheads="1"/>
          </p:cNvSpPr>
          <p:nvPr/>
        </p:nvSpPr>
        <p:spPr bwMode="auto">
          <a:xfrm>
            <a:off x="2640014" y="5516564"/>
            <a:ext cx="3887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This is used to choose all fields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32176" y="3789363"/>
            <a:ext cx="449263" cy="172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Modifying Forms</a:t>
            </a:r>
          </a:p>
        </p:txBody>
      </p:sp>
      <p:pic>
        <p:nvPicPr>
          <p:cNvPr id="4710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6240" r="22917" b="12820"/>
          <a:stretch>
            <a:fillRect/>
          </a:stretch>
        </p:blipFill>
        <p:spPr bwMode="auto">
          <a:xfrm>
            <a:off x="1774825" y="1125539"/>
            <a:ext cx="828198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2170906" y="4328319"/>
            <a:ext cx="433388" cy="1225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109" name="TextBox 3"/>
          <p:cNvSpPr txBox="1">
            <a:spLocks noChangeArrowheads="1"/>
          </p:cNvSpPr>
          <p:nvPr/>
        </p:nvSpPr>
        <p:spPr bwMode="auto">
          <a:xfrm>
            <a:off x="1703388" y="5805488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Before modifying it is important to stay on the Design View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4041776" y="3473451"/>
            <a:ext cx="18002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Put the curser in the requested field and start writing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87600" y="5157788"/>
            <a:ext cx="0" cy="792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64200" y="37163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4" t="52422" r="24519" b="13675"/>
          <a:stretch>
            <a:fillRect/>
          </a:stretch>
        </p:blipFill>
        <p:spPr bwMode="auto">
          <a:xfrm>
            <a:off x="7535864" y="5097464"/>
            <a:ext cx="3132137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lbow Connector 11"/>
          <p:cNvCxnSpPr/>
          <p:nvPr/>
        </p:nvCxnSpPr>
        <p:spPr>
          <a:xfrm>
            <a:off x="5664201" y="4581526"/>
            <a:ext cx="1871663" cy="18700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Tables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0335" b="81944"/>
          <a:stretch>
            <a:fillRect/>
          </a:stretch>
        </p:blipFill>
        <p:spPr>
          <a:xfrm>
            <a:off x="2135189" y="1700213"/>
            <a:ext cx="7762875" cy="1320800"/>
          </a:xfrm>
          <a:noFill/>
        </p:spPr>
      </p:pic>
      <p:sp>
        <p:nvSpPr>
          <p:cNvPr id="5" name="Oval 4"/>
          <p:cNvSpPr/>
          <p:nvPr/>
        </p:nvSpPr>
        <p:spPr>
          <a:xfrm>
            <a:off x="3036889" y="1700214"/>
            <a:ext cx="1100137" cy="5048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216276" y="2205038"/>
            <a:ext cx="549275" cy="7921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Adding a New record using Forms</a:t>
            </a:r>
          </a:p>
        </p:txBody>
      </p:sp>
      <p:pic>
        <p:nvPicPr>
          <p:cNvPr id="4813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3390" r="24199" b="10541"/>
          <a:stretch>
            <a:fillRect/>
          </a:stretch>
        </p:blipFill>
        <p:spPr bwMode="auto">
          <a:xfrm>
            <a:off x="1774825" y="1141413"/>
            <a:ext cx="849788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7535863" y="5518151"/>
            <a:ext cx="433388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Delete record while using Form </a:t>
            </a:r>
          </a:p>
        </p:txBody>
      </p:sp>
      <p:pic>
        <p:nvPicPr>
          <p:cNvPr id="4915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14529" r="23688" b="17380"/>
          <a:stretch>
            <a:fillRect/>
          </a:stretch>
        </p:blipFill>
        <p:spPr bwMode="auto">
          <a:xfrm>
            <a:off x="1847851" y="1268413"/>
            <a:ext cx="6664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3575051" y="5732464"/>
            <a:ext cx="4824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Click the arrow until you reach the requested record and press the delete button from the ribbon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808663" y="5157789"/>
            <a:ext cx="0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5400000">
            <a:off x="4296569" y="2780507"/>
            <a:ext cx="287338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Modifying Forms</a:t>
            </a:r>
          </a:p>
        </p:txBody>
      </p:sp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5669" r="20990" b="15669"/>
          <a:stretch>
            <a:fillRect/>
          </a:stretch>
        </p:blipFill>
        <p:spPr bwMode="auto">
          <a:xfrm>
            <a:off x="1774826" y="1341438"/>
            <a:ext cx="5834063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8112126" y="2133601"/>
            <a:ext cx="1584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It is important to stay on the </a:t>
            </a:r>
            <a:r>
              <a:rPr lang="en-GB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design view </a:t>
            </a:r>
            <a:r>
              <a:rPr lang="en-GB" altLang="en-US" sz="1800">
                <a:latin typeface="Arial" panose="020B0604020202020204" pitchFamily="34" charset="0"/>
              </a:rPr>
              <a:t>while modifying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Report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Reports are used to compile information for printing. </a:t>
            </a:r>
          </a:p>
        </p:txBody>
      </p:sp>
      <p:grpSp>
        <p:nvGrpSpPr>
          <p:cNvPr id="51204" name="Group 6"/>
          <p:cNvGrpSpPr>
            <a:grpSpLocks/>
          </p:cNvGrpSpPr>
          <p:nvPr/>
        </p:nvGrpSpPr>
        <p:grpSpPr bwMode="auto">
          <a:xfrm>
            <a:off x="1631950" y="3573463"/>
            <a:ext cx="9144000" cy="1682750"/>
            <a:chOff x="107504" y="3573016"/>
            <a:chExt cx="9144000" cy="1683692"/>
          </a:xfrm>
        </p:grpSpPr>
        <p:pic>
          <p:nvPicPr>
            <p:cNvPr id="5120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0335" b="81944"/>
            <a:stretch>
              <a:fillRect/>
            </a:stretch>
          </p:blipFill>
          <p:spPr bwMode="auto">
            <a:xfrm>
              <a:off x="107504" y="3573016"/>
              <a:ext cx="9144000" cy="1683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260029" y="3688968"/>
              <a:ext cx="1100138" cy="79260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7811642" y="3841453"/>
              <a:ext cx="1100137" cy="79260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a Report </a:t>
            </a:r>
          </a:p>
        </p:txBody>
      </p:sp>
      <p:pic>
        <p:nvPicPr>
          <p:cNvPr id="522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13675" r="29167" b="5414"/>
          <a:stretch>
            <a:fillRect/>
          </a:stretch>
        </p:blipFill>
        <p:spPr bwMode="auto">
          <a:xfrm>
            <a:off x="1992314" y="1250951"/>
            <a:ext cx="83153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3144044" y="2132807"/>
            <a:ext cx="287338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 rot="5400000">
            <a:off x="8076407" y="2167732"/>
            <a:ext cx="431800" cy="1081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 rot="5400000" flipH="1" flipV="1">
            <a:off x="4079082" y="2637632"/>
            <a:ext cx="433387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 rot="5400000">
            <a:off x="4872039" y="4221164"/>
            <a:ext cx="287337" cy="71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32" name="TextBox 3"/>
          <p:cNvSpPr txBox="1">
            <a:spLocks noChangeArrowheads="1"/>
          </p:cNvSpPr>
          <p:nvPr/>
        </p:nvSpPr>
        <p:spPr bwMode="auto">
          <a:xfrm>
            <a:off x="4656139" y="6021389"/>
            <a:ext cx="1493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All fields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16500" y="4724400"/>
            <a:ext cx="0" cy="1296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4" name="TextBox 10"/>
          <p:cNvSpPr txBox="1">
            <a:spLocks noChangeArrowheads="1"/>
          </p:cNvSpPr>
          <p:nvPr/>
        </p:nvSpPr>
        <p:spPr bwMode="auto">
          <a:xfrm>
            <a:off x="8112126" y="2924175"/>
            <a:ext cx="36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2235" name="TextBox 11"/>
          <p:cNvSpPr txBox="1">
            <a:spLocks noChangeArrowheads="1"/>
          </p:cNvSpPr>
          <p:nvPr/>
        </p:nvSpPr>
        <p:spPr bwMode="auto">
          <a:xfrm>
            <a:off x="2995614" y="1660525"/>
            <a:ext cx="287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2236" name="TextBox 12"/>
          <p:cNvSpPr txBox="1">
            <a:spLocks noChangeArrowheads="1"/>
          </p:cNvSpPr>
          <p:nvPr/>
        </p:nvSpPr>
        <p:spPr bwMode="auto">
          <a:xfrm>
            <a:off x="5735639" y="3716339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2237" name="TextBox 13"/>
          <p:cNvSpPr txBox="1">
            <a:spLocks noChangeArrowheads="1"/>
          </p:cNvSpPr>
          <p:nvPr/>
        </p:nvSpPr>
        <p:spPr bwMode="auto">
          <a:xfrm>
            <a:off x="4151313" y="4437064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Modifying a Report Layout </a:t>
            </a:r>
          </a:p>
        </p:txBody>
      </p:sp>
      <p:pic>
        <p:nvPicPr>
          <p:cNvPr id="5325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 r="20192" b="7123"/>
          <a:stretch>
            <a:fillRect/>
          </a:stretch>
        </p:blipFill>
        <p:spPr bwMode="auto">
          <a:xfrm>
            <a:off x="1847851" y="1268413"/>
            <a:ext cx="6911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2135188" y="3429001"/>
            <a:ext cx="2889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253" name="TextBox 3"/>
          <p:cNvSpPr txBox="1">
            <a:spLocks noChangeArrowheads="1"/>
          </p:cNvSpPr>
          <p:nvPr/>
        </p:nvSpPr>
        <p:spPr bwMode="auto">
          <a:xfrm>
            <a:off x="1863726" y="5299075"/>
            <a:ext cx="2016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Always go to design view before modifying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24113" y="4005263"/>
            <a:ext cx="0" cy="1439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49573" r="37500" b="11111"/>
          <a:stretch>
            <a:fillRect/>
          </a:stretch>
        </p:blipFill>
        <p:spPr bwMode="auto">
          <a:xfrm>
            <a:off x="6240464" y="3348038"/>
            <a:ext cx="34385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Box 7"/>
          <p:cNvSpPr txBox="1">
            <a:spLocks noChangeArrowheads="1"/>
          </p:cNvSpPr>
          <p:nvPr/>
        </p:nvSpPr>
        <p:spPr bwMode="auto">
          <a:xfrm>
            <a:off x="7680326" y="5299075"/>
            <a:ext cx="199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Answer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608889" y="4699001"/>
            <a:ext cx="350837" cy="600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a Report using the Grouping Option</a:t>
            </a:r>
          </a:p>
        </p:txBody>
      </p:sp>
      <p:pic>
        <p:nvPicPr>
          <p:cNvPr id="5427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12251" r="21313" b="13960"/>
          <a:stretch>
            <a:fillRect/>
          </a:stretch>
        </p:blipFill>
        <p:spPr bwMode="auto">
          <a:xfrm>
            <a:off x="2020888" y="1685925"/>
            <a:ext cx="82089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3684589" y="3033714"/>
            <a:ext cx="503237" cy="2446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 rot="5400000">
            <a:off x="7481888" y="2906713"/>
            <a:ext cx="252413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 rot="5400000">
            <a:off x="4276726" y="4581526"/>
            <a:ext cx="2889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279" name="TextBox 3"/>
          <p:cNvSpPr txBox="1">
            <a:spLocks noChangeArrowheads="1"/>
          </p:cNvSpPr>
          <p:nvPr/>
        </p:nvSpPr>
        <p:spPr bwMode="auto">
          <a:xfrm>
            <a:off x="3071813" y="2852739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1. </a:t>
            </a:r>
          </a:p>
        </p:txBody>
      </p:sp>
      <p:sp>
        <p:nvSpPr>
          <p:cNvPr id="54280" name="TextBox 7"/>
          <p:cNvSpPr txBox="1">
            <a:spLocks noChangeArrowheads="1"/>
          </p:cNvSpPr>
          <p:nvPr/>
        </p:nvSpPr>
        <p:spPr bwMode="auto">
          <a:xfrm>
            <a:off x="7608889" y="3465513"/>
            <a:ext cx="28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 </a:t>
            </a:r>
          </a:p>
        </p:txBody>
      </p:sp>
      <p:sp>
        <p:nvSpPr>
          <p:cNvPr id="54281" name="TextBox 8"/>
          <p:cNvSpPr txBox="1">
            <a:spLocks noChangeArrowheads="1"/>
          </p:cNvSpPr>
          <p:nvPr/>
        </p:nvSpPr>
        <p:spPr bwMode="auto">
          <a:xfrm>
            <a:off x="5519738" y="411162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3. Choose the requested Table/Query </a:t>
            </a:r>
          </a:p>
        </p:txBody>
      </p:sp>
      <p:sp>
        <p:nvSpPr>
          <p:cNvPr id="54282" name="TextBox 9"/>
          <p:cNvSpPr txBox="1">
            <a:spLocks noChangeArrowheads="1"/>
          </p:cNvSpPr>
          <p:nvPr/>
        </p:nvSpPr>
        <p:spPr bwMode="auto">
          <a:xfrm>
            <a:off x="1703388" y="5013325"/>
            <a:ext cx="2233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4. All Fields</a:t>
            </a:r>
          </a:p>
        </p:txBody>
      </p:sp>
      <p:sp>
        <p:nvSpPr>
          <p:cNvPr id="12" name="Oval 11"/>
          <p:cNvSpPr/>
          <p:nvPr/>
        </p:nvSpPr>
        <p:spPr>
          <a:xfrm rot="5400000">
            <a:off x="5375276" y="5445126"/>
            <a:ext cx="2889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284" name="TextBox 10"/>
          <p:cNvSpPr txBox="1">
            <a:spLocks noChangeArrowheads="1"/>
          </p:cNvSpPr>
          <p:nvPr/>
        </p:nvSpPr>
        <p:spPr bwMode="auto">
          <a:xfrm>
            <a:off x="5519739" y="6308725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5. Press Next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Grouping Option </a:t>
            </a:r>
          </a:p>
        </p:txBody>
      </p:sp>
      <p:pic>
        <p:nvPicPr>
          <p:cNvPr id="552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35898" r="54488" b="14246"/>
          <a:stretch>
            <a:fillRect/>
          </a:stretch>
        </p:blipFill>
        <p:spPr bwMode="auto">
          <a:xfrm>
            <a:off x="1919288" y="1412876"/>
            <a:ext cx="46101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7175501" y="1700213"/>
            <a:ext cx="2016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6. Class </a:t>
            </a:r>
            <a:r>
              <a:rPr lang="en-GB" altLang="en-US" sz="1800">
                <a:latin typeface="Arial" panose="020B0604020202020204" pitchFamily="34" charset="0"/>
              </a:rPr>
              <a:t>was chosen as a grouping as requested in the question </a:t>
            </a:r>
          </a:p>
        </p:txBody>
      </p:sp>
      <p:sp>
        <p:nvSpPr>
          <p:cNvPr id="6" name="Oval 5"/>
          <p:cNvSpPr/>
          <p:nvPr/>
        </p:nvSpPr>
        <p:spPr>
          <a:xfrm rot="5400000">
            <a:off x="3504407" y="2151857"/>
            <a:ext cx="287337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302" name="TextBox 4"/>
          <p:cNvSpPr txBox="1">
            <a:spLocks noChangeArrowheads="1"/>
          </p:cNvSpPr>
          <p:nvPr/>
        </p:nvSpPr>
        <p:spPr bwMode="auto">
          <a:xfrm>
            <a:off x="7608888" y="4473576"/>
            <a:ext cx="259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7. This arrow was used to add Class as grouping as illustrated 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>
            <a:off x="4079876" y="2582863"/>
            <a:ext cx="3529013" cy="271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2135188" y="22050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5305" name="TextBox 9"/>
          <p:cNvSpPr txBox="1">
            <a:spLocks noChangeArrowheads="1"/>
          </p:cNvSpPr>
          <p:nvPr/>
        </p:nvSpPr>
        <p:spPr bwMode="auto">
          <a:xfrm>
            <a:off x="4224339" y="2727325"/>
            <a:ext cx="35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7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More about grouping</a:t>
            </a:r>
          </a:p>
        </p:txBody>
      </p:sp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35612" r="24359" b="13106"/>
          <a:stretch>
            <a:fillRect/>
          </a:stretch>
        </p:blipFill>
        <p:spPr bwMode="auto">
          <a:xfrm>
            <a:off x="2063750" y="1916114"/>
            <a:ext cx="8064500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4511676" y="3644901"/>
            <a:ext cx="287337" cy="143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 rot="5400000">
            <a:off x="7058026" y="2393951"/>
            <a:ext cx="523875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3935413" y="4508500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6327" name="TextBox 6"/>
          <p:cNvSpPr txBox="1">
            <a:spLocks noChangeArrowheads="1"/>
          </p:cNvSpPr>
          <p:nvPr/>
        </p:nvSpPr>
        <p:spPr bwMode="auto">
          <a:xfrm>
            <a:off x="7175501" y="32131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6383339" y="5516564"/>
            <a:ext cx="23764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9. Tick Sum since it was requested to calculate the sum of price of all classes  </a:t>
            </a:r>
          </a:p>
        </p:txBody>
      </p:sp>
      <p:sp>
        <p:nvSpPr>
          <p:cNvPr id="10" name="Oval 9"/>
          <p:cNvSpPr/>
          <p:nvPr/>
        </p:nvSpPr>
        <p:spPr>
          <a:xfrm rot="5400000">
            <a:off x="9334501" y="2062163"/>
            <a:ext cx="292100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330" name="TextBox 8"/>
          <p:cNvSpPr txBox="1">
            <a:spLocks noChangeArrowheads="1"/>
          </p:cNvSpPr>
          <p:nvPr/>
        </p:nvSpPr>
        <p:spPr bwMode="auto">
          <a:xfrm>
            <a:off x="9191626" y="1628775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Saving Report</a:t>
            </a:r>
          </a:p>
        </p:txBody>
      </p:sp>
      <p:pic>
        <p:nvPicPr>
          <p:cNvPr id="573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37321" r="55769" b="15953"/>
          <a:stretch>
            <a:fillRect/>
          </a:stretch>
        </p:blipFill>
        <p:spPr bwMode="auto">
          <a:xfrm>
            <a:off x="2135189" y="1389063"/>
            <a:ext cx="55451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8183564" y="1557339"/>
            <a:ext cx="1800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After accepting default setting by pressing Next, now it’s time to save and name the report as requested.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000" dirty="0"/>
              <a:t>Important</a:t>
            </a:r>
            <a:r>
              <a:rPr lang="en-GB" altLang="en-US" sz="6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Every table should contain data related to a </a:t>
            </a:r>
            <a:r>
              <a:rPr lang="en-GB" altLang="en-US" b="1" smtClean="0"/>
              <a:t>single subject type. </a:t>
            </a:r>
          </a:p>
          <a:p>
            <a:pPr eaLnBrk="1" hangingPunct="1"/>
            <a:r>
              <a:rPr lang="en-GB" altLang="en-US" smtClean="0"/>
              <a:t>Therefore if you have a table about customers information, don’t enter information about other thing.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Modifying Reports</a:t>
            </a:r>
          </a:p>
        </p:txBody>
      </p:sp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r="28044" b="10826"/>
          <a:stretch>
            <a:fillRect/>
          </a:stretch>
        </p:blipFill>
        <p:spPr bwMode="auto">
          <a:xfrm>
            <a:off x="2566989" y="1412875"/>
            <a:ext cx="662463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2783682" y="3510757"/>
            <a:ext cx="288925" cy="143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8373" name="TextBox 3"/>
          <p:cNvSpPr txBox="1">
            <a:spLocks noChangeArrowheads="1"/>
          </p:cNvSpPr>
          <p:nvPr/>
        </p:nvSpPr>
        <p:spPr bwMode="auto">
          <a:xfrm>
            <a:off x="1919289" y="5516563"/>
            <a:ext cx="2808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Always go to Design View to Modify Reports </a:t>
            </a: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6816725" y="5661026"/>
            <a:ext cx="3024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Place the curser where requested and modify as requested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80100" y="4375151"/>
            <a:ext cx="1728788" cy="1465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Printing </a:t>
            </a: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919" r="56862" b="33569"/>
          <a:stretch>
            <a:fillRect/>
          </a:stretch>
        </p:blipFill>
        <p:spPr>
          <a:xfrm>
            <a:off x="2495551" y="1412875"/>
            <a:ext cx="5040313" cy="4406900"/>
          </a:xfrm>
          <a:noFill/>
        </p:spPr>
      </p:pic>
      <p:sp>
        <p:nvSpPr>
          <p:cNvPr id="6" name="Oval 5"/>
          <p:cNvSpPr/>
          <p:nvPr/>
        </p:nvSpPr>
        <p:spPr>
          <a:xfrm>
            <a:off x="2311400" y="1412876"/>
            <a:ext cx="831850" cy="7921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992313" y="31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More Printing Options</a:t>
            </a:r>
          </a:p>
        </p:txBody>
      </p:sp>
      <p:pic>
        <p:nvPicPr>
          <p:cNvPr id="604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t="28418" r="29460" b="31607"/>
          <a:stretch>
            <a:fillRect/>
          </a:stretch>
        </p:blipFill>
        <p:spPr bwMode="auto">
          <a:xfrm>
            <a:off x="4330701" y="947739"/>
            <a:ext cx="51863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t="12250" r="29007" b="80627"/>
          <a:stretch>
            <a:fillRect/>
          </a:stretch>
        </p:blipFill>
        <p:spPr bwMode="auto">
          <a:xfrm>
            <a:off x="1774826" y="5445125"/>
            <a:ext cx="650081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12297" r="27313" b="83098"/>
          <a:stretch>
            <a:fillRect/>
          </a:stretch>
        </p:blipFill>
        <p:spPr bwMode="auto">
          <a:xfrm>
            <a:off x="1992314" y="4545013"/>
            <a:ext cx="4930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To Export Data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12" b="82655"/>
          <a:stretch>
            <a:fillRect/>
          </a:stretch>
        </p:blipFill>
        <p:spPr bwMode="auto">
          <a:xfrm>
            <a:off x="2201864" y="1773239"/>
            <a:ext cx="79517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935414" y="1773238"/>
            <a:ext cx="1100137" cy="7921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1864" y="3716338"/>
            <a:ext cx="4973637" cy="20621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Data is exported in order to be used within another application. It can be either .txt, .pdf etc.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How to Export Data</a:t>
            </a: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4815" r="19391" b="10541"/>
          <a:stretch>
            <a:fillRect/>
          </a:stretch>
        </p:blipFill>
        <p:spPr bwMode="auto">
          <a:xfrm>
            <a:off x="1741489" y="1168400"/>
            <a:ext cx="859472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5400000">
            <a:off x="2316957" y="4148932"/>
            <a:ext cx="288925" cy="143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 rot="5400000">
            <a:off x="4799806" y="2493169"/>
            <a:ext cx="649288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2470" name="TextBox 3"/>
          <p:cNvSpPr txBox="1">
            <a:spLocks noChangeArrowheads="1"/>
          </p:cNvSpPr>
          <p:nvPr/>
        </p:nvSpPr>
        <p:spPr bwMode="auto">
          <a:xfrm>
            <a:off x="1992314" y="6165850"/>
            <a:ext cx="626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1. Click on the query/form/ table requested </a:t>
            </a:r>
          </a:p>
        </p:txBody>
      </p:sp>
      <p:sp>
        <p:nvSpPr>
          <p:cNvPr id="62471" name="TextBox 4"/>
          <p:cNvSpPr txBox="1">
            <a:spLocks noChangeArrowheads="1"/>
          </p:cNvSpPr>
          <p:nvPr/>
        </p:nvSpPr>
        <p:spPr bwMode="auto">
          <a:xfrm>
            <a:off x="5124450" y="2205039"/>
            <a:ext cx="539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More steps  to Export Data</a:t>
            </a:r>
          </a:p>
        </p:txBody>
      </p:sp>
      <p:pic>
        <p:nvPicPr>
          <p:cNvPr id="6349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14529" r="7532" b="4843"/>
          <a:stretch>
            <a:fillRect/>
          </a:stretch>
        </p:blipFill>
        <p:spPr bwMode="auto">
          <a:xfrm>
            <a:off x="1944688" y="1498601"/>
            <a:ext cx="79295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5400000">
            <a:off x="5892006" y="2493169"/>
            <a:ext cx="649288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 rot="5400000">
            <a:off x="4466432" y="4591845"/>
            <a:ext cx="161925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3494" name="TextBox 3"/>
          <p:cNvSpPr txBox="1">
            <a:spLocks noChangeArrowheads="1"/>
          </p:cNvSpPr>
          <p:nvPr/>
        </p:nvSpPr>
        <p:spPr bwMode="auto">
          <a:xfrm>
            <a:off x="2495551" y="5732463"/>
            <a:ext cx="5400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Important: Browse in order to save in the requested location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Field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847850" y="1628776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smtClean="0"/>
              <a:t>Every field should have the smallest element of data i.e. one type of data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03388" y="2924175"/>
          <a:ext cx="8856661" cy="101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028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ID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Surname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Address 1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Address</a:t>
                      </a:r>
                      <a:r>
                        <a:rPr lang="en-GB" sz="1800" baseline="0" dirty="0" smtClean="0"/>
                        <a:t> 2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Locality 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P.Code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Juli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Grima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3, Sunshine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Psaila</a:t>
                      </a:r>
                      <a:r>
                        <a:rPr lang="en-GB" sz="1800" dirty="0" smtClean="0"/>
                        <a:t> </a:t>
                      </a:r>
                      <a:r>
                        <a:rPr lang="en-GB" sz="1800" dirty="0" err="1" smtClean="0"/>
                        <a:t>Str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Zejtun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ZTN0145</a:t>
                      </a:r>
                      <a:endParaRPr lang="en-GB" sz="1800" dirty="0"/>
                    </a:p>
                  </a:txBody>
                  <a:tcPr marL="91437" marR="91437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Field Content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919288" y="1341438"/>
            <a:ext cx="8229600" cy="4525962"/>
          </a:xfrm>
        </p:spPr>
        <p:txBody>
          <a:bodyPr/>
          <a:lstStyle/>
          <a:p>
            <a:pPr algn="just" eaLnBrk="1" hangingPunct="1"/>
            <a:r>
              <a:rPr lang="en-GB" altLang="en-US" sz="2800" dirty="0"/>
              <a:t>Every field content should have the appropriate </a:t>
            </a:r>
            <a:r>
              <a:rPr lang="en-GB" altLang="en-US" sz="2800" b="1" dirty="0"/>
              <a:t>data type</a:t>
            </a:r>
            <a:r>
              <a:rPr lang="en-GB" altLang="en-US" sz="2800" dirty="0"/>
              <a:t>. The data type is modified by viewing the datasheet in </a:t>
            </a:r>
            <a:r>
              <a:rPr lang="en-GB" altLang="en-US" sz="2800" b="1" dirty="0"/>
              <a:t>design view</a:t>
            </a:r>
          </a:p>
          <a:p>
            <a:pPr algn="just" eaLnBrk="1" hangingPunct="1"/>
            <a:r>
              <a:rPr lang="en-GB" altLang="en-US" sz="2800" b="1" dirty="0"/>
              <a:t>If we change the data type after inserting the date, data can be lost. 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r="57133" b="54451"/>
          <a:stretch>
            <a:fillRect/>
          </a:stretch>
        </p:blipFill>
        <p:spPr bwMode="auto">
          <a:xfrm>
            <a:off x="2566989" y="3729039"/>
            <a:ext cx="70580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Primary Key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Every Table should have a </a:t>
            </a:r>
            <a:r>
              <a:rPr lang="en-GB" altLang="en-US" b="1" smtClean="0"/>
              <a:t>primary key</a:t>
            </a:r>
            <a:r>
              <a:rPr lang="en-GB" altLang="en-US" smtClean="0"/>
              <a:t>. A primary key is a unique identifier. Usually it is the ID field i.e. AutoNumber/ Number data type 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r="57133" b="73309"/>
          <a:stretch>
            <a:fillRect/>
          </a:stretch>
        </p:blipFill>
        <p:spPr bwMode="auto">
          <a:xfrm>
            <a:off x="1838325" y="3860801"/>
            <a:ext cx="87137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Field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smtClean="0"/>
              <a:t>Properties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Every Field has its </a:t>
            </a:r>
            <a:r>
              <a:rPr lang="en-GB" altLang="en-US" b="1" dirty="0" smtClean="0"/>
              <a:t>properties</a:t>
            </a:r>
            <a:r>
              <a:rPr lang="en-GB" altLang="en-US" dirty="0" smtClean="0"/>
              <a:t>. This can be viewed by clicking to </a:t>
            </a:r>
            <a:r>
              <a:rPr lang="en-GB" altLang="en-US" b="1" dirty="0" smtClean="0"/>
              <a:t>design view</a:t>
            </a:r>
          </a:p>
          <a:p>
            <a:pPr eaLnBrk="1" hangingPunct="1"/>
            <a:r>
              <a:rPr lang="en-GB" altLang="en-US" b="1" dirty="0" smtClean="0"/>
              <a:t>Important: Field size, Validation rule, Default Value, Index, Format 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57143" r="40096" b="6250"/>
          <a:stretch>
            <a:fillRect/>
          </a:stretch>
        </p:blipFill>
        <p:spPr bwMode="auto">
          <a:xfrm>
            <a:off x="1992314" y="3789363"/>
            <a:ext cx="57292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C2BEAFFCDA04391CDA2FC35524D11" ma:contentTypeVersion="15" ma:contentTypeDescription="Create a new document." ma:contentTypeScope="" ma:versionID="92968a8ebd081e25c0c69049d4aca97f">
  <xsd:schema xmlns:xsd="http://www.w3.org/2001/XMLSchema" xmlns:xs="http://www.w3.org/2001/XMLSchema" xmlns:p="http://schemas.microsoft.com/office/2006/metadata/properties" xmlns:ns2="1bf42663-7b17-49e4-96f0-946624bf3f07" xmlns:ns3="2fe8c3ce-dd7e-4333-b5c5-63d0b8d9f649" targetNamespace="http://schemas.microsoft.com/office/2006/metadata/properties" ma:root="true" ma:fieldsID="0e43ff4b9441326328aebc1b50fea640" ns2:_="" ns3:_="">
    <xsd:import namespace="1bf42663-7b17-49e4-96f0-946624bf3f07"/>
    <xsd:import namespace="2fe8c3ce-dd7e-4333-b5c5-63d0b8d9f6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42663-7b17-49e4-96f0-946624bf3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858473a-97ee-428e-a817-eb9457ba02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8c3ce-dd7e-4333-b5c5-63d0b8d9f6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b97f7c-21a0-48bb-b4dc-5d797c592f3d}" ma:internalName="TaxCatchAll" ma:showField="CatchAllData" ma:web="2fe8c3ce-dd7e-4333-b5c5-63d0b8d9f6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e8c3ce-dd7e-4333-b5c5-63d0b8d9f649" xsi:nil="true"/>
    <lcf76f155ced4ddcb4097134ff3c332f xmlns="1bf42663-7b17-49e4-96f0-946624bf3f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C596A-DF06-4EFF-95B6-20D1BE7012F8}"/>
</file>

<file path=customXml/itemProps2.xml><?xml version="1.0" encoding="utf-8"?>
<ds:datastoreItem xmlns:ds="http://schemas.openxmlformats.org/officeDocument/2006/customXml" ds:itemID="{32AD1F49-200E-4336-9644-F348EFDE8AB2}"/>
</file>

<file path=customXml/itemProps3.xml><?xml version="1.0" encoding="utf-8"?>
<ds:datastoreItem xmlns:ds="http://schemas.openxmlformats.org/officeDocument/2006/customXml" ds:itemID="{CEAA9C5A-15D1-4D93-BD08-AA64392173B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1119</Words>
  <Application>Microsoft Office PowerPoint</Application>
  <PresentationFormat>Widescreen</PresentationFormat>
  <Paragraphs>201</Paragraphs>
  <Slides>55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Comic Sans MS</vt:lpstr>
      <vt:lpstr>Office Theme</vt:lpstr>
      <vt:lpstr>Module 5</vt:lpstr>
      <vt:lpstr>Key Concepts</vt:lpstr>
      <vt:lpstr>Tables</vt:lpstr>
      <vt:lpstr>Creating Tables</vt:lpstr>
      <vt:lpstr>Important </vt:lpstr>
      <vt:lpstr>Field</vt:lpstr>
      <vt:lpstr>Field Content</vt:lpstr>
      <vt:lpstr>Primary Key</vt:lpstr>
      <vt:lpstr>Field Properties </vt:lpstr>
      <vt:lpstr>Index</vt:lpstr>
      <vt:lpstr>Validation rule</vt:lpstr>
      <vt:lpstr>Validation Rule Symbols</vt:lpstr>
      <vt:lpstr>Default Value</vt:lpstr>
      <vt:lpstr>Format</vt:lpstr>
      <vt:lpstr>Using Tables – Filter Option </vt:lpstr>
      <vt:lpstr>To Remove Filter</vt:lpstr>
      <vt:lpstr>Find and Replace Command</vt:lpstr>
      <vt:lpstr>Replace Command</vt:lpstr>
      <vt:lpstr>Relationships</vt:lpstr>
      <vt:lpstr>Query </vt:lpstr>
      <vt:lpstr>Query Tips Criteria </vt:lpstr>
      <vt:lpstr>More Criteria tips</vt:lpstr>
      <vt:lpstr>More about Query</vt:lpstr>
      <vt:lpstr>Creating Query</vt:lpstr>
      <vt:lpstr>Choosing Tables as requested</vt:lpstr>
      <vt:lpstr>Query </vt:lpstr>
      <vt:lpstr>Saving the Query</vt:lpstr>
      <vt:lpstr>Query: Using OR</vt:lpstr>
      <vt:lpstr>Query: Using Wildcards</vt:lpstr>
      <vt:lpstr>Hiding Fields while using Queries</vt:lpstr>
      <vt:lpstr>To remove a criteria</vt:lpstr>
      <vt:lpstr>Change Page Orientation of a Query </vt:lpstr>
      <vt:lpstr>Query: Landscape or Portrait </vt:lpstr>
      <vt:lpstr>Run a Query </vt:lpstr>
      <vt:lpstr>Printing a Query </vt:lpstr>
      <vt:lpstr>Form</vt:lpstr>
      <vt:lpstr>Creating Forms</vt:lpstr>
      <vt:lpstr>Choosing all Fields</vt:lpstr>
      <vt:lpstr>Modifying Forms</vt:lpstr>
      <vt:lpstr>Adding a New record using Forms</vt:lpstr>
      <vt:lpstr>Delete record while using Form </vt:lpstr>
      <vt:lpstr>Modifying Forms</vt:lpstr>
      <vt:lpstr>Report</vt:lpstr>
      <vt:lpstr>Creating a Report </vt:lpstr>
      <vt:lpstr>Modifying a Report Layout </vt:lpstr>
      <vt:lpstr>Creating a Report using the Grouping Option</vt:lpstr>
      <vt:lpstr>Grouping Option </vt:lpstr>
      <vt:lpstr>More about grouping</vt:lpstr>
      <vt:lpstr>Saving Report</vt:lpstr>
      <vt:lpstr>Modifying Reports</vt:lpstr>
      <vt:lpstr>Printing </vt:lpstr>
      <vt:lpstr>More Printing Options</vt:lpstr>
      <vt:lpstr>To Export Data</vt:lpstr>
      <vt:lpstr>How to Export Data</vt:lpstr>
      <vt:lpstr>More steps  to Export Data</vt:lpstr>
    </vt:vector>
  </TitlesOfParts>
  <Company>Government of Malta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Julianne Grima</dc:creator>
  <cp:lastModifiedBy>ECDL Department</cp:lastModifiedBy>
  <cp:revision>70</cp:revision>
  <dcterms:created xsi:type="dcterms:W3CDTF">2015-08-24T08:46:06Z</dcterms:created>
  <dcterms:modified xsi:type="dcterms:W3CDTF">2021-11-04T13:38:08Z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0x010100507C2BEAFFCDA04391CDA2FC35524D11</vt:lpwstr>
  </property>
</Properties>
</file>