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8" r:id="rId2"/>
    <p:sldId id="304" r:id="rId3"/>
    <p:sldId id="259" r:id="rId4"/>
    <p:sldId id="260" r:id="rId5"/>
    <p:sldId id="261" r:id="rId6"/>
    <p:sldId id="262" r:id="rId7"/>
    <p:sldId id="302" r:id="rId8"/>
    <p:sldId id="263" r:id="rId9"/>
    <p:sldId id="264" r:id="rId10"/>
    <p:sldId id="265" r:id="rId11"/>
    <p:sldId id="266" r:id="rId12"/>
    <p:sldId id="267" r:id="rId13"/>
    <p:sldId id="268" r:id="rId14"/>
    <p:sldId id="269" r:id="rId15"/>
    <p:sldId id="272" r:id="rId16"/>
    <p:sldId id="273" r:id="rId17"/>
    <p:sldId id="275" r:id="rId18"/>
    <p:sldId id="271" r:id="rId19"/>
    <p:sldId id="276" r:id="rId20"/>
    <p:sldId id="277" r:id="rId21"/>
    <p:sldId id="278" r:id="rId22"/>
    <p:sldId id="280" r:id="rId23"/>
    <p:sldId id="279" r:id="rId24"/>
    <p:sldId id="287" r:id="rId25"/>
    <p:sldId id="288" r:id="rId26"/>
    <p:sldId id="289" r:id="rId27"/>
    <p:sldId id="290" r:id="rId28"/>
    <p:sldId id="291" r:id="rId29"/>
    <p:sldId id="293" r:id="rId30"/>
    <p:sldId id="292" r:id="rId31"/>
    <p:sldId id="294" r:id="rId32"/>
    <p:sldId id="295" r:id="rId33"/>
    <p:sldId id="298" r:id="rId34"/>
    <p:sldId id="297" r:id="rId35"/>
    <p:sldId id="299" r:id="rId36"/>
    <p:sldId id="305" r:id="rId37"/>
  </p:sldIdLst>
  <p:sldSz cx="12192000" cy="6858000"/>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F74D4B-F5A5-4E0C-978E-5F0574DEF69E}"/>
              </a:ext>
            </a:extLst>
          </p:cNvPr>
          <p:cNvSpPr txBox="1">
            <a:spLocks noGrp="1"/>
          </p:cNvSpPr>
          <p:nvPr>
            <p:ph type="hdr" sz="quarter"/>
          </p:nvPr>
        </p:nvSpPr>
        <p:spPr>
          <a:xfrm>
            <a:off x="0" y="0"/>
            <a:ext cx="2971800" cy="497287"/>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a:extLst>
              <a:ext uri="{FF2B5EF4-FFF2-40B4-BE49-F238E27FC236}">
                <a16:creationId xmlns:a16="http://schemas.microsoft.com/office/drawing/2014/main" id="{DCDBF768-415D-48DB-88AF-8541C93F6F58}"/>
              </a:ext>
            </a:extLst>
          </p:cNvPr>
          <p:cNvSpPr txBox="1">
            <a:spLocks noGrp="1"/>
          </p:cNvSpPr>
          <p:nvPr>
            <p:ph type="dt" idx="1"/>
          </p:nvPr>
        </p:nvSpPr>
        <p:spPr>
          <a:xfrm>
            <a:off x="3884608" y="0"/>
            <a:ext cx="2971800" cy="497287"/>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7719251C-9984-48A4-A5DD-28FFCCDEFD8C}" type="datetime1">
              <a:rPr lang="en-GB"/>
              <a:pPr lvl="0"/>
              <a:t>04/11/2021</a:t>
            </a:fld>
            <a:endParaRPr lang="en-GB"/>
          </a:p>
        </p:txBody>
      </p:sp>
      <p:sp>
        <p:nvSpPr>
          <p:cNvPr id="4" name="Slide Image Placeholder 3">
            <a:extLst>
              <a:ext uri="{FF2B5EF4-FFF2-40B4-BE49-F238E27FC236}">
                <a16:creationId xmlns:a16="http://schemas.microsoft.com/office/drawing/2014/main" id="{9B44A2C4-693C-4BE8-BB85-5231C374E84F}"/>
              </a:ext>
            </a:extLst>
          </p:cNvPr>
          <p:cNvSpPr>
            <a:spLocks noGrp="1" noRot="1" noChangeAspect="1"/>
          </p:cNvSpPr>
          <p:nvPr>
            <p:ph type="sldImg" idx="2"/>
          </p:nvPr>
        </p:nvSpPr>
        <p:spPr>
          <a:xfrm>
            <a:off x="114300" y="746125"/>
            <a:ext cx="6629400" cy="3729038"/>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73017302-A09C-48E3-9A5B-D126F04F7DFF}"/>
              </a:ext>
            </a:extLst>
          </p:cNvPr>
          <p:cNvSpPr txBox="1">
            <a:spLocks noGrp="1"/>
          </p:cNvSpPr>
          <p:nvPr>
            <p:ph type="body" sz="quarter" idx="3"/>
          </p:nvPr>
        </p:nvSpPr>
        <p:spPr>
          <a:xfrm>
            <a:off x="685800" y="4724201"/>
            <a:ext cx="5486400" cy="4475558"/>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70363EC3-2EB1-422A-B58D-C2F8798C0477}"/>
              </a:ext>
            </a:extLst>
          </p:cNvPr>
          <p:cNvSpPr txBox="1">
            <a:spLocks noGrp="1"/>
          </p:cNvSpPr>
          <p:nvPr>
            <p:ph type="ftr" sz="quarter" idx="4"/>
          </p:nvPr>
        </p:nvSpPr>
        <p:spPr>
          <a:xfrm>
            <a:off x="0" y="9446675"/>
            <a:ext cx="2971800" cy="497287"/>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a:extLst>
              <a:ext uri="{FF2B5EF4-FFF2-40B4-BE49-F238E27FC236}">
                <a16:creationId xmlns:a16="http://schemas.microsoft.com/office/drawing/2014/main" id="{9DED86DA-5151-459A-BAF2-19AB4984F8BF}"/>
              </a:ext>
            </a:extLst>
          </p:cNvPr>
          <p:cNvSpPr txBox="1">
            <a:spLocks noGrp="1"/>
          </p:cNvSpPr>
          <p:nvPr>
            <p:ph type="sldNum" sz="quarter" idx="5"/>
          </p:nvPr>
        </p:nvSpPr>
        <p:spPr>
          <a:xfrm>
            <a:off x="3884608" y="9446675"/>
            <a:ext cx="2971800" cy="497287"/>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B3D2F91E-E32A-46FF-AE06-1180F5CF39BB}" type="slidenum">
              <a:t>‹#›</a:t>
            </a:fld>
            <a:endParaRPr lang="en-GB"/>
          </a:p>
        </p:txBody>
      </p:sp>
    </p:spTree>
    <p:extLst>
      <p:ext uri="{BB962C8B-B14F-4D97-AF65-F5344CB8AC3E}">
        <p14:creationId xmlns:p14="http://schemas.microsoft.com/office/powerpoint/2010/main" val="3561244000"/>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E2C422-E747-439B-AF4D-1FB1C7449C42}"/>
              </a:ext>
            </a:extLst>
          </p:cNvPr>
          <p:cNvSpPr>
            <a:spLocks noGrp="1" noRot="1" noChangeAspect="1"/>
          </p:cNvSpPr>
          <p:nvPr>
            <p:ph type="sldImg"/>
          </p:nvPr>
        </p:nvSpPr>
        <p:spPr>
          <a:xfrm>
            <a:off x="114300" y="746125"/>
            <a:ext cx="6629400" cy="3729038"/>
          </a:xfrm>
        </p:spPr>
      </p:sp>
      <p:sp>
        <p:nvSpPr>
          <p:cNvPr id="3" name="Notes Placeholder 2">
            <a:extLst>
              <a:ext uri="{FF2B5EF4-FFF2-40B4-BE49-F238E27FC236}">
                <a16:creationId xmlns:a16="http://schemas.microsoft.com/office/drawing/2014/main" id="{E0B73853-8494-41F1-9E37-17952D3232DC}"/>
              </a:ext>
            </a:extLst>
          </p:cNvPr>
          <p:cNvSpPr txBox="1">
            <a:spLocks noGrp="1"/>
          </p:cNvSpPr>
          <p:nvPr>
            <p:ph type="body" sz="quarter" idx="1"/>
          </p:nvPr>
        </p:nvSpPr>
        <p:spPr/>
        <p:txBody>
          <a:bodyPr/>
          <a:lstStyle/>
          <a:p>
            <a:endParaRPr lang="en-MT"/>
          </a:p>
        </p:txBody>
      </p:sp>
      <p:sp>
        <p:nvSpPr>
          <p:cNvPr id="4" name="Slide Number Placeholder 3">
            <a:extLst>
              <a:ext uri="{FF2B5EF4-FFF2-40B4-BE49-F238E27FC236}">
                <a16:creationId xmlns:a16="http://schemas.microsoft.com/office/drawing/2014/main" id="{D4D33F27-CDEB-43AF-AF18-A3C6FDCDDA1F}"/>
              </a:ext>
            </a:extLst>
          </p:cNvPr>
          <p:cNvSpPr txBox="1"/>
          <p:nvPr/>
        </p:nvSpPr>
        <p:spPr>
          <a:xfrm>
            <a:off x="3884608" y="9446675"/>
            <a:ext cx="2971800" cy="497287"/>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E891501-DADE-46FB-85B1-2DF9D07DBF82}" type="slidenum">
              <a:t>31</a:t>
            </a:fld>
            <a:endParaRPr lang="en-GB"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fld id="{AD3E4BF9-2A7A-4387-90AB-DD7281B17165}" type="datetime1">
              <a:rPr lang="en-GB" smtClean="0"/>
              <a:pPr lvl="0"/>
              <a:t>04/11/2021</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E4838127-0076-4D1C-B8DF-A6F0C4B7272B}" type="slidenum">
              <a:rPr lang="en-GB" smtClean="0"/>
              <a:t>‹#›</a:t>
            </a:fld>
            <a:endParaRPr lang="en-GB"/>
          </a:p>
        </p:txBody>
      </p:sp>
    </p:spTree>
    <p:extLst>
      <p:ext uri="{BB962C8B-B14F-4D97-AF65-F5344CB8AC3E}">
        <p14:creationId xmlns:p14="http://schemas.microsoft.com/office/powerpoint/2010/main" val="328811711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fld id="{4C1F2201-BD7F-4B52-A340-AE7BCB5DF638}" type="datetime1">
              <a:rPr lang="en-GB" smtClean="0"/>
              <a:pPr lvl="0"/>
              <a:t>04/11/2021</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ACFD956D-290F-4907-BB06-1B8F529688EA}" type="slidenum">
              <a:rPr lang="en-GB" smtClean="0"/>
              <a:t>‹#›</a:t>
            </a:fld>
            <a:endParaRPr lang="en-GB"/>
          </a:p>
        </p:txBody>
      </p:sp>
    </p:spTree>
    <p:extLst>
      <p:ext uri="{BB962C8B-B14F-4D97-AF65-F5344CB8AC3E}">
        <p14:creationId xmlns:p14="http://schemas.microsoft.com/office/powerpoint/2010/main" val="143140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fld id="{37ADC53C-5E37-4735-A402-0D9682BE764B}" type="datetime1">
              <a:rPr lang="en-GB" smtClean="0"/>
              <a:pPr lvl="0"/>
              <a:t>04/11/2021</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0A095F97-C413-417B-A5AD-647627777382}" type="slidenum">
              <a:rPr lang="en-GB" smtClean="0"/>
              <a:t>‹#›</a:t>
            </a:fld>
            <a:endParaRPr lang="en-GB"/>
          </a:p>
        </p:txBody>
      </p:sp>
    </p:spTree>
    <p:extLst>
      <p:ext uri="{BB962C8B-B14F-4D97-AF65-F5344CB8AC3E}">
        <p14:creationId xmlns:p14="http://schemas.microsoft.com/office/powerpoint/2010/main" val="463507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fld id="{FC5A9857-9BED-4C6F-948F-BB17972FFEF3}" type="datetime1">
              <a:rPr lang="en-GB" smtClean="0"/>
              <a:pPr lvl="0"/>
              <a:t>04/11/2021</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195840E3-C37B-42D0-9467-3CDA9453FC57}" type="slidenum">
              <a:rPr lang="en-GB" smtClean="0"/>
              <a:t>‹#›</a:t>
            </a:fld>
            <a:endParaRPr lang="en-GB"/>
          </a:p>
        </p:txBody>
      </p:sp>
    </p:spTree>
    <p:extLst>
      <p:ext uri="{BB962C8B-B14F-4D97-AF65-F5344CB8AC3E}">
        <p14:creationId xmlns:p14="http://schemas.microsoft.com/office/powerpoint/2010/main" val="291314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fld id="{9766298C-8AD0-40F2-A46B-3C7E104A3266}" type="datetime1">
              <a:rPr lang="en-GB" smtClean="0"/>
              <a:pPr lvl="0"/>
              <a:t>04/11/2021</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3434555F-9121-4FE8-8C33-43B28F3C2DF4}" type="slidenum">
              <a:rPr lang="en-GB" smtClean="0"/>
              <a:t>‹#›</a:t>
            </a:fld>
            <a:endParaRPr lang="en-GB"/>
          </a:p>
        </p:txBody>
      </p:sp>
    </p:spTree>
    <p:extLst>
      <p:ext uri="{BB962C8B-B14F-4D97-AF65-F5344CB8AC3E}">
        <p14:creationId xmlns:p14="http://schemas.microsoft.com/office/powerpoint/2010/main" val="491450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fld id="{DFAC66E3-B2AE-4D5A-810C-A81D0EB97A9B}" type="datetime1">
              <a:rPr lang="en-GB" smtClean="0"/>
              <a:pPr lvl="0"/>
              <a:t>04/11/2021</a:t>
            </a:fld>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495F1203-DCB7-4448-937E-394469CCE1EA}" type="slidenum">
              <a:rPr lang="en-GB" smtClean="0"/>
              <a:t>‹#›</a:t>
            </a:fld>
            <a:endParaRPr lang="en-GB"/>
          </a:p>
        </p:txBody>
      </p:sp>
    </p:spTree>
    <p:extLst>
      <p:ext uri="{BB962C8B-B14F-4D97-AF65-F5344CB8AC3E}">
        <p14:creationId xmlns:p14="http://schemas.microsoft.com/office/powerpoint/2010/main" val="8739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fld id="{6A66C7D6-5B75-406F-9676-1D300A0F631D}" type="datetime1">
              <a:rPr lang="en-GB" smtClean="0"/>
              <a:pPr lvl="0"/>
              <a:t>04/11/2021</a:t>
            </a:fld>
            <a:endParaRPr lang="en-GB"/>
          </a:p>
        </p:txBody>
      </p:sp>
      <p:sp>
        <p:nvSpPr>
          <p:cNvPr id="8" name="Footer Placeholder 7"/>
          <p:cNvSpPr>
            <a:spLocks noGrp="1"/>
          </p:cNvSpPr>
          <p:nvPr>
            <p:ph type="ftr" sz="quarter" idx="11"/>
          </p:nvPr>
        </p:nvSpPr>
        <p:spPr/>
        <p:txBody>
          <a:bodyPr/>
          <a:lstStyle/>
          <a:p>
            <a:pPr lvl="0"/>
            <a:endParaRPr lang="en-GB"/>
          </a:p>
        </p:txBody>
      </p:sp>
      <p:sp>
        <p:nvSpPr>
          <p:cNvPr id="9" name="Slide Number Placeholder 8"/>
          <p:cNvSpPr>
            <a:spLocks noGrp="1"/>
          </p:cNvSpPr>
          <p:nvPr>
            <p:ph type="sldNum" sz="quarter" idx="12"/>
          </p:nvPr>
        </p:nvSpPr>
        <p:spPr/>
        <p:txBody>
          <a:bodyPr/>
          <a:lstStyle/>
          <a:p>
            <a:pPr lvl="0"/>
            <a:fld id="{02488A5B-BFB4-4540-BAB9-22D93360A5A0}" type="slidenum">
              <a:rPr lang="en-GB" smtClean="0"/>
              <a:t>‹#›</a:t>
            </a:fld>
            <a:endParaRPr lang="en-GB"/>
          </a:p>
        </p:txBody>
      </p:sp>
    </p:spTree>
    <p:extLst>
      <p:ext uri="{BB962C8B-B14F-4D97-AF65-F5344CB8AC3E}">
        <p14:creationId xmlns:p14="http://schemas.microsoft.com/office/powerpoint/2010/main" val="1514402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fld id="{77A58F95-3017-4D64-B20F-EC4047C4B7F7}" type="datetime1">
              <a:rPr lang="en-GB" smtClean="0"/>
              <a:pPr lvl="0"/>
              <a:t>04/11/2021</a:t>
            </a:fld>
            <a:endParaRPr lang="en-GB"/>
          </a:p>
        </p:txBody>
      </p:sp>
      <p:sp>
        <p:nvSpPr>
          <p:cNvPr id="4" name="Footer Placeholder 3"/>
          <p:cNvSpPr>
            <a:spLocks noGrp="1"/>
          </p:cNvSpPr>
          <p:nvPr>
            <p:ph type="ftr" sz="quarter" idx="11"/>
          </p:nvPr>
        </p:nvSpPr>
        <p:spPr/>
        <p:txBody>
          <a:bodyPr/>
          <a:lstStyle/>
          <a:p>
            <a:pPr lvl="0"/>
            <a:endParaRPr lang="en-GB"/>
          </a:p>
        </p:txBody>
      </p:sp>
      <p:sp>
        <p:nvSpPr>
          <p:cNvPr id="5" name="Slide Number Placeholder 4"/>
          <p:cNvSpPr>
            <a:spLocks noGrp="1"/>
          </p:cNvSpPr>
          <p:nvPr>
            <p:ph type="sldNum" sz="quarter" idx="12"/>
          </p:nvPr>
        </p:nvSpPr>
        <p:spPr/>
        <p:txBody>
          <a:bodyPr/>
          <a:lstStyle/>
          <a:p>
            <a:pPr lvl="0"/>
            <a:fld id="{ABD5EE71-C3C2-4EED-84FC-E27555D7DA4C}" type="slidenum">
              <a:rPr lang="en-GB" smtClean="0"/>
              <a:t>‹#›</a:t>
            </a:fld>
            <a:endParaRPr lang="en-GB"/>
          </a:p>
        </p:txBody>
      </p:sp>
    </p:spTree>
    <p:extLst>
      <p:ext uri="{BB962C8B-B14F-4D97-AF65-F5344CB8AC3E}">
        <p14:creationId xmlns:p14="http://schemas.microsoft.com/office/powerpoint/2010/main" val="431591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4C7BD472-2951-4EC4-832D-C9FC7944F0BB}" type="datetime1">
              <a:rPr lang="en-GB" smtClean="0"/>
              <a:pPr lvl="0"/>
              <a:t>04/11/2021</a:t>
            </a:fld>
            <a:endParaRPr lang="en-GB"/>
          </a:p>
        </p:txBody>
      </p:sp>
      <p:sp>
        <p:nvSpPr>
          <p:cNvPr id="3" name="Footer Placeholder 2"/>
          <p:cNvSpPr>
            <a:spLocks noGrp="1"/>
          </p:cNvSpPr>
          <p:nvPr>
            <p:ph type="ftr" sz="quarter" idx="11"/>
          </p:nvPr>
        </p:nvSpPr>
        <p:spPr/>
        <p:txBody>
          <a:bodyPr/>
          <a:lstStyle/>
          <a:p>
            <a:pPr lvl="0"/>
            <a:endParaRPr lang="en-GB"/>
          </a:p>
        </p:txBody>
      </p:sp>
      <p:sp>
        <p:nvSpPr>
          <p:cNvPr id="4" name="Slide Number Placeholder 3"/>
          <p:cNvSpPr>
            <a:spLocks noGrp="1"/>
          </p:cNvSpPr>
          <p:nvPr>
            <p:ph type="sldNum" sz="quarter" idx="12"/>
          </p:nvPr>
        </p:nvSpPr>
        <p:spPr/>
        <p:txBody>
          <a:bodyPr/>
          <a:lstStyle/>
          <a:p>
            <a:pPr lvl="0"/>
            <a:fld id="{998ADDD2-6CC8-4C82-81D2-4D80A9410C4A}" type="slidenum">
              <a:rPr lang="en-GB" smtClean="0"/>
              <a:t>‹#›</a:t>
            </a:fld>
            <a:endParaRPr lang="en-GB"/>
          </a:p>
        </p:txBody>
      </p:sp>
    </p:spTree>
    <p:extLst>
      <p:ext uri="{BB962C8B-B14F-4D97-AF65-F5344CB8AC3E}">
        <p14:creationId xmlns:p14="http://schemas.microsoft.com/office/powerpoint/2010/main" val="35353276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lvl="0"/>
            <a:fld id="{151FD480-ECD7-42DF-AB4F-30452536E06A}" type="datetime1">
              <a:rPr lang="en-GB" smtClean="0"/>
              <a:pPr lvl="0"/>
              <a:t>04/11/2021</a:t>
            </a:fld>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3B6B1073-BC70-40A1-86F8-901D4EEB97F4}" type="slidenum">
              <a:rPr lang="en-GB" smtClean="0"/>
              <a:t>‹#›</a:t>
            </a:fld>
            <a:endParaRPr lang="en-GB"/>
          </a:p>
        </p:txBody>
      </p:sp>
    </p:spTree>
    <p:extLst>
      <p:ext uri="{BB962C8B-B14F-4D97-AF65-F5344CB8AC3E}">
        <p14:creationId xmlns:p14="http://schemas.microsoft.com/office/powerpoint/2010/main" val="177040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lvl="0"/>
            <a:fld id="{5FA9CE61-C7DC-4386-8AE9-BE39214A0E82}" type="datetime1">
              <a:rPr lang="en-GB" smtClean="0"/>
              <a:pPr lvl="0"/>
              <a:t>04/11/2021</a:t>
            </a:fld>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5E22B7FA-9960-413F-A2A5-4D30903742F1}" type="slidenum">
              <a:rPr lang="en-GB" smtClean="0"/>
              <a:t>‹#›</a:t>
            </a:fld>
            <a:endParaRPr lang="en-GB"/>
          </a:p>
        </p:txBody>
      </p:sp>
    </p:spTree>
    <p:extLst>
      <p:ext uri="{BB962C8B-B14F-4D97-AF65-F5344CB8AC3E}">
        <p14:creationId xmlns:p14="http://schemas.microsoft.com/office/powerpoint/2010/main" val="3009653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lvl="0"/>
            <a:fld id="{CED68685-2331-45A2-976D-F0BB9C2EDC50}" type="datetime1">
              <a:rPr lang="en-GB" smtClean="0"/>
              <a:pPr lvl="0"/>
              <a:t>04/11/2021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lvl="0"/>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a:fld id="{3C740564-C8CA-490D-929F-B46E0C7A1B17}" type="slidenum">
              <a:rPr lang="en-GB" smtClean="0"/>
              <a:t>‹#›</a:t>
            </a:fld>
            <a:endParaRPr lang="en-GB"/>
          </a:p>
        </p:txBody>
      </p:sp>
    </p:spTree>
    <p:extLst>
      <p:ext uri="{BB962C8B-B14F-4D97-AF65-F5344CB8AC3E}">
        <p14:creationId xmlns:p14="http://schemas.microsoft.com/office/powerpoint/2010/main" val="3752555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mailto:username@domain.extension"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19">
    <p:bg>
      <p:bgPr>
        <a:blipFill>
          <a:blip r:embed="rId2">
            <a:alphaModFix amt="50000"/>
          </a:blip>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B0684E-1A0F-466A-833B-4AA48FFD62A3}"/>
              </a:ext>
            </a:extLst>
          </p:cNvPr>
          <p:cNvSpPr txBox="1">
            <a:spLocks/>
          </p:cNvSpPr>
          <p:nvPr/>
        </p:nvSpPr>
        <p:spPr>
          <a:xfrm>
            <a:off x="1524000" y="2697479"/>
            <a:ext cx="9144000" cy="8124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Online Essentials</a:t>
            </a:r>
            <a:endParaRPr lang="en-MT" dirty="0"/>
          </a:p>
        </p:txBody>
      </p:sp>
      <p:sp>
        <p:nvSpPr>
          <p:cNvPr id="5" name="Subtitle 2">
            <a:extLst>
              <a:ext uri="{FF2B5EF4-FFF2-40B4-BE49-F238E27FC236}">
                <a16:creationId xmlns:a16="http://schemas.microsoft.com/office/drawing/2014/main" id="{68B0CA97-7773-4BBD-9481-B0A2E027FE74}"/>
              </a:ext>
            </a:extLst>
          </p:cNvPr>
          <p:cNvSpPr txBox="1">
            <a:spLocks/>
          </p:cNvSpPr>
          <p:nvPr/>
        </p:nvSpPr>
        <p:spPr>
          <a:xfrm>
            <a:off x="1524000" y="360203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Module 7</a:t>
            </a:r>
          </a:p>
          <a:p>
            <a:endParaRPr lang="en-M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23">
    <p:bg>
      <p:bgPr>
        <a:blipFill>
          <a:blip r:embed="rId2">
            <a:alphaModFix amt="50000"/>
          </a:blip>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287BFA-2E9C-4E1E-BFBA-8BD8A4410BAA}"/>
              </a:ext>
            </a:extLst>
          </p:cNvPr>
          <p:cNvSpPr txBox="1"/>
          <p:nvPr/>
        </p:nvSpPr>
        <p:spPr>
          <a:xfrm>
            <a:off x="1852462" y="783868"/>
            <a:ext cx="1955983" cy="461662"/>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400" b="1" dirty="0">
                <a:solidFill>
                  <a:srgbClr val="000000"/>
                </a:solidFill>
                <a:latin typeface="Calibri"/>
              </a:rPr>
              <a:t>Help Function</a:t>
            </a:r>
          </a:p>
        </p:txBody>
      </p:sp>
      <p:sp>
        <p:nvSpPr>
          <p:cNvPr id="3" name="Rectangle 3">
            <a:extLst>
              <a:ext uri="{FF2B5EF4-FFF2-40B4-BE49-F238E27FC236}">
                <a16:creationId xmlns:a16="http://schemas.microsoft.com/office/drawing/2014/main" id="{402DAFE6-AC29-4FCF-833F-D45F6222786E}"/>
              </a:ext>
            </a:extLst>
          </p:cNvPr>
          <p:cNvSpPr/>
          <p:nvPr/>
        </p:nvSpPr>
        <p:spPr>
          <a:xfrm>
            <a:off x="1852461" y="1268758"/>
            <a:ext cx="7632844" cy="1569659"/>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dirty="0">
                <a:solidFill>
                  <a:srgbClr val="000000"/>
                </a:solidFill>
                <a:latin typeface="Calibri"/>
              </a:rPr>
              <a:t>As with most applications, Internet Explorer has a built-in support feature. </a:t>
            </a:r>
          </a:p>
          <a:p>
            <a:pPr>
              <a:defRPr sz="1800" b="0" i="0" u="none" strike="noStrike" kern="0" cap="none" spc="0" baseline="0">
                <a:solidFill>
                  <a:srgbClr val="000000"/>
                </a:solidFill>
                <a:uFillTx/>
              </a:defRPr>
            </a:pPr>
            <a:r>
              <a:rPr lang="en-GB" sz="2400" dirty="0">
                <a:solidFill>
                  <a:srgbClr val="000000"/>
                </a:solidFill>
                <a:latin typeface="Calibri"/>
              </a:rPr>
              <a:t>To use Help, simply click on the Help menu in the main view. Then choose Internet Explorer Help. </a:t>
            </a:r>
          </a:p>
        </p:txBody>
      </p:sp>
      <p:sp>
        <p:nvSpPr>
          <p:cNvPr id="4" name="TextBox 4">
            <a:extLst>
              <a:ext uri="{FF2B5EF4-FFF2-40B4-BE49-F238E27FC236}">
                <a16:creationId xmlns:a16="http://schemas.microsoft.com/office/drawing/2014/main" id="{D58225F0-30D0-4A4D-94FB-420209E7D2EE}"/>
              </a:ext>
            </a:extLst>
          </p:cNvPr>
          <p:cNvSpPr txBox="1"/>
          <p:nvPr/>
        </p:nvSpPr>
        <p:spPr>
          <a:xfrm>
            <a:off x="1923482" y="3100148"/>
            <a:ext cx="7920880" cy="3416317"/>
          </a:xfrm>
          <a:prstGeom prst="rect">
            <a:avLst/>
          </a:prstGeom>
          <a:noFill/>
          <a:ln cap="flat">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b="1" dirty="0">
                <a:solidFill>
                  <a:srgbClr val="000000"/>
                </a:solidFill>
                <a:latin typeface="Calibri"/>
              </a:rPr>
              <a:t>Minimise the Ribbon </a:t>
            </a:r>
            <a:endParaRPr lang="en-GB" sz="2400" dirty="0">
              <a:solidFill>
                <a:srgbClr val="000000"/>
              </a:solidFill>
              <a:latin typeface="Calibri"/>
            </a:endParaRPr>
          </a:p>
          <a:p>
            <a:pPr>
              <a:defRPr sz="1800" b="0" i="0" u="none" strike="noStrike" kern="0" cap="none" spc="0" baseline="0">
                <a:solidFill>
                  <a:srgbClr val="000000"/>
                </a:solidFill>
                <a:uFillTx/>
              </a:defRPr>
            </a:pPr>
            <a:r>
              <a:rPr lang="en-GB" sz="2400" dirty="0">
                <a:solidFill>
                  <a:srgbClr val="000000"/>
                </a:solidFill>
                <a:latin typeface="Calibri"/>
              </a:rPr>
              <a:t>To quickly minimise the Ribbon, double-click the name of the active tab. Double-click a tab again to restore the Ribbon, or</a:t>
            </a:r>
          </a:p>
          <a:p>
            <a:pPr>
              <a:defRPr sz="1800" b="0" i="0" u="none" strike="noStrike" kern="0" cap="none" spc="0" baseline="0">
                <a:solidFill>
                  <a:srgbClr val="000000"/>
                </a:solidFill>
                <a:uFillTx/>
              </a:defRPr>
            </a:pPr>
            <a:r>
              <a:rPr lang="en-GB" sz="2400" kern="0" dirty="0">
                <a:solidFill>
                  <a:srgbClr val="000000"/>
                </a:solidFill>
                <a:latin typeface="Calibri"/>
              </a:rPr>
              <a:t>select the </a:t>
            </a:r>
            <a:r>
              <a:rPr lang="en-GB" sz="2400" b="1" kern="0" dirty="0">
                <a:solidFill>
                  <a:srgbClr val="000000"/>
                </a:solidFill>
                <a:latin typeface="Calibri"/>
              </a:rPr>
              <a:t>View</a:t>
            </a:r>
            <a:r>
              <a:rPr lang="en-GB" sz="2400" kern="0" dirty="0">
                <a:solidFill>
                  <a:srgbClr val="000000"/>
                </a:solidFill>
                <a:latin typeface="Calibri"/>
              </a:rPr>
              <a:t> and then </a:t>
            </a:r>
            <a:r>
              <a:rPr lang="en-GB" sz="2400" b="1" kern="0" dirty="0">
                <a:solidFill>
                  <a:srgbClr val="000000"/>
                </a:solidFill>
                <a:latin typeface="Calibri"/>
              </a:rPr>
              <a:t>Toolbar</a:t>
            </a:r>
            <a:r>
              <a:rPr lang="en-GB" sz="2400" kern="0" dirty="0">
                <a:solidFill>
                  <a:srgbClr val="000000"/>
                </a:solidFill>
                <a:latin typeface="Calibri"/>
              </a:rPr>
              <a:t> and untick the </a:t>
            </a:r>
            <a:r>
              <a:rPr lang="en-GB" sz="2400" b="1" kern="0" dirty="0">
                <a:solidFill>
                  <a:srgbClr val="000000"/>
                </a:solidFill>
                <a:latin typeface="Calibri"/>
              </a:rPr>
              <a:t>Menu bar</a:t>
            </a:r>
            <a:r>
              <a:rPr lang="en-GB" sz="2400" kern="0" dirty="0">
                <a:solidFill>
                  <a:srgbClr val="000000"/>
                </a:solidFill>
                <a:latin typeface="Calibri"/>
              </a:rPr>
              <a:t>.</a:t>
            </a:r>
            <a:endParaRPr lang="en-GB" sz="2400" dirty="0">
              <a:solidFill>
                <a:srgbClr val="000000"/>
              </a:solidFill>
              <a:latin typeface="Calibri"/>
            </a:endParaRPr>
          </a:p>
          <a:p>
            <a:pPr>
              <a:defRPr sz="1800" b="0" i="0" u="none" strike="noStrike" kern="0" cap="none" spc="0" baseline="0">
                <a:solidFill>
                  <a:srgbClr val="000000"/>
                </a:solidFill>
                <a:uFillTx/>
              </a:defRPr>
            </a:pPr>
            <a:endParaRPr lang="en-GB" sz="2400" dirty="0">
              <a:solidFill>
                <a:srgbClr val="000000"/>
              </a:solidFill>
              <a:latin typeface="Calibri"/>
            </a:endParaRPr>
          </a:p>
          <a:p>
            <a:pPr>
              <a:defRPr sz="1800" b="0" i="0" u="none" strike="noStrike" kern="0" cap="none" spc="0" baseline="0">
                <a:solidFill>
                  <a:srgbClr val="000000"/>
                </a:solidFill>
                <a:uFillTx/>
              </a:defRPr>
            </a:pPr>
            <a:r>
              <a:rPr lang="en-GB" sz="2400" b="1" dirty="0">
                <a:solidFill>
                  <a:srgbClr val="000000"/>
                </a:solidFill>
                <a:latin typeface="Calibri"/>
              </a:rPr>
              <a:t>Restore the Ribbon </a:t>
            </a:r>
            <a:endParaRPr lang="en-GB" sz="2400" dirty="0">
              <a:solidFill>
                <a:srgbClr val="000000"/>
              </a:solidFill>
              <a:latin typeface="Calibri"/>
            </a:endParaRPr>
          </a:p>
          <a:p>
            <a:pPr>
              <a:defRPr sz="1800" b="0" i="0" u="none" strike="noStrike" kern="0" cap="none" spc="0" baseline="0">
                <a:solidFill>
                  <a:srgbClr val="000000"/>
                </a:solidFill>
                <a:uFillTx/>
              </a:defRPr>
            </a:pPr>
            <a:r>
              <a:rPr lang="en-GB" sz="2400" kern="0" dirty="0">
                <a:solidFill>
                  <a:srgbClr val="000000"/>
                </a:solidFill>
                <a:latin typeface="Calibri"/>
              </a:rPr>
              <a:t>Right Click on the space next to the address bar, and tick </a:t>
            </a:r>
          </a:p>
          <a:p>
            <a:pPr>
              <a:defRPr sz="1800" b="0" i="0" u="none" strike="noStrike" kern="0" cap="none" spc="0" baseline="0">
                <a:solidFill>
                  <a:srgbClr val="000000"/>
                </a:solidFill>
                <a:uFillTx/>
              </a:defRPr>
            </a:pPr>
            <a:r>
              <a:rPr lang="en-GB" sz="2400" dirty="0">
                <a:solidFill>
                  <a:srgbClr val="000000"/>
                </a:solidFill>
                <a:latin typeface="Calibri"/>
              </a:rPr>
              <a:t>Menu bar. </a:t>
            </a:r>
          </a:p>
          <a:p>
            <a:pPr>
              <a:defRPr sz="1800" b="0" i="0" u="none" strike="noStrike" kern="0" cap="none" spc="0" baseline="0">
                <a:solidFill>
                  <a:srgbClr val="000000"/>
                </a:solidFill>
                <a:uFillTx/>
              </a:defRPr>
            </a:pPr>
            <a:endParaRPr lang="en-GB" sz="2400" dirty="0">
              <a:solidFill>
                <a:srgbClr val="000000"/>
              </a:solidFill>
              <a:latin typeface="Calibri"/>
            </a:endParaRPr>
          </a:p>
        </p:txBody>
      </p:sp>
      <p:sp>
        <p:nvSpPr>
          <p:cNvPr id="5" name="TextBox 4">
            <a:extLst>
              <a:ext uri="{FF2B5EF4-FFF2-40B4-BE49-F238E27FC236}">
                <a16:creationId xmlns:a16="http://schemas.microsoft.com/office/drawing/2014/main" id="{0F6E9DE5-DFE2-47A0-BA23-64413B8E7EF0}"/>
              </a:ext>
            </a:extLst>
          </p:cNvPr>
          <p:cNvSpPr txBox="1"/>
          <p:nvPr/>
        </p:nvSpPr>
        <p:spPr>
          <a:xfrm>
            <a:off x="5001948" y="260650"/>
            <a:ext cx="3368613" cy="523219"/>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800" b="1" u="sng">
                <a:solidFill>
                  <a:srgbClr val="000000"/>
                </a:solidFill>
                <a:latin typeface="Calibri"/>
              </a:rPr>
              <a:t>The Internet Window</a:t>
            </a:r>
          </a:p>
        </p:txBody>
      </p:sp>
      <p:pic>
        <p:nvPicPr>
          <p:cNvPr id="7" name="Picture 6">
            <a:extLst>
              <a:ext uri="{FF2B5EF4-FFF2-40B4-BE49-F238E27FC236}">
                <a16:creationId xmlns:a16="http://schemas.microsoft.com/office/drawing/2014/main" id="{0F5BA2D6-7C6A-4AD9-917E-E39CB6310482}"/>
              </a:ext>
            </a:extLst>
          </p:cNvPr>
          <p:cNvPicPr>
            <a:picLocks noChangeAspect="1"/>
          </p:cNvPicPr>
          <p:nvPr/>
        </p:nvPicPr>
        <p:blipFill rotWithShape="1">
          <a:blip r:embed="rId3"/>
          <a:srcRect t="1101" r="85825" b="90679"/>
          <a:stretch/>
        </p:blipFill>
        <p:spPr>
          <a:xfrm>
            <a:off x="6766153" y="2459711"/>
            <a:ext cx="2467784" cy="775166"/>
          </a:xfrm>
          <a:prstGeom prst="rect">
            <a:avLst/>
          </a:prstGeom>
        </p:spPr>
      </p:pic>
      <p:sp>
        <p:nvSpPr>
          <p:cNvPr id="8" name="Oval 7">
            <a:extLst>
              <a:ext uri="{FF2B5EF4-FFF2-40B4-BE49-F238E27FC236}">
                <a16:creationId xmlns:a16="http://schemas.microsoft.com/office/drawing/2014/main" id="{E33F68FD-F66E-4F10-98D7-B905C67153D4}"/>
              </a:ext>
            </a:extLst>
          </p:cNvPr>
          <p:cNvSpPr/>
          <p:nvPr/>
        </p:nvSpPr>
        <p:spPr>
          <a:xfrm>
            <a:off x="8821446" y="3009529"/>
            <a:ext cx="346229" cy="29602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T"/>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4">
    <p:bg>
      <p:bgPr>
        <a:blipFill>
          <a:blip r:embed="rId2">
            <a:alphaModFix amt="50000"/>
          </a:blip>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36E54A-32AC-420F-8007-D309896ED273}"/>
              </a:ext>
            </a:extLst>
          </p:cNvPr>
          <p:cNvSpPr/>
          <p:nvPr/>
        </p:nvSpPr>
        <p:spPr>
          <a:xfrm>
            <a:off x="1991541" y="404668"/>
            <a:ext cx="4572000" cy="954103"/>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800" u="sng">
                <a:solidFill>
                  <a:srgbClr val="000000"/>
                </a:solidFill>
                <a:latin typeface="Calibri"/>
              </a:rPr>
              <a:t>Navigation Buttons</a:t>
            </a:r>
          </a:p>
          <a:p>
            <a:pPr>
              <a:defRPr sz="1800" b="0" i="0" u="none" strike="noStrike" kern="0" cap="none" spc="0" baseline="0">
                <a:solidFill>
                  <a:srgbClr val="000000"/>
                </a:solidFill>
                <a:uFillTx/>
              </a:defRPr>
            </a:pPr>
            <a:endParaRPr lang="en-GB" sz="2800">
              <a:solidFill>
                <a:srgbClr val="000000"/>
              </a:solidFill>
              <a:latin typeface="Calibri"/>
            </a:endParaRPr>
          </a:p>
        </p:txBody>
      </p:sp>
      <p:sp>
        <p:nvSpPr>
          <p:cNvPr id="3" name="Rectangle 2">
            <a:extLst>
              <a:ext uri="{FF2B5EF4-FFF2-40B4-BE49-F238E27FC236}">
                <a16:creationId xmlns:a16="http://schemas.microsoft.com/office/drawing/2014/main" id="{52A7D477-52AE-4DE1-99B6-B2B089442FB3}"/>
              </a:ext>
            </a:extLst>
          </p:cNvPr>
          <p:cNvSpPr/>
          <p:nvPr/>
        </p:nvSpPr>
        <p:spPr>
          <a:xfrm>
            <a:off x="1991541" y="1196749"/>
            <a:ext cx="8064898" cy="6370975"/>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dirty="0">
                <a:solidFill>
                  <a:srgbClr val="000000"/>
                </a:solidFill>
                <a:latin typeface="Calibri"/>
              </a:rPr>
              <a:t>Internet Explorer uses four buttons for navigation: </a:t>
            </a:r>
          </a:p>
          <a:p>
            <a:pPr algn="ctr">
              <a:defRPr sz="1800" b="0" i="0" u="none" strike="noStrike" kern="0" cap="none" spc="0" baseline="0">
                <a:solidFill>
                  <a:srgbClr val="000000"/>
                </a:solidFill>
                <a:uFillTx/>
              </a:defRPr>
            </a:pPr>
            <a:r>
              <a:rPr lang="en-GB" sz="2400" b="1" dirty="0">
                <a:solidFill>
                  <a:srgbClr val="000000"/>
                </a:solidFill>
                <a:latin typeface="Calibri"/>
              </a:rPr>
              <a:t>Back– Refresh - Home button</a:t>
            </a:r>
          </a:p>
          <a:p>
            <a:pPr>
              <a:defRPr sz="1800" b="0" i="0" u="none" strike="noStrike" kern="0" cap="none" spc="0" baseline="0">
                <a:solidFill>
                  <a:srgbClr val="000000"/>
                </a:solidFill>
                <a:uFillTx/>
              </a:defRPr>
            </a:pPr>
            <a:endParaRPr lang="en-GB" sz="2400" dirty="0">
              <a:solidFill>
                <a:srgbClr val="000000"/>
              </a:solidFill>
              <a:latin typeface="Calibri"/>
            </a:endParaRPr>
          </a:p>
          <a:p>
            <a:pPr>
              <a:defRPr sz="1800" b="0" i="0" u="none" strike="noStrike" kern="0" cap="none" spc="0" baseline="0">
                <a:solidFill>
                  <a:srgbClr val="000000"/>
                </a:solidFill>
                <a:uFillTx/>
              </a:defRPr>
            </a:pPr>
            <a:endParaRPr lang="en-GB" sz="2400" dirty="0">
              <a:solidFill>
                <a:srgbClr val="000000"/>
              </a:solidFill>
              <a:latin typeface="Calibri"/>
            </a:endParaRPr>
          </a:p>
          <a:p>
            <a:pPr>
              <a:defRPr sz="1800" b="0" i="0" u="none" strike="noStrike" kern="0" cap="none" spc="0" baseline="0">
                <a:solidFill>
                  <a:srgbClr val="000000"/>
                </a:solidFill>
                <a:uFillTx/>
              </a:defRPr>
            </a:pPr>
            <a:endParaRPr lang="en-GB" sz="2400" dirty="0">
              <a:solidFill>
                <a:srgbClr val="000000"/>
              </a:solidFill>
              <a:latin typeface="Calibri"/>
            </a:endParaRPr>
          </a:p>
          <a:p>
            <a:pPr>
              <a:defRPr sz="1800" b="0" i="0" u="none" strike="noStrike" kern="0" cap="none" spc="0" baseline="0">
                <a:solidFill>
                  <a:srgbClr val="000000"/>
                </a:solidFill>
                <a:uFillTx/>
              </a:defRPr>
            </a:pPr>
            <a:r>
              <a:rPr lang="en-GB" sz="2400" dirty="0">
                <a:solidFill>
                  <a:srgbClr val="000000"/>
                </a:solidFill>
                <a:latin typeface="Calibri"/>
              </a:rPr>
              <a:t>Homepage – (A page which appears every time you </a:t>
            </a:r>
            <a:r>
              <a:rPr lang="en-GB" sz="2400" kern="0" dirty="0">
                <a:solidFill>
                  <a:srgbClr val="000000"/>
                </a:solidFill>
                <a:latin typeface="Calibri"/>
              </a:rPr>
              <a:t>open your web browser) </a:t>
            </a:r>
            <a:r>
              <a:rPr lang="en-GB" sz="2400" dirty="0">
                <a:solidFill>
                  <a:srgbClr val="000000"/>
                </a:solidFill>
                <a:latin typeface="Calibri"/>
              </a:rPr>
              <a:t>You can change the homepage by going into Tools – Internet Options – General – you can select (use current – use default – use new tab)</a:t>
            </a:r>
          </a:p>
          <a:p>
            <a:pPr>
              <a:defRPr sz="1800" b="0" i="0" u="none" strike="noStrike" kern="0" cap="none" spc="0" baseline="0">
                <a:solidFill>
                  <a:srgbClr val="000000"/>
                </a:solidFill>
                <a:uFillTx/>
              </a:defRPr>
            </a:pPr>
            <a:endParaRPr lang="en-GB" sz="2400" dirty="0">
              <a:solidFill>
                <a:srgbClr val="000000"/>
              </a:solidFill>
              <a:latin typeface="Calibri"/>
            </a:endParaRPr>
          </a:p>
          <a:p>
            <a:pPr>
              <a:defRPr sz="1800" b="0" i="0" u="none" strike="noStrike" kern="0" cap="none" spc="0" baseline="0">
                <a:solidFill>
                  <a:srgbClr val="000000"/>
                </a:solidFill>
                <a:uFillTx/>
              </a:defRPr>
            </a:pPr>
            <a:r>
              <a:rPr lang="en-GB" sz="2400" dirty="0">
                <a:solidFill>
                  <a:srgbClr val="000000"/>
                </a:solidFill>
                <a:latin typeface="Calibri"/>
              </a:rPr>
              <a:t>New Tabs – click on the next tab e.g. the plus sign (you can flick from one tab to another)</a:t>
            </a:r>
          </a:p>
          <a:p>
            <a:pPr>
              <a:defRPr sz="1800" b="0" i="0" u="none" strike="noStrike" kern="0" cap="none" spc="0" baseline="0">
                <a:solidFill>
                  <a:srgbClr val="000000"/>
                </a:solidFill>
                <a:uFillTx/>
              </a:defRPr>
            </a:pPr>
            <a:endParaRPr lang="en-GB" sz="2400" kern="0" dirty="0">
              <a:solidFill>
                <a:srgbClr val="000000"/>
              </a:solidFill>
              <a:latin typeface="Calibri"/>
            </a:endParaRPr>
          </a:p>
          <a:p>
            <a:pPr>
              <a:defRPr sz="1800" b="0" i="0" u="none" strike="noStrike" kern="0" cap="none" spc="0" baseline="0">
                <a:solidFill>
                  <a:srgbClr val="000000"/>
                </a:solidFill>
                <a:uFillTx/>
              </a:defRPr>
            </a:pPr>
            <a:r>
              <a:rPr lang="en-GB" sz="2400" dirty="0">
                <a:solidFill>
                  <a:srgbClr val="000000"/>
                </a:solidFill>
                <a:latin typeface="Calibri"/>
              </a:rPr>
              <a:t>To close tab – click on the x</a:t>
            </a:r>
          </a:p>
          <a:p>
            <a:pPr>
              <a:defRPr sz="1800" b="0" i="0" u="none" strike="noStrike" kern="0" cap="none" spc="0" baseline="0">
                <a:solidFill>
                  <a:srgbClr val="000000"/>
                </a:solidFill>
                <a:uFillTx/>
              </a:defRPr>
            </a:pPr>
            <a:endParaRPr lang="en-GB" sz="2400" dirty="0">
              <a:solidFill>
                <a:srgbClr val="000000"/>
              </a:solidFill>
              <a:latin typeface="Calibri"/>
            </a:endParaRPr>
          </a:p>
          <a:p>
            <a:pPr>
              <a:defRPr sz="1800" b="0" i="0" u="none" strike="noStrike" kern="0" cap="none" spc="0" baseline="0">
                <a:solidFill>
                  <a:srgbClr val="000000"/>
                </a:solidFill>
                <a:uFillTx/>
              </a:defRPr>
            </a:pPr>
            <a:endParaRPr lang="en-GB" sz="2400" dirty="0">
              <a:solidFill>
                <a:srgbClr val="000000"/>
              </a:solidFill>
              <a:latin typeface="Calibri"/>
            </a:endParaRPr>
          </a:p>
          <a:p>
            <a:pPr>
              <a:defRPr sz="1800" b="0" i="0" u="none" strike="noStrike" kern="0" cap="none" spc="0" baseline="0">
                <a:solidFill>
                  <a:srgbClr val="000000"/>
                </a:solidFill>
                <a:uFillTx/>
              </a:defRPr>
            </a:pPr>
            <a:endParaRPr lang="en-GB" sz="2400" dirty="0">
              <a:solidFill>
                <a:srgbClr val="000000"/>
              </a:solidFill>
              <a:latin typeface="Calibri"/>
            </a:endParaRPr>
          </a:p>
        </p:txBody>
      </p:sp>
      <p:pic>
        <p:nvPicPr>
          <p:cNvPr id="4" name="Picture 3">
            <a:extLst>
              <a:ext uri="{FF2B5EF4-FFF2-40B4-BE49-F238E27FC236}">
                <a16:creationId xmlns:a16="http://schemas.microsoft.com/office/drawing/2014/main" id="{BC342FD8-922A-4815-8408-29BC285457B5}"/>
              </a:ext>
            </a:extLst>
          </p:cNvPr>
          <p:cNvPicPr>
            <a:picLocks noChangeAspect="1"/>
          </p:cNvPicPr>
          <p:nvPr/>
        </p:nvPicPr>
        <p:blipFill rotWithShape="1">
          <a:blip r:embed="rId3"/>
          <a:srcRect l="-97" t="1211" r="97847" b="94444"/>
          <a:stretch/>
        </p:blipFill>
        <p:spPr>
          <a:xfrm>
            <a:off x="4099227" y="2101704"/>
            <a:ext cx="524677" cy="548897"/>
          </a:xfrm>
          <a:prstGeom prst="rect">
            <a:avLst/>
          </a:prstGeom>
        </p:spPr>
      </p:pic>
      <p:pic>
        <p:nvPicPr>
          <p:cNvPr id="5" name="Picture 4">
            <a:extLst>
              <a:ext uri="{FF2B5EF4-FFF2-40B4-BE49-F238E27FC236}">
                <a16:creationId xmlns:a16="http://schemas.microsoft.com/office/drawing/2014/main" id="{D6205707-DFEB-4B23-B0F0-E8AFE75B50F9}"/>
              </a:ext>
            </a:extLst>
          </p:cNvPr>
          <p:cNvPicPr>
            <a:picLocks noChangeAspect="1"/>
          </p:cNvPicPr>
          <p:nvPr/>
        </p:nvPicPr>
        <p:blipFill rotWithShape="1">
          <a:blip r:embed="rId3"/>
          <a:srcRect l="67865" t="2278" r="30776" b="95069"/>
          <a:stretch/>
        </p:blipFill>
        <p:spPr>
          <a:xfrm>
            <a:off x="5369201" y="2046918"/>
            <a:ext cx="570883" cy="603683"/>
          </a:xfrm>
          <a:prstGeom prst="rect">
            <a:avLst/>
          </a:prstGeom>
        </p:spPr>
      </p:pic>
      <p:pic>
        <p:nvPicPr>
          <p:cNvPr id="6" name="Picture 5">
            <a:extLst>
              <a:ext uri="{FF2B5EF4-FFF2-40B4-BE49-F238E27FC236}">
                <a16:creationId xmlns:a16="http://schemas.microsoft.com/office/drawing/2014/main" id="{F55F7F56-A8A2-4D92-806F-B040170D767A}"/>
              </a:ext>
            </a:extLst>
          </p:cNvPr>
          <p:cNvPicPr>
            <a:picLocks noChangeAspect="1"/>
          </p:cNvPicPr>
          <p:nvPr/>
        </p:nvPicPr>
        <p:blipFill rotWithShape="1">
          <a:blip r:embed="rId3"/>
          <a:srcRect l="94887" t="2423" r="3980" b="95007"/>
          <a:stretch/>
        </p:blipFill>
        <p:spPr>
          <a:xfrm>
            <a:off x="6785746" y="1974639"/>
            <a:ext cx="570883" cy="701975"/>
          </a:xfrm>
          <a:prstGeom prst="rect">
            <a:avLst/>
          </a:prstGeom>
        </p:spPr>
      </p:pic>
      <p:pic>
        <p:nvPicPr>
          <p:cNvPr id="7" name="Picture 6">
            <a:extLst>
              <a:ext uri="{FF2B5EF4-FFF2-40B4-BE49-F238E27FC236}">
                <a16:creationId xmlns:a16="http://schemas.microsoft.com/office/drawing/2014/main" id="{DD4AD06B-7E24-4B67-B456-EAAA39EFB79C}"/>
              </a:ext>
            </a:extLst>
          </p:cNvPr>
          <p:cNvPicPr>
            <a:picLocks noChangeAspect="1"/>
          </p:cNvPicPr>
          <p:nvPr/>
        </p:nvPicPr>
        <p:blipFill rotWithShape="1">
          <a:blip r:embed="rId3"/>
          <a:srcRect t="4931" r="85243" b="90014"/>
          <a:stretch/>
        </p:blipFill>
        <p:spPr>
          <a:xfrm>
            <a:off x="5510074" y="5402931"/>
            <a:ext cx="2785161" cy="516642"/>
          </a:xfrm>
          <a:prstGeom prst="rect">
            <a:avLst/>
          </a:prstGeom>
        </p:spPr>
      </p:pic>
      <p:sp>
        <p:nvSpPr>
          <p:cNvPr id="8" name="Oval 7">
            <a:extLst>
              <a:ext uri="{FF2B5EF4-FFF2-40B4-BE49-F238E27FC236}">
                <a16:creationId xmlns:a16="http://schemas.microsoft.com/office/drawing/2014/main" id="{70997B0D-03D8-4D67-9886-3E1C0262A5E9}"/>
              </a:ext>
            </a:extLst>
          </p:cNvPr>
          <p:cNvSpPr/>
          <p:nvPr/>
        </p:nvSpPr>
        <p:spPr>
          <a:xfrm>
            <a:off x="7356628" y="5308848"/>
            <a:ext cx="452764" cy="45276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T"/>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24">
    <p:bg>
      <p:bgPr>
        <a:blipFill>
          <a:blip r:embed="rId2">
            <a:alphaModFix amt="50000"/>
          </a:blip>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C7280E-1253-4354-AE87-560CF4CABEE6}"/>
              </a:ext>
            </a:extLst>
          </p:cNvPr>
          <p:cNvSpPr/>
          <p:nvPr/>
        </p:nvSpPr>
        <p:spPr>
          <a:xfrm>
            <a:off x="1847524" y="548677"/>
            <a:ext cx="8352925" cy="6740307"/>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b="1" u="sng" kern="0" dirty="0">
                <a:solidFill>
                  <a:srgbClr val="000000"/>
                </a:solidFill>
                <a:latin typeface="Calibri"/>
              </a:rPr>
              <a:t>Bookmarks</a:t>
            </a:r>
          </a:p>
          <a:p>
            <a:pPr>
              <a:defRPr sz="1800" b="0" i="0" u="none" strike="noStrike" kern="0" cap="none" spc="0" baseline="0">
                <a:solidFill>
                  <a:srgbClr val="000000"/>
                </a:solidFill>
                <a:uFillTx/>
              </a:defRPr>
            </a:pPr>
            <a:endParaRPr lang="en-GB" sz="2400" kern="0" dirty="0">
              <a:solidFill>
                <a:srgbClr val="000000"/>
              </a:solidFill>
              <a:latin typeface="Calibri"/>
            </a:endParaRPr>
          </a:p>
          <a:p>
            <a:pPr>
              <a:defRPr sz="1800" b="0" i="0" u="none" strike="noStrike" kern="0" cap="none" spc="0" baseline="0">
                <a:solidFill>
                  <a:srgbClr val="000000"/>
                </a:solidFill>
                <a:uFillTx/>
              </a:defRPr>
            </a:pPr>
            <a:r>
              <a:rPr lang="en-GB" sz="2400" kern="0" dirty="0">
                <a:solidFill>
                  <a:srgbClr val="000000"/>
                </a:solidFill>
                <a:latin typeface="Calibri"/>
              </a:rPr>
              <a:t>To re-visit a site you can bookmark it, this means you can save it, and open it from here next time.</a:t>
            </a:r>
          </a:p>
          <a:p>
            <a:pPr>
              <a:defRPr sz="1800" b="0" i="0" u="none" strike="noStrike" kern="0" cap="none" spc="0" baseline="0">
                <a:solidFill>
                  <a:srgbClr val="000000"/>
                </a:solidFill>
                <a:uFillTx/>
              </a:defRPr>
            </a:pPr>
            <a:endParaRPr lang="en-GB" sz="2400" kern="0" dirty="0">
              <a:solidFill>
                <a:srgbClr val="000000"/>
              </a:solidFill>
              <a:latin typeface="Calibri"/>
            </a:endParaRPr>
          </a:p>
          <a:p>
            <a:pPr>
              <a:defRPr sz="1800" b="0" i="0" u="none" strike="noStrike" kern="0" cap="none" spc="0" baseline="0">
                <a:solidFill>
                  <a:srgbClr val="000000"/>
                </a:solidFill>
                <a:uFillTx/>
              </a:defRPr>
            </a:pPr>
            <a:r>
              <a:rPr lang="en-GB" sz="2400" u="sng" kern="0" dirty="0">
                <a:solidFill>
                  <a:srgbClr val="000000"/>
                </a:solidFill>
                <a:latin typeface="Calibri"/>
              </a:rPr>
              <a:t>How to Bookmark Pages</a:t>
            </a:r>
          </a:p>
          <a:p>
            <a:pPr>
              <a:defRPr sz="1800" b="0" i="0" u="none" strike="noStrike" kern="0" cap="none" spc="0" baseline="0">
                <a:solidFill>
                  <a:srgbClr val="000000"/>
                </a:solidFill>
                <a:uFillTx/>
              </a:defRPr>
            </a:pPr>
            <a:endParaRPr lang="en-GB" sz="2400" kern="0" dirty="0">
              <a:solidFill>
                <a:srgbClr val="000000"/>
              </a:solidFill>
              <a:latin typeface="Calibri"/>
            </a:endParaRPr>
          </a:p>
          <a:p>
            <a:pPr>
              <a:defRPr sz="1800" b="0" i="0" u="none" strike="noStrike" kern="0" cap="none" spc="0" baseline="0">
                <a:solidFill>
                  <a:srgbClr val="000000"/>
                </a:solidFill>
                <a:uFillTx/>
              </a:defRPr>
            </a:pPr>
            <a:r>
              <a:rPr lang="en-GB" sz="2400" kern="0" dirty="0">
                <a:solidFill>
                  <a:srgbClr val="000000"/>
                </a:solidFill>
                <a:latin typeface="Calibri"/>
              </a:rPr>
              <a:t>Go to the selected website first</a:t>
            </a:r>
          </a:p>
          <a:p>
            <a:pPr>
              <a:defRPr sz="1800" b="0" i="0" u="none" strike="noStrike" kern="0" cap="none" spc="0" baseline="0">
                <a:solidFill>
                  <a:srgbClr val="000000"/>
                </a:solidFill>
                <a:uFillTx/>
              </a:defRPr>
            </a:pPr>
            <a:r>
              <a:rPr lang="en-GB" sz="2400" kern="0" dirty="0">
                <a:solidFill>
                  <a:srgbClr val="000000"/>
                </a:solidFill>
                <a:latin typeface="Calibri"/>
              </a:rPr>
              <a:t>Click on the Star on the right hand side of the browser</a:t>
            </a:r>
          </a:p>
          <a:p>
            <a:pPr>
              <a:defRPr sz="1800" b="0" i="0" u="none" strike="noStrike" kern="0" cap="none" spc="0" baseline="0">
                <a:solidFill>
                  <a:srgbClr val="000000"/>
                </a:solidFill>
                <a:uFillTx/>
              </a:defRPr>
            </a:pPr>
            <a:r>
              <a:rPr lang="en-GB" sz="2400" kern="0" dirty="0">
                <a:solidFill>
                  <a:srgbClr val="000000"/>
                </a:solidFill>
                <a:latin typeface="Calibri"/>
              </a:rPr>
              <a:t>Select Add to Favourites</a:t>
            </a:r>
          </a:p>
          <a:p>
            <a:pPr>
              <a:defRPr sz="1800" b="0" i="0" u="none" strike="noStrike" kern="0" cap="none" spc="0" baseline="0">
                <a:solidFill>
                  <a:srgbClr val="000000"/>
                </a:solidFill>
                <a:uFillTx/>
              </a:defRPr>
            </a:pPr>
            <a:r>
              <a:rPr lang="en-GB" sz="2400" kern="0" dirty="0">
                <a:solidFill>
                  <a:srgbClr val="000000"/>
                </a:solidFill>
                <a:latin typeface="Calibri"/>
              </a:rPr>
              <a:t>Give a name to your bookmark and then Click Add</a:t>
            </a:r>
          </a:p>
          <a:p>
            <a:pPr>
              <a:defRPr sz="1800" b="0" i="0" u="none" strike="noStrike" kern="0" cap="none" spc="0" baseline="0">
                <a:solidFill>
                  <a:srgbClr val="000000"/>
                </a:solidFill>
                <a:uFillTx/>
              </a:defRPr>
            </a:pPr>
            <a:endParaRPr lang="en-GB" sz="2400" kern="0" dirty="0">
              <a:solidFill>
                <a:srgbClr val="000000"/>
              </a:solidFill>
              <a:latin typeface="Calibri"/>
            </a:endParaRPr>
          </a:p>
          <a:p>
            <a:pPr>
              <a:defRPr sz="1800" b="0" i="0" u="none" strike="noStrike" kern="0" cap="none" spc="0" baseline="0">
                <a:solidFill>
                  <a:srgbClr val="000000"/>
                </a:solidFill>
                <a:uFillTx/>
              </a:defRPr>
            </a:pPr>
            <a:r>
              <a:rPr lang="en-GB" sz="2400" u="sng" kern="0" dirty="0">
                <a:solidFill>
                  <a:srgbClr val="000000"/>
                </a:solidFill>
                <a:latin typeface="Calibri"/>
              </a:rPr>
              <a:t>Delete and viewing your bookmarks</a:t>
            </a:r>
          </a:p>
          <a:p>
            <a:pPr>
              <a:defRPr sz="1800" b="0" i="0" u="none" strike="noStrike" kern="0" cap="none" spc="0" baseline="0">
                <a:solidFill>
                  <a:srgbClr val="000000"/>
                </a:solidFill>
                <a:uFillTx/>
              </a:defRPr>
            </a:pPr>
            <a:r>
              <a:rPr lang="en-GB" sz="2400" kern="0" dirty="0">
                <a:solidFill>
                  <a:srgbClr val="000000"/>
                </a:solidFill>
                <a:latin typeface="Calibri"/>
              </a:rPr>
              <a:t>Click on the star icon</a:t>
            </a:r>
          </a:p>
          <a:p>
            <a:pPr>
              <a:defRPr sz="1800" b="0" i="0" u="none" strike="noStrike" kern="0" cap="none" spc="0" baseline="0">
                <a:solidFill>
                  <a:srgbClr val="000000"/>
                </a:solidFill>
                <a:uFillTx/>
              </a:defRPr>
            </a:pPr>
            <a:r>
              <a:rPr lang="en-GB" sz="2400" kern="0" dirty="0">
                <a:solidFill>
                  <a:srgbClr val="000000"/>
                </a:solidFill>
                <a:latin typeface="Calibri"/>
              </a:rPr>
              <a:t>Select Favourites</a:t>
            </a:r>
          </a:p>
          <a:p>
            <a:pPr>
              <a:defRPr sz="1800" b="0" i="0" u="none" strike="noStrike" kern="0" cap="none" spc="0" baseline="0">
                <a:solidFill>
                  <a:srgbClr val="000000"/>
                </a:solidFill>
                <a:uFillTx/>
              </a:defRPr>
            </a:pPr>
            <a:r>
              <a:rPr lang="en-GB" sz="2400" kern="0" dirty="0">
                <a:solidFill>
                  <a:srgbClr val="000000"/>
                </a:solidFill>
                <a:latin typeface="Calibri"/>
              </a:rPr>
              <a:t>Select Bookmark you wish to delete, right click</a:t>
            </a:r>
          </a:p>
          <a:p>
            <a:pPr>
              <a:defRPr sz="1800" b="0" i="0" u="none" strike="noStrike" kern="0" cap="none" spc="0" baseline="0">
                <a:solidFill>
                  <a:srgbClr val="000000"/>
                </a:solidFill>
                <a:uFillTx/>
              </a:defRPr>
            </a:pPr>
            <a:r>
              <a:rPr lang="en-GB" sz="2400" kern="0" dirty="0">
                <a:solidFill>
                  <a:srgbClr val="000000"/>
                </a:solidFill>
                <a:latin typeface="Calibri"/>
              </a:rPr>
              <a:t>Choose delete from the menu</a:t>
            </a:r>
          </a:p>
          <a:p>
            <a:pPr>
              <a:defRPr sz="1800" b="0" i="0" u="none" strike="noStrike" kern="0" cap="none" spc="0" baseline="0">
                <a:solidFill>
                  <a:srgbClr val="000000"/>
                </a:solidFill>
                <a:uFillTx/>
              </a:defRPr>
            </a:pPr>
            <a:endParaRPr lang="en-GB" sz="2400" kern="0" dirty="0">
              <a:solidFill>
                <a:srgbClr val="000000"/>
              </a:solidFill>
              <a:latin typeface="Calibri"/>
            </a:endParaRPr>
          </a:p>
        </p:txBody>
      </p:sp>
      <p:pic>
        <p:nvPicPr>
          <p:cNvPr id="3" name="Picture 2">
            <a:extLst>
              <a:ext uri="{FF2B5EF4-FFF2-40B4-BE49-F238E27FC236}">
                <a16:creationId xmlns:a16="http://schemas.microsoft.com/office/drawing/2014/main" id="{282B2B99-3D1B-47DA-B5C1-E705E125E7B4}"/>
              </a:ext>
            </a:extLst>
          </p:cNvPr>
          <p:cNvPicPr>
            <a:picLocks noChangeAspect="1"/>
          </p:cNvPicPr>
          <p:nvPr/>
        </p:nvPicPr>
        <p:blipFill rotWithShape="1">
          <a:blip r:embed="rId3"/>
          <a:srcRect l="90680" b="94854"/>
          <a:stretch/>
        </p:blipFill>
        <p:spPr>
          <a:xfrm>
            <a:off x="6500056" y="2142108"/>
            <a:ext cx="3138135" cy="938444"/>
          </a:xfrm>
          <a:prstGeom prst="rect">
            <a:avLst/>
          </a:prstGeom>
        </p:spPr>
      </p:pic>
      <p:sp>
        <p:nvSpPr>
          <p:cNvPr id="4" name="Oval 3">
            <a:extLst>
              <a:ext uri="{FF2B5EF4-FFF2-40B4-BE49-F238E27FC236}">
                <a16:creationId xmlns:a16="http://schemas.microsoft.com/office/drawing/2014/main" id="{F12D7E20-DCDE-46BB-A1D8-E08F3A94EDCE}"/>
              </a:ext>
            </a:extLst>
          </p:cNvPr>
          <p:cNvSpPr/>
          <p:nvPr/>
        </p:nvSpPr>
        <p:spPr>
          <a:xfrm>
            <a:off x="8253274" y="2565648"/>
            <a:ext cx="523782" cy="45276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 calcmode="lin" valueType="num">
                                      <p:cBhvr>
                                        <p:cTn id="1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 calcmode="lin" valueType="num">
                                      <p:cBhvr>
                                        <p:cTn id="2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2"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p:cTn id="2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6" dur="500" fill="hold"/>
                                        <p:tgtEl>
                                          <p:spTgt spid="2">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anim calcmode="lin" valueType="num">
                                      <p:cBhvr>
                                        <p:cTn id="2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anim calcmode="lin" valueType="num">
                                      <p:cBhvr>
                                        <p:cTn id="35"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36"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anim calcmode="lin" valueType="num">
                                      <p:cBhvr>
                                        <p:cTn id="39"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40"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13" end="13"/>
                                            </p:txEl>
                                          </p:spTgt>
                                        </p:tgtEl>
                                        <p:attrNameLst>
                                          <p:attrName>style.visibility</p:attrName>
                                        </p:attrNameLst>
                                      </p:cBhvr>
                                      <p:to>
                                        <p:strVal val="visible"/>
                                      </p:to>
                                    </p:set>
                                    <p:anim calcmode="lin" valueType="num">
                                      <p:cBhvr>
                                        <p:cTn id="43"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44" dur="500" fill="hold"/>
                                        <p:tgtEl>
                                          <p:spTgt spid="2">
                                            <p:txEl>
                                              <p:pRg st="13" end="13"/>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14" end="14"/>
                                            </p:txEl>
                                          </p:spTgt>
                                        </p:tgtEl>
                                        <p:attrNameLst>
                                          <p:attrName>style.visibility</p:attrName>
                                        </p:attrNameLst>
                                      </p:cBhvr>
                                      <p:to>
                                        <p:strVal val="visible"/>
                                      </p:to>
                                    </p:set>
                                    <p:anim calcmode="lin" valueType="num">
                                      <p:cBhvr>
                                        <p:cTn id="47"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48" dur="500" fill="hold"/>
                                        <p:tgtEl>
                                          <p:spTgt spid="2">
                                            <p:txEl>
                                              <p:pRg st="14" end="14"/>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
                                            <p:txEl>
                                              <p:pRg st="15" end="15"/>
                                            </p:txEl>
                                          </p:spTgt>
                                        </p:tgtEl>
                                        <p:attrNameLst>
                                          <p:attrName>style.visibility</p:attrName>
                                        </p:attrNameLst>
                                      </p:cBhvr>
                                      <p:to>
                                        <p:strVal val="visible"/>
                                      </p:to>
                                    </p:set>
                                    <p:anim calcmode="lin" valueType="num">
                                      <p:cBhvr>
                                        <p:cTn id="51"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52" dur="500" fill="hold"/>
                                        <p:tgtEl>
                                          <p:spTgt spid="2">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25">
    <p:bg>
      <p:bgPr>
        <a:blipFill>
          <a:blip r:embed="rId2">
            <a:alphaModFix amt="50000"/>
          </a:blip>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B7453-9C81-4D37-B3E0-B89122CAE800}"/>
              </a:ext>
            </a:extLst>
          </p:cNvPr>
          <p:cNvSpPr/>
          <p:nvPr/>
        </p:nvSpPr>
        <p:spPr>
          <a:xfrm>
            <a:off x="1775524" y="116631"/>
            <a:ext cx="8676458" cy="6247864"/>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000" u="sng" kern="0" dirty="0">
                <a:solidFill>
                  <a:srgbClr val="000000"/>
                </a:solidFill>
                <a:latin typeface="Calibri"/>
              </a:rPr>
              <a:t>Creating a Bookmark folders</a:t>
            </a:r>
            <a:endParaRPr lang="en-GB" sz="2000" kern="0" dirty="0">
              <a:solidFill>
                <a:srgbClr val="000000"/>
              </a:solidFill>
              <a:latin typeface="Calibri"/>
            </a:endParaRPr>
          </a:p>
          <a:p>
            <a:pPr>
              <a:defRPr sz="1800" b="0" i="0" u="none" strike="noStrike" kern="0" cap="none" spc="0" baseline="0">
                <a:solidFill>
                  <a:srgbClr val="000000"/>
                </a:solidFill>
                <a:uFillTx/>
              </a:defRPr>
            </a:pPr>
            <a:r>
              <a:rPr lang="en-GB" sz="2000" dirty="0">
                <a:solidFill>
                  <a:srgbClr val="000000"/>
                </a:solidFill>
                <a:latin typeface="Calibri"/>
              </a:rPr>
              <a:t>You can create folder so that you can group related bookmarks, or bookmarks with a common theme. </a:t>
            </a:r>
          </a:p>
          <a:p>
            <a:pPr>
              <a:defRPr sz="1800" b="0" i="0" u="none" strike="noStrike" kern="0" cap="none" spc="0" baseline="0">
                <a:solidFill>
                  <a:srgbClr val="000000"/>
                </a:solidFill>
                <a:uFillTx/>
              </a:defRPr>
            </a:pPr>
            <a:endParaRPr lang="en-GB" sz="2000" kern="0" dirty="0">
              <a:solidFill>
                <a:srgbClr val="000000"/>
              </a:solidFill>
              <a:latin typeface="Calibri"/>
            </a:endParaRPr>
          </a:p>
          <a:p>
            <a:pPr>
              <a:defRPr sz="1800" b="0" i="0" u="none" strike="noStrike" kern="0" cap="none" spc="0" baseline="0">
                <a:solidFill>
                  <a:srgbClr val="000000"/>
                </a:solidFill>
                <a:uFillTx/>
              </a:defRPr>
            </a:pPr>
            <a:r>
              <a:rPr lang="en-GB" sz="2000" kern="0" dirty="0">
                <a:solidFill>
                  <a:srgbClr val="000000"/>
                </a:solidFill>
                <a:latin typeface="Calibri"/>
              </a:rPr>
              <a:t>Select the Star Icon (Favourites)</a:t>
            </a:r>
          </a:p>
          <a:p>
            <a:pPr>
              <a:defRPr sz="1800" b="0" i="0" u="none" strike="noStrike" kern="0" cap="none" spc="0" baseline="0">
                <a:solidFill>
                  <a:srgbClr val="000000"/>
                </a:solidFill>
                <a:uFillTx/>
              </a:defRPr>
            </a:pPr>
            <a:r>
              <a:rPr lang="en-GB" sz="2000" kern="0" dirty="0">
                <a:solidFill>
                  <a:srgbClr val="000000"/>
                </a:solidFill>
                <a:latin typeface="Calibri"/>
              </a:rPr>
              <a:t>click anywhere in the favourites </a:t>
            </a:r>
          </a:p>
          <a:p>
            <a:pPr>
              <a:defRPr sz="1800" b="0" i="0" u="none" strike="noStrike" kern="0" cap="none" spc="0" baseline="0">
                <a:solidFill>
                  <a:srgbClr val="000000"/>
                </a:solidFill>
                <a:uFillTx/>
              </a:defRPr>
            </a:pPr>
            <a:r>
              <a:rPr lang="en-GB" sz="2000" kern="0" dirty="0">
                <a:solidFill>
                  <a:srgbClr val="000000"/>
                </a:solidFill>
                <a:latin typeface="Calibri"/>
              </a:rPr>
              <a:t>Right Click</a:t>
            </a:r>
          </a:p>
          <a:p>
            <a:pPr>
              <a:defRPr sz="1800" b="0" i="0" u="none" strike="noStrike" kern="0" cap="none" spc="0" baseline="0">
                <a:solidFill>
                  <a:srgbClr val="000000"/>
                </a:solidFill>
                <a:uFillTx/>
              </a:defRPr>
            </a:pPr>
            <a:r>
              <a:rPr lang="en-GB" sz="2000" kern="0" dirty="0">
                <a:solidFill>
                  <a:srgbClr val="000000"/>
                </a:solidFill>
                <a:latin typeface="Calibri"/>
              </a:rPr>
              <a:t>Select -  Create New Folder</a:t>
            </a:r>
          </a:p>
          <a:p>
            <a:pPr>
              <a:defRPr sz="1800" b="0" i="0" u="none" strike="noStrike" kern="0" cap="none" spc="0" baseline="0">
                <a:solidFill>
                  <a:srgbClr val="000000"/>
                </a:solidFill>
                <a:uFillTx/>
              </a:defRPr>
            </a:pPr>
            <a:r>
              <a:rPr lang="en-GB" sz="2000" kern="0" dirty="0">
                <a:solidFill>
                  <a:srgbClr val="000000"/>
                </a:solidFill>
                <a:latin typeface="Calibri"/>
              </a:rPr>
              <a:t>Press Enter</a:t>
            </a:r>
          </a:p>
          <a:p>
            <a:pPr>
              <a:defRPr sz="1800" b="0" i="0" u="none" strike="noStrike" kern="0" cap="none" spc="0" baseline="0">
                <a:solidFill>
                  <a:srgbClr val="000000"/>
                </a:solidFill>
                <a:uFillTx/>
              </a:defRPr>
            </a:pPr>
            <a:endParaRPr lang="en-GB" sz="2000" kern="0" dirty="0">
              <a:solidFill>
                <a:srgbClr val="000000"/>
              </a:solidFill>
              <a:latin typeface="Calibri"/>
            </a:endParaRPr>
          </a:p>
          <a:p>
            <a:pPr>
              <a:defRPr sz="1800" b="0" i="0" u="none" strike="noStrike" kern="0" cap="none" spc="0" baseline="0">
                <a:solidFill>
                  <a:srgbClr val="000000"/>
                </a:solidFill>
                <a:uFillTx/>
              </a:defRPr>
            </a:pPr>
            <a:r>
              <a:rPr lang="en-GB" sz="2000" u="sng" kern="0" dirty="0">
                <a:solidFill>
                  <a:srgbClr val="000000"/>
                </a:solidFill>
                <a:latin typeface="Calibri"/>
              </a:rPr>
              <a:t>Browsing History</a:t>
            </a:r>
            <a:r>
              <a:rPr lang="en-GB" sz="2000" kern="0" dirty="0">
                <a:solidFill>
                  <a:srgbClr val="000000"/>
                </a:solidFill>
                <a:latin typeface="Calibri"/>
              </a:rPr>
              <a:t> </a:t>
            </a:r>
          </a:p>
          <a:p>
            <a:pPr>
              <a:defRPr sz="1800" b="0" i="0" u="none" strike="noStrike" kern="0" cap="none" spc="0" baseline="0">
                <a:solidFill>
                  <a:srgbClr val="000000"/>
                </a:solidFill>
                <a:uFillTx/>
              </a:defRPr>
            </a:pPr>
            <a:r>
              <a:rPr lang="en-GB" sz="2000" dirty="0">
                <a:solidFill>
                  <a:srgbClr val="000000"/>
                </a:solidFill>
                <a:latin typeface="Calibri"/>
              </a:rPr>
              <a:t>You can review the list of website that you have visited, and you can also delete this information. </a:t>
            </a:r>
          </a:p>
          <a:p>
            <a:pPr>
              <a:defRPr sz="1800" b="0" i="0" u="none" strike="noStrike" kern="0" cap="none" spc="0" baseline="0">
                <a:solidFill>
                  <a:srgbClr val="000000"/>
                </a:solidFill>
                <a:uFillTx/>
              </a:defRPr>
            </a:pPr>
            <a:endParaRPr lang="en-GB" sz="2000" dirty="0">
              <a:solidFill>
                <a:srgbClr val="000000"/>
              </a:solidFill>
              <a:latin typeface="Calibri"/>
            </a:endParaRPr>
          </a:p>
          <a:p>
            <a:pPr>
              <a:defRPr sz="1800" b="0" i="0" u="none" strike="noStrike" kern="0" cap="none" spc="0" baseline="0">
                <a:solidFill>
                  <a:srgbClr val="000000"/>
                </a:solidFill>
                <a:uFillTx/>
              </a:defRPr>
            </a:pPr>
            <a:r>
              <a:rPr lang="en-GB" sz="2000" kern="0" dirty="0">
                <a:solidFill>
                  <a:srgbClr val="000000"/>
                </a:solidFill>
                <a:latin typeface="Calibri"/>
              </a:rPr>
              <a:t>Select the Star Icon </a:t>
            </a:r>
          </a:p>
          <a:p>
            <a:pPr>
              <a:defRPr sz="1800" b="0" i="0" u="none" strike="noStrike" kern="0" cap="none" spc="0" baseline="0">
                <a:solidFill>
                  <a:srgbClr val="000000"/>
                </a:solidFill>
                <a:uFillTx/>
              </a:defRPr>
            </a:pPr>
            <a:r>
              <a:rPr lang="en-GB" sz="2000" kern="0" dirty="0">
                <a:solidFill>
                  <a:srgbClr val="000000"/>
                </a:solidFill>
                <a:latin typeface="Calibri"/>
              </a:rPr>
              <a:t>Click on History (the information is displayed in date order)</a:t>
            </a:r>
          </a:p>
          <a:p>
            <a:pPr>
              <a:defRPr sz="1800" b="0" i="0" u="none" strike="noStrike" kern="0" cap="none" spc="0" baseline="0">
                <a:solidFill>
                  <a:srgbClr val="000000"/>
                </a:solidFill>
                <a:uFillTx/>
              </a:defRPr>
            </a:pPr>
            <a:endParaRPr lang="en-GB" sz="2000" kern="0" dirty="0">
              <a:solidFill>
                <a:srgbClr val="000000"/>
              </a:solidFill>
              <a:latin typeface="Calibri"/>
            </a:endParaRPr>
          </a:p>
          <a:p>
            <a:pPr>
              <a:defRPr sz="1800" b="0" i="0" u="none" strike="noStrike" kern="0" cap="none" spc="0" baseline="0">
                <a:solidFill>
                  <a:srgbClr val="000000"/>
                </a:solidFill>
                <a:uFillTx/>
              </a:defRPr>
            </a:pPr>
            <a:r>
              <a:rPr lang="en-GB" sz="2000" kern="0" dirty="0">
                <a:solidFill>
                  <a:srgbClr val="000000"/>
                </a:solidFill>
                <a:latin typeface="Calibri"/>
              </a:rPr>
              <a:t>To Delete browsing history:</a:t>
            </a:r>
          </a:p>
          <a:p>
            <a:pPr>
              <a:defRPr sz="1800" b="0" i="0" u="none" strike="noStrike" kern="0" cap="none" spc="0" baseline="0">
                <a:solidFill>
                  <a:srgbClr val="000000"/>
                </a:solidFill>
                <a:uFillTx/>
              </a:defRPr>
            </a:pPr>
            <a:r>
              <a:rPr lang="en-GB" sz="2000" kern="0" dirty="0">
                <a:solidFill>
                  <a:srgbClr val="000000"/>
                </a:solidFill>
                <a:latin typeface="Calibri"/>
              </a:rPr>
              <a:t>Select Tools from menu bar</a:t>
            </a:r>
          </a:p>
          <a:p>
            <a:pPr>
              <a:defRPr sz="1800" b="0" i="0" u="none" strike="noStrike" kern="0" cap="none" spc="0" baseline="0">
                <a:solidFill>
                  <a:srgbClr val="000000"/>
                </a:solidFill>
                <a:uFillTx/>
              </a:defRPr>
            </a:pPr>
            <a:r>
              <a:rPr lang="en-GB" sz="2000" kern="0" dirty="0">
                <a:solidFill>
                  <a:srgbClr val="000000"/>
                </a:solidFill>
                <a:latin typeface="Calibri"/>
              </a:rPr>
              <a:t>Select delete browsing history from the menu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4"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p:cTn id="2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 calcmode="lin" valueType="num">
                                      <p:cBhvr>
                                        <p:cTn id="3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8" dur="500" fill="hold"/>
                                        <p:tgtEl>
                                          <p:spTgt spid="2">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 calcmode="lin" valueType="num">
                                      <p:cBhvr>
                                        <p:cTn id="4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42"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xEl>
                                              <p:pRg st="12" end="12"/>
                                            </p:txEl>
                                          </p:spTgt>
                                        </p:tgtEl>
                                        <p:attrNameLst>
                                          <p:attrName>style.visibility</p:attrName>
                                        </p:attrNameLst>
                                      </p:cBhvr>
                                      <p:to>
                                        <p:strVal val="visible"/>
                                      </p:to>
                                    </p:set>
                                    <p:anim calcmode="lin" valueType="num">
                                      <p:cBhvr>
                                        <p:cTn id="45"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46"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
                                            <p:txEl>
                                              <p:pRg st="13" end="13"/>
                                            </p:txEl>
                                          </p:spTgt>
                                        </p:tgtEl>
                                        <p:attrNameLst>
                                          <p:attrName>style.visibility</p:attrName>
                                        </p:attrNameLst>
                                      </p:cBhvr>
                                      <p:to>
                                        <p:strVal val="visible"/>
                                      </p:to>
                                    </p:set>
                                    <p:anim calcmode="lin" valueType="num">
                                      <p:cBhvr>
                                        <p:cTn id="49"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50" dur="500" fill="hold"/>
                                        <p:tgtEl>
                                          <p:spTgt spid="2">
                                            <p:txEl>
                                              <p:pRg st="13" end="1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
                                            <p:txEl>
                                              <p:pRg st="15" end="15"/>
                                            </p:txEl>
                                          </p:spTgt>
                                        </p:tgtEl>
                                        <p:attrNameLst>
                                          <p:attrName>style.visibility</p:attrName>
                                        </p:attrNameLst>
                                      </p:cBhvr>
                                      <p:to>
                                        <p:strVal val="visible"/>
                                      </p:to>
                                    </p:set>
                                    <p:anim calcmode="lin" valueType="num">
                                      <p:cBhvr>
                                        <p:cTn id="53"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54" dur="500" fill="hold"/>
                                        <p:tgtEl>
                                          <p:spTgt spid="2">
                                            <p:txEl>
                                              <p:pRg st="15" end="15"/>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
                                            <p:txEl>
                                              <p:pRg st="16" end="16"/>
                                            </p:txEl>
                                          </p:spTgt>
                                        </p:tgtEl>
                                        <p:attrNameLst>
                                          <p:attrName>style.visibility</p:attrName>
                                        </p:attrNameLst>
                                      </p:cBhvr>
                                      <p:to>
                                        <p:strVal val="visible"/>
                                      </p:to>
                                    </p:set>
                                    <p:anim calcmode="lin" valueType="num">
                                      <p:cBhvr>
                                        <p:cTn id="57" dur="500" fill="hold"/>
                                        <p:tgtEl>
                                          <p:spTgt spid="2">
                                            <p:txEl>
                                              <p:pRg st="16" end="16"/>
                                            </p:txEl>
                                          </p:spTgt>
                                        </p:tgtEl>
                                        <p:attrNameLst>
                                          <p:attrName>ppt_x</p:attrName>
                                        </p:attrNameLst>
                                      </p:cBhvr>
                                      <p:tavLst>
                                        <p:tav tm="0">
                                          <p:val>
                                            <p:strVal val="#ppt_x"/>
                                          </p:val>
                                        </p:tav>
                                        <p:tav tm="100000">
                                          <p:val>
                                            <p:strVal val="#ppt_x"/>
                                          </p:val>
                                        </p:tav>
                                      </p:tavLst>
                                    </p:anim>
                                    <p:anim calcmode="lin" valueType="num">
                                      <p:cBhvr>
                                        <p:cTn id="58" dur="500" fill="hold"/>
                                        <p:tgtEl>
                                          <p:spTgt spid="2">
                                            <p:txEl>
                                              <p:pRg st="16" end="16"/>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
                                            <p:txEl>
                                              <p:pRg st="17" end="17"/>
                                            </p:txEl>
                                          </p:spTgt>
                                        </p:tgtEl>
                                        <p:attrNameLst>
                                          <p:attrName>style.visibility</p:attrName>
                                        </p:attrNameLst>
                                      </p:cBhvr>
                                      <p:to>
                                        <p:strVal val="visible"/>
                                      </p:to>
                                    </p:set>
                                    <p:anim calcmode="lin" valueType="num">
                                      <p:cBhvr>
                                        <p:cTn id="61" dur="500" fill="hold"/>
                                        <p:tgtEl>
                                          <p:spTgt spid="2">
                                            <p:txEl>
                                              <p:pRg st="17" end="17"/>
                                            </p:txEl>
                                          </p:spTgt>
                                        </p:tgtEl>
                                        <p:attrNameLst>
                                          <p:attrName>ppt_x</p:attrName>
                                        </p:attrNameLst>
                                      </p:cBhvr>
                                      <p:tavLst>
                                        <p:tav tm="0">
                                          <p:val>
                                            <p:strVal val="#ppt_x"/>
                                          </p:val>
                                        </p:tav>
                                        <p:tav tm="100000">
                                          <p:val>
                                            <p:strVal val="#ppt_x"/>
                                          </p:val>
                                        </p:tav>
                                      </p:tavLst>
                                    </p:anim>
                                    <p:anim calcmode="lin" valueType="num">
                                      <p:cBhvr>
                                        <p:cTn id="62" dur="500" fill="hold"/>
                                        <p:tgtEl>
                                          <p:spTgt spid="2">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26">
    <p:bg>
      <p:bgPr>
        <a:blipFill>
          <a:blip r:embed="rId2">
            <a:alphaModFix amt="50000"/>
          </a:blip>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57A210-AA6A-406E-8AD5-C1312974E9B0}"/>
              </a:ext>
            </a:extLst>
          </p:cNvPr>
          <p:cNvSpPr txBox="1"/>
          <p:nvPr/>
        </p:nvSpPr>
        <p:spPr>
          <a:xfrm>
            <a:off x="4913845" y="620686"/>
            <a:ext cx="2364300" cy="523219"/>
          </a:xfrm>
          <a:prstGeom prst="rect">
            <a:avLst/>
          </a:prstGeom>
          <a:noFill/>
          <a:ln cap="flat">
            <a:noFill/>
          </a:ln>
        </p:spPr>
        <p:txBody>
          <a:bodyPr vert="horz" wrap="none" lIns="91440" tIns="45720" rIns="91440" bIns="45720" anchor="t" anchorCtr="1" compatLnSpc="1">
            <a:spAutoFit/>
          </a:bodyPr>
          <a:lstStyle/>
          <a:p>
            <a:pPr algn="ctr">
              <a:defRPr sz="1800" b="0" i="0" u="none" strike="noStrike" kern="0" cap="none" spc="0" baseline="0">
                <a:solidFill>
                  <a:srgbClr val="000000"/>
                </a:solidFill>
                <a:uFillTx/>
              </a:defRPr>
            </a:pPr>
            <a:r>
              <a:rPr lang="en-GB" sz="2800" u="sng">
                <a:solidFill>
                  <a:srgbClr val="000000"/>
                </a:solidFill>
                <a:latin typeface="Calibri"/>
              </a:rPr>
              <a:t>Search Engines</a:t>
            </a:r>
          </a:p>
        </p:txBody>
      </p:sp>
      <p:sp>
        <p:nvSpPr>
          <p:cNvPr id="3" name="Rectangle 2">
            <a:extLst>
              <a:ext uri="{FF2B5EF4-FFF2-40B4-BE49-F238E27FC236}">
                <a16:creationId xmlns:a16="http://schemas.microsoft.com/office/drawing/2014/main" id="{6BF43D4F-6A7F-4A2E-A949-A9495A92CE02}"/>
              </a:ext>
            </a:extLst>
          </p:cNvPr>
          <p:cNvSpPr/>
          <p:nvPr/>
        </p:nvSpPr>
        <p:spPr>
          <a:xfrm>
            <a:off x="2063550" y="1268758"/>
            <a:ext cx="7776862" cy="4893649"/>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a:solidFill>
                  <a:srgbClr val="000000"/>
                </a:solidFill>
                <a:latin typeface="Calibri"/>
              </a:rPr>
              <a:t>A search engine is a tool used to search for information on the World Wide Web. </a:t>
            </a: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Examples of Search engines are: </a:t>
            </a: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www.google.com </a:t>
            </a:r>
          </a:p>
          <a:p>
            <a:pPr>
              <a:defRPr sz="1800" b="0" i="0" u="none" strike="noStrike" kern="0" cap="none" spc="0" baseline="0">
                <a:solidFill>
                  <a:srgbClr val="000000"/>
                </a:solidFill>
                <a:uFillTx/>
              </a:defRPr>
            </a:pPr>
            <a:r>
              <a:rPr lang="en-GB" sz="2400">
                <a:solidFill>
                  <a:srgbClr val="000000"/>
                </a:solidFill>
                <a:latin typeface="Calibri"/>
              </a:rPr>
              <a:t>www.bing.com </a:t>
            </a: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When searching you may not always get all the results on the internet, search engine like Google will only search through a list of maintained sites, that have been registered with that particular search engine. So you will get differing results on</a:t>
            </a:r>
          </a:p>
          <a:p>
            <a:pPr>
              <a:defRPr sz="1800" b="0" i="0" u="none" strike="noStrike" kern="0" cap="none" spc="0" baseline="0">
                <a:solidFill>
                  <a:srgbClr val="000000"/>
                </a:solidFill>
                <a:uFillTx/>
              </a:defRPr>
            </a:pPr>
            <a:r>
              <a:rPr lang="en-GB" sz="2400" kern="0">
                <a:solidFill>
                  <a:srgbClr val="000000"/>
                </a:solidFill>
                <a:latin typeface="Calibri"/>
              </a:rPr>
              <a:t>d</a:t>
            </a:r>
            <a:r>
              <a:rPr lang="en-GB" sz="2400">
                <a:solidFill>
                  <a:srgbClr val="000000"/>
                </a:solidFill>
                <a:latin typeface="Calibri"/>
              </a:rPr>
              <a:t>ifferent search engines.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29">
    <p:bg>
      <p:bgPr>
        <a:blipFill>
          <a:blip r:embed="rId2">
            <a:alphaModFix amt="50000"/>
          </a:blip>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CF5DC0-AE6D-44B3-8016-25477506BD92}"/>
              </a:ext>
            </a:extLst>
          </p:cNvPr>
          <p:cNvSpPr txBox="1"/>
          <p:nvPr/>
        </p:nvSpPr>
        <p:spPr>
          <a:xfrm>
            <a:off x="5177745" y="450250"/>
            <a:ext cx="2110069" cy="523219"/>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800" u="sng" dirty="0">
                <a:solidFill>
                  <a:srgbClr val="000000"/>
                </a:solidFill>
                <a:latin typeface="Calibri"/>
              </a:rPr>
              <a:t>Downloading</a:t>
            </a:r>
          </a:p>
        </p:txBody>
      </p:sp>
      <p:sp>
        <p:nvSpPr>
          <p:cNvPr id="3" name="TextBox 2">
            <a:extLst>
              <a:ext uri="{FF2B5EF4-FFF2-40B4-BE49-F238E27FC236}">
                <a16:creationId xmlns:a16="http://schemas.microsoft.com/office/drawing/2014/main" id="{60A52B87-B50B-4FFD-9C5F-B18C303D62EC}"/>
              </a:ext>
            </a:extLst>
          </p:cNvPr>
          <p:cNvSpPr txBox="1"/>
          <p:nvPr/>
        </p:nvSpPr>
        <p:spPr>
          <a:xfrm>
            <a:off x="1797558" y="1683264"/>
            <a:ext cx="8870442" cy="1569660"/>
          </a:xfrm>
          <a:prstGeom prst="rect">
            <a:avLst/>
          </a:prstGeom>
          <a:noFill/>
          <a:ln cap="flat">
            <a:noFill/>
          </a:ln>
        </p:spPr>
        <p:txBody>
          <a:bodyPr vert="horz" wrap="none" lIns="91440" tIns="45720" rIns="91440" bIns="45720" anchor="t" anchorCtr="0" compatLnSpc="1">
            <a:spAutoFit/>
          </a:bodyPr>
          <a:lstStyle/>
          <a:p>
            <a:pPr marL="342900" indent="-342900">
              <a:buSzPct val="100000"/>
              <a:buAutoNum type="arabicPeriod"/>
              <a:defRPr sz="1800" b="0" i="0" u="none" strike="noStrike" kern="0" cap="none" spc="0" baseline="0">
                <a:solidFill>
                  <a:srgbClr val="000000"/>
                </a:solidFill>
                <a:uFillTx/>
              </a:defRPr>
            </a:pPr>
            <a:r>
              <a:rPr lang="en-GB" sz="2400" dirty="0">
                <a:solidFill>
                  <a:srgbClr val="000000"/>
                </a:solidFill>
                <a:latin typeface="Calibri"/>
              </a:rPr>
              <a:t>On the Hyperlink – Right Click - </a:t>
            </a:r>
            <a:r>
              <a:rPr lang="en-GB" sz="2400" b="1" dirty="0">
                <a:solidFill>
                  <a:srgbClr val="000000"/>
                </a:solidFill>
                <a:latin typeface="Calibri"/>
              </a:rPr>
              <a:t>Save Target As</a:t>
            </a:r>
            <a:r>
              <a:rPr lang="en-GB" sz="2400" dirty="0">
                <a:solidFill>
                  <a:srgbClr val="000000"/>
                </a:solidFill>
                <a:latin typeface="Calibri"/>
              </a:rPr>
              <a:t> – enter the desired </a:t>
            </a:r>
          </a:p>
          <a:p>
            <a:pPr>
              <a:defRPr sz="1800" b="0" i="0" u="none" strike="noStrike" kern="0" cap="none" spc="0" baseline="0">
                <a:solidFill>
                  <a:srgbClr val="000000"/>
                </a:solidFill>
                <a:uFillTx/>
              </a:defRPr>
            </a:pPr>
            <a:r>
              <a:rPr lang="en-GB" sz="2400" dirty="0">
                <a:solidFill>
                  <a:srgbClr val="000000"/>
                </a:solidFill>
                <a:latin typeface="Calibri"/>
              </a:rPr>
              <a:t>                                                                                             location / drive</a:t>
            </a:r>
          </a:p>
          <a:p>
            <a:pPr>
              <a:defRPr sz="1800" b="0" i="0" u="none" strike="noStrike" kern="0" cap="none" spc="0" baseline="0">
                <a:solidFill>
                  <a:srgbClr val="000000"/>
                </a:solidFill>
                <a:uFillTx/>
              </a:defRPr>
            </a:pPr>
            <a:r>
              <a:rPr lang="en-GB" sz="2400" b="1" dirty="0">
                <a:solidFill>
                  <a:srgbClr val="000000"/>
                </a:solidFill>
                <a:latin typeface="Calibri"/>
              </a:rPr>
              <a:t>(The “Save as” wording may vary depending on the internet version </a:t>
            </a:r>
          </a:p>
          <a:p>
            <a:pPr>
              <a:defRPr sz="1800" b="0" i="0" u="none" strike="noStrike" kern="0" cap="none" spc="0" baseline="0">
                <a:solidFill>
                  <a:srgbClr val="000000"/>
                </a:solidFill>
                <a:uFillTx/>
              </a:defRPr>
            </a:pPr>
            <a:r>
              <a:rPr lang="en-GB" sz="2400" b="1" dirty="0">
                <a:solidFill>
                  <a:srgbClr val="000000"/>
                </a:solidFill>
                <a:latin typeface="Calibri"/>
              </a:rPr>
              <a:t>you are using)</a:t>
            </a:r>
          </a:p>
        </p:txBody>
      </p:sp>
      <p:sp>
        <p:nvSpPr>
          <p:cNvPr id="4" name="TextBox 3">
            <a:extLst>
              <a:ext uri="{FF2B5EF4-FFF2-40B4-BE49-F238E27FC236}">
                <a16:creationId xmlns:a16="http://schemas.microsoft.com/office/drawing/2014/main" id="{D4F89F0D-5BBC-40FE-871B-B788B6BF41CB}"/>
              </a:ext>
            </a:extLst>
          </p:cNvPr>
          <p:cNvSpPr txBox="1"/>
          <p:nvPr/>
        </p:nvSpPr>
        <p:spPr>
          <a:xfrm>
            <a:off x="1797559" y="3663365"/>
            <a:ext cx="3649205" cy="461662"/>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400" u="sng" dirty="0">
                <a:solidFill>
                  <a:srgbClr val="000000"/>
                </a:solidFill>
                <a:latin typeface="Calibri"/>
              </a:rPr>
              <a:t>Copying Text, Image or URL</a:t>
            </a:r>
          </a:p>
        </p:txBody>
      </p:sp>
      <p:sp>
        <p:nvSpPr>
          <p:cNvPr id="5" name="TextBox 4">
            <a:extLst>
              <a:ext uri="{FF2B5EF4-FFF2-40B4-BE49-F238E27FC236}">
                <a16:creationId xmlns:a16="http://schemas.microsoft.com/office/drawing/2014/main" id="{D8D8BF37-2F39-4AD1-BD91-063598121257}"/>
              </a:ext>
            </a:extLst>
          </p:cNvPr>
          <p:cNvSpPr txBox="1"/>
          <p:nvPr/>
        </p:nvSpPr>
        <p:spPr>
          <a:xfrm>
            <a:off x="1797558" y="4224329"/>
            <a:ext cx="7899858" cy="2554540"/>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000" dirty="0">
                <a:solidFill>
                  <a:srgbClr val="000000"/>
                </a:solidFill>
                <a:latin typeface="Calibri"/>
              </a:rPr>
              <a:t>Text 	Highlight the text</a:t>
            </a:r>
          </a:p>
          <a:p>
            <a:pPr>
              <a:defRPr sz="1800" b="0" i="0" u="none" strike="noStrike" kern="0" cap="none" spc="0" baseline="0">
                <a:solidFill>
                  <a:srgbClr val="000000"/>
                </a:solidFill>
                <a:uFillTx/>
              </a:defRPr>
            </a:pPr>
            <a:r>
              <a:rPr lang="en-GB" sz="2000" dirty="0">
                <a:solidFill>
                  <a:srgbClr val="000000"/>
                </a:solidFill>
                <a:latin typeface="Calibri"/>
              </a:rPr>
              <a:t>           	Right Click (keep the cursor on the highlighted text) - Select Copy</a:t>
            </a:r>
          </a:p>
          <a:p>
            <a:pPr>
              <a:defRPr sz="1800" b="0" i="0" u="none" strike="noStrike" kern="0" cap="none" spc="0" baseline="0">
                <a:solidFill>
                  <a:srgbClr val="000000"/>
                </a:solidFill>
                <a:uFillTx/>
              </a:defRPr>
            </a:pPr>
            <a:r>
              <a:rPr lang="en-GB" sz="2000" dirty="0">
                <a:solidFill>
                  <a:srgbClr val="000000"/>
                </a:solidFill>
                <a:latin typeface="Calibri"/>
              </a:rPr>
              <a:t>            	Go to where you want to copy it to – Right Click Paste</a:t>
            </a:r>
          </a:p>
          <a:p>
            <a:pPr>
              <a:defRPr sz="1800" b="0" i="0" u="none" strike="noStrike" kern="0" cap="none" spc="0" baseline="0">
                <a:solidFill>
                  <a:srgbClr val="000000"/>
                </a:solidFill>
                <a:uFillTx/>
              </a:defRPr>
            </a:pPr>
            <a:r>
              <a:rPr lang="en-GB" sz="2000" dirty="0">
                <a:solidFill>
                  <a:srgbClr val="000000"/>
                </a:solidFill>
                <a:latin typeface="Calibri"/>
              </a:rPr>
              <a:t>Image 	Right Click on the Image - Select Copy</a:t>
            </a:r>
          </a:p>
          <a:p>
            <a:pPr>
              <a:defRPr sz="1800" b="0" i="0" u="none" strike="noStrike" kern="0" cap="none" spc="0" baseline="0">
                <a:solidFill>
                  <a:srgbClr val="000000"/>
                </a:solidFill>
                <a:uFillTx/>
              </a:defRPr>
            </a:pPr>
            <a:r>
              <a:rPr lang="en-GB" sz="2000" dirty="0">
                <a:solidFill>
                  <a:srgbClr val="000000"/>
                </a:solidFill>
                <a:latin typeface="Calibri"/>
              </a:rPr>
              <a:t>            	Go to where you want to copy it to – Right Click Paste</a:t>
            </a:r>
          </a:p>
          <a:p>
            <a:pPr>
              <a:defRPr sz="1800" b="0" i="0" u="none" strike="noStrike" kern="0" cap="none" spc="0" baseline="0">
                <a:solidFill>
                  <a:srgbClr val="000000"/>
                </a:solidFill>
                <a:uFillTx/>
              </a:defRPr>
            </a:pPr>
            <a:r>
              <a:rPr lang="en-GB" sz="2000" dirty="0">
                <a:solidFill>
                  <a:srgbClr val="000000"/>
                </a:solidFill>
                <a:latin typeface="Calibri"/>
              </a:rPr>
              <a:t>URL   	Highlight the URL from the address bar – Right Click - Select Copy</a:t>
            </a:r>
          </a:p>
          <a:p>
            <a:pPr>
              <a:defRPr sz="1800" b="0" i="0" u="none" strike="noStrike" kern="0" cap="none" spc="0" baseline="0">
                <a:solidFill>
                  <a:srgbClr val="000000"/>
                </a:solidFill>
                <a:uFillTx/>
              </a:defRPr>
            </a:pPr>
            <a:r>
              <a:rPr lang="en-GB" sz="2000" dirty="0">
                <a:solidFill>
                  <a:srgbClr val="000000"/>
                </a:solidFill>
                <a:latin typeface="Calibri"/>
              </a:rPr>
              <a:t>               	Go to where you want to copy it to – Right Click Paste</a:t>
            </a:r>
          </a:p>
          <a:p>
            <a:pPr>
              <a:defRPr sz="1800" b="0" i="0" u="none" strike="noStrike" kern="0" cap="none" spc="0" baseline="0">
                <a:solidFill>
                  <a:srgbClr val="000000"/>
                </a:solidFill>
                <a:uFillTx/>
              </a:defRPr>
            </a:pPr>
            <a:endParaRPr lang="en-GB" sz="2000" dirty="0">
              <a:solidFill>
                <a:srgbClr val="000000"/>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100000">
                                          <p:val>
                                            <p:strVal val="#ppt_x"/>
                                          </p:val>
                                        </p:tav>
                                      </p:tavLst>
                                    </p:anim>
                                    <p:anim calcmode="lin" valueType="num">
                                      <p:cBhvr>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name="Slide30">
    <p:bg>
      <p:bgPr>
        <a:blipFill>
          <a:blip r:embed="rId2">
            <a:alphaModFix amt="50000"/>
          </a:blip>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F94724-357A-4120-9B3B-A12BF49786CE}"/>
              </a:ext>
            </a:extLst>
          </p:cNvPr>
          <p:cNvSpPr txBox="1"/>
          <p:nvPr/>
        </p:nvSpPr>
        <p:spPr>
          <a:xfrm>
            <a:off x="4901729" y="395368"/>
            <a:ext cx="2388540" cy="461662"/>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400" u="sng">
                <a:solidFill>
                  <a:srgbClr val="000000"/>
                </a:solidFill>
                <a:latin typeface="Calibri"/>
              </a:rPr>
              <a:t>Preview and Print</a:t>
            </a:r>
          </a:p>
        </p:txBody>
      </p:sp>
      <p:sp>
        <p:nvSpPr>
          <p:cNvPr id="3" name="TextBox 2">
            <a:extLst>
              <a:ext uri="{FF2B5EF4-FFF2-40B4-BE49-F238E27FC236}">
                <a16:creationId xmlns:a16="http://schemas.microsoft.com/office/drawing/2014/main" id="{4EFF8A41-22A9-4442-8081-BC6962D99195}"/>
              </a:ext>
            </a:extLst>
          </p:cNvPr>
          <p:cNvSpPr txBox="1"/>
          <p:nvPr/>
        </p:nvSpPr>
        <p:spPr>
          <a:xfrm>
            <a:off x="1847523" y="1124740"/>
            <a:ext cx="8269440" cy="830997"/>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400" kern="0">
                <a:solidFill>
                  <a:srgbClr val="000000"/>
                </a:solidFill>
                <a:latin typeface="Calibri"/>
              </a:rPr>
              <a:t>On the </a:t>
            </a:r>
            <a:r>
              <a:rPr lang="en-GB" sz="2400">
                <a:solidFill>
                  <a:srgbClr val="000000"/>
                </a:solidFill>
                <a:latin typeface="Calibri"/>
              </a:rPr>
              <a:t>print icon, press the icon and select print or print preview</a:t>
            </a:r>
          </a:p>
          <a:p>
            <a:pPr>
              <a:defRPr sz="1800" b="0" i="0" u="none" strike="noStrike" kern="0" cap="none" spc="0" baseline="0">
                <a:solidFill>
                  <a:srgbClr val="000000"/>
                </a:solidFill>
                <a:uFillTx/>
              </a:defRPr>
            </a:pPr>
            <a:r>
              <a:rPr lang="en-GB" sz="2400" kern="0">
                <a:solidFill>
                  <a:srgbClr val="000000"/>
                </a:solidFill>
                <a:latin typeface="Calibri"/>
              </a:rPr>
              <a:t>Or select the File tab, print or print preview</a:t>
            </a:r>
            <a:endParaRPr lang="en-GB" sz="2400">
              <a:solidFill>
                <a:srgbClr val="000000"/>
              </a:solidFill>
              <a:latin typeface="Calibri"/>
            </a:endParaRPr>
          </a:p>
        </p:txBody>
      </p:sp>
      <p:pic>
        <p:nvPicPr>
          <p:cNvPr id="4" name="Picture 2">
            <a:extLst>
              <a:ext uri="{FF2B5EF4-FFF2-40B4-BE49-F238E27FC236}">
                <a16:creationId xmlns:a16="http://schemas.microsoft.com/office/drawing/2014/main" id="{F24D2F9E-89F3-48D4-80B6-41473FF2D509}"/>
              </a:ext>
            </a:extLst>
          </p:cNvPr>
          <p:cNvPicPr>
            <a:picLocks noChangeAspect="1"/>
          </p:cNvPicPr>
          <p:nvPr/>
        </p:nvPicPr>
        <p:blipFill>
          <a:blip r:embed="rId3"/>
          <a:srcRect/>
          <a:stretch>
            <a:fillRect/>
          </a:stretch>
        </p:blipFill>
        <p:spPr>
          <a:xfrm>
            <a:off x="7447017" y="1556794"/>
            <a:ext cx="2897459" cy="1920605"/>
          </a:xfrm>
          <a:prstGeom prst="rect">
            <a:avLst/>
          </a:prstGeom>
          <a:noFill/>
          <a:ln cap="flat">
            <a:noFill/>
          </a:ln>
        </p:spPr>
      </p:pic>
      <p:sp>
        <p:nvSpPr>
          <p:cNvPr id="5" name="TextBox 3">
            <a:extLst>
              <a:ext uri="{FF2B5EF4-FFF2-40B4-BE49-F238E27FC236}">
                <a16:creationId xmlns:a16="http://schemas.microsoft.com/office/drawing/2014/main" id="{ECD59B91-5E15-4D75-A2DB-AE1E3FE392BC}"/>
              </a:ext>
            </a:extLst>
          </p:cNvPr>
          <p:cNvSpPr txBox="1"/>
          <p:nvPr/>
        </p:nvSpPr>
        <p:spPr>
          <a:xfrm>
            <a:off x="1847523" y="3861044"/>
            <a:ext cx="8209172" cy="2862318"/>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000">
                <a:solidFill>
                  <a:srgbClr val="000000"/>
                </a:solidFill>
                <a:latin typeface="Calibri"/>
              </a:rPr>
              <a:t>A printer dailog box will appear, make any necessary changes before printing.</a:t>
            </a:r>
          </a:p>
          <a:p>
            <a:pPr>
              <a:defRPr sz="1800" b="0" i="0" u="none" strike="noStrike" kern="0" cap="none" spc="0" baseline="0">
                <a:solidFill>
                  <a:srgbClr val="000000"/>
                </a:solidFill>
                <a:uFillTx/>
              </a:defRPr>
            </a:pPr>
            <a:endParaRPr lang="en-GB" sz="2000">
              <a:solidFill>
                <a:srgbClr val="000000"/>
              </a:solidFill>
              <a:latin typeface="Calibri"/>
            </a:endParaRPr>
          </a:p>
          <a:p>
            <a:pPr>
              <a:defRPr sz="1800" b="0" i="0" u="none" strike="noStrike" kern="0" cap="none" spc="0" baseline="0">
                <a:solidFill>
                  <a:srgbClr val="000000"/>
                </a:solidFill>
                <a:uFillTx/>
              </a:defRPr>
            </a:pPr>
            <a:r>
              <a:rPr lang="en-GB" sz="2000">
                <a:solidFill>
                  <a:srgbClr val="000000"/>
                </a:solidFill>
                <a:latin typeface="Calibri"/>
              </a:rPr>
              <a:t>In the Page Range section you can choose to: </a:t>
            </a:r>
          </a:p>
          <a:p>
            <a:pPr>
              <a:defRPr sz="1800" b="0" i="0" u="none" strike="noStrike" kern="0" cap="none" spc="0" baseline="0">
                <a:solidFill>
                  <a:srgbClr val="000000"/>
                </a:solidFill>
                <a:uFillTx/>
              </a:defRPr>
            </a:pPr>
            <a:r>
              <a:rPr lang="en-GB" sz="2000">
                <a:solidFill>
                  <a:srgbClr val="000000"/>
                </a:solidFill>
                <a:latin typeface="Calibri"/>
              </a:rPr>
              <a:t>Print all the pages in a specific webpage. </a:t>
            </a:r>
          </a:p>
          <a:p>
            <a:pPr>
              <a:defRPr sz="1800" b="0" i="0" u="none" strike="noStrike" kern="0" cap="none" spc="0" baseline="0">
                <a:solidFill>
                  <a:srgbClr val="000000"/>
                </a:solidFill>
                <a:uFillTx/>
              </a:defRPr>
            </a:pPr>
            <a:r>
              <a:rPr lang="en-GB" sz="2000">
                <a:solidFill>
                  <a:srgbClr val="000000"/>
                </a:solidFill>
                <a:latin typeface="Calibri"/>
              </a:rPr>
              <a:t>Print a Selection from the webpage (you need to highlight the text first.) </a:t>
            </a:r>
          </a:p>
          <a:p>
            <a:pPr>
              <a:defRPr sz="1800" b="0" i="0" u="none" strike="noStrike" kern="0" cap="none" spc="0" baseline="0">
                <a:solidFill>
                  <a:srgbClr val="000000"/>
                </a:solidFill>
                <a:uFillTx/>
              </a:defRPr>
            </a:pPr>
            <a:r>
              <a:rPr lang="en-GB" sz="2000">
                <a:solidFill>
                  <a:srgbClr val="000000"/>
                </a:solidFill>
                <a:latin typeface="Calibri"/>
              </a:rPr>
              <a:t>Print a range of pages. </a:t>
            </a:r>
          </a:p>
          <a:p>
            <a:pPr>
              <a:defRPr sz="1800" b="0" i="0" u="none" strike="noStrike" kern="0" cap="none" spc="0" baseline="0">
                <a:solidFill>
                  <a:srgbClr val="000000"/>
                </a:solidFill>
                <a:uFillTx/>
              </a:defRPr>
            </a:pPr>
            <a:r>
              <a:rPr lang="en-GB" sz="2000">
                <a:solidFill>
                  <a:srgbClr val="000000"/>
                </a:solidFill>
                <a:latin typeface="Calibri"/>
              </a:rPr>
              <a:t>You can also set the number of copies for a specific print page. </a:t>
            </a:r>
          </a:p>
          <a:p>
            <a:pPr>
              <a:defRPr sz="1800" b="0" i="0" u="none" strike="noStrike" kern="0" cap="none" spc="0" baseline="0">
                <a:solidFill>
                  <a:srgbClr val="000000"/>
                </a:solidFill>
                <a:uFillTx/>
              </a:defRPr>
            </a:pPr>
            <a:endParaRPr lang="en-GB" sz="2000">
              <a:solidFill>
                <a:srgbClr val="000000"/>
              </a:solidFill>
              <a:latin typeface="Calibri"/>
            </a:endParaRPr>
          </a:p>
          <a:p>
            <a:pPr>
              <a:defRPr sz="1800" b="0" i="0" u="none" strike="noStrike" kern="0" cap="none" spc="0" baseline="0">
                <a:solidFill>
                  <a:srgbClr val="000000"/>
                </a:solidFill>
                <a:uFillTx/>
              </a:defRPr>
            </a:pPr>
            <a:r>
              <a:rPr lang="en-GB" sz="2000">
                <a:solidFill>
                  <a:srgbClr val="000000"/>
                </a:solidFill>
                <a:latin typeface="Calibri"/>
              </a:rPr>
              <a:t>When you have made all the necessary changes click the </a:t>
            </a:r>
            <a:r>
              <a:rPr lang="en-GB" sz="2000" b="1">
                <a:solidFill>
                  <a:srgbClr val="000000"/>
                </a:solidFill>
                <a:latin typeface="Calibri"/>
              </a:rPr>
              <a:t>Print </a:t>
            </a:r>
            <a:r>
              <a:rPr lang="en-GB" sz="2000">
                <a:solidFill>
                  <a:srgbClr val="000000"/>
                </a:solidFill>
                <a:latin typeface="Calibri"/>
              </a:rPr>
              <a:t>button.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32">
    <p:bg>
      <p:bgPr>
        <a:blipFill>
          <a:blip r:embed="rId2">
            <a:alphaModFix amt="50000"/>
          </a:blip>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B06140-B23B-4923-9044-93B10B74642C}"/>
              </a:ext>
            </a:extLst>
          </p:cNvPr>
          <p:cNvSpPr txBox="1"/>
          <p:nvPr/>
        </p:nvSpPr>
        <p:spPr>
          <a:xfrm>
            <a:off x="4936229" y="476668"/>
            <a:ext cx="2348720" cy="461665"/>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400" b="1" u="sng">
                <a:solidFill>
                  <a:srgbClr val="000000"/>
                </a:solidFill>
                <a:latin typeface="Calibri"/>
              </a:rPr>
              <a:t>Google Translate</a:t>
            </a:r>
          </a:p>
        </p:txBody>
      </p:sp>
      <p:sp>
        <p:nvSpPr>
          <p:cNvPr id="3" name="Rectangle 2">
            <a:extLst>
              <a:ext uri="{FF2B5EF4-FFF2-40B4-BE49-F238E27FC236}">
                <a16:creationId xmlns:a16="http://schemas.microsoft.com/office/drawing/2014/main" id="{0704C357-15E7-41C2-A430-0AB5EA48B675}"/>
              </a:ext>
            </a:extLst>
          </p:cNvPr>
          <p:cNvSpPr/>
          <p:nvPr/>
        </p:nvSpPr>
        <p:spPr>
          <a:xfrm>
            <a:off x="2063550" y="908721"/>
            <a:ext cx="7920880" cy="1938994"/>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a:solidFill>
                  <a:srgbClr val="000000"/>
                </a:solidFill>
                <a:latin typeface="Calibri"/>
              </a:rPr>
              <a:t>Various online tools can be used to translate for free a web page or text to another language. Google Translate is one such service. </a:t>
            </a: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Website: </a:t>
            </a:r>
            <a:r>
              <a:rPr lang="en-GB" sz="2400" kern="0">
                <a:solidFill>
                  <a:srgbClr val="000000"/>
                </a:solidFill>
                <a:latin typeface="Calibri"/>
              </a:rPr>
              <a:t>https://translate.google.com </a:t>
            </a:r>
            <a:r>
              <a:rPr lang="en-GB" sz="2400">
                <a:solidFill>
                  <a:srgbClr val="000000"/>
                </a:solidFill>
                <a:latin typeface="Calibri"/>
              </a:rPr>
              <a:t> </a:t>
            </a:r>
          </a:p>
        </p:txBody>
      </p:sp>
      <p:pic>
        <p:nvPicPr>
          <p:cNvPr id="4" name="Picture 2">
            <a:extLst>
              <a:ext uri="{FF2B5EF4-FFF2-40B4-BE49-F238E27FC236}">
                <a16:creationId xmlns:a16="http://schemas.microsoft.com/office/drawing/2014/main" id="{16EFF1F1-9189-413D-9184-DD30EE862E54}"/>
              </a:ext>
            </a:extLst>
          </p:cNvPr>
          <p:cNvPicPr>
            <a:picLocks noChangeAspect="1"/>
          </p:cNvPicPr>
          <p:nvPr/>
        </p:nvPicPr>
        <p:blipFill rotWithShape="1">
          <a:blip r:embed="rId3"/>
          <a:srcRect l="1" t="12931" r="-377"/>
          <a:stretch/>
        </p:blipFill>
        <p:spPr>
          <a:xfrm>
            <a:off x="2063550" y="3076155"/>
            <a:ext cx="7096220" cy="2873125"/>
          </a:xfrm>
          <a:prstGeom prst="rect">
            <a:avLst/>
          </a:prstGeom>
          <a:noFill/>
          <a:ln cap="flat">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28">
    <p:bg>
      <p:bgPr>
        <a:blipFill>
          <a:blip r:embed="rId2">
            <a:alphaModFix amt="50000"/>
          </a:blip>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18FFCA-837E-4A99-8AD4-32EB1730ACB6}"/>
              </a:ext>
            </a:extLst>
          </p:cNvPr>
          <p:cNvSpPr txBox="1"/>
          <p:nvPr/>
        </p:nvSpPr>
        <p:spPr>
          <a:xfrm>
            <a:off x="4223181" y="188640"/>
            <a:ext cx="3818223" cy="461662"/>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400" b="1" u="sng">
                <a:solidFill>
                  <a:srgbClr val="000000"/>
                </a:solidFill>
                <a:latin typeface="Calibri"/>
              </a:rPr>
              <a:t>Choosing a Credible Website</a:t>
            </a:r>
          </a:p>
        </p:txBody>
      </p:sp>
      <p:sp>
        <p:nvSpPr>
          <p:cNvPr id="3" name="Rectangle 2">
            <a:extLst>
              <a:ext uri="{FF2B5EF4-FFF2-40B4-BE49-F238E27FC236}">
                <a16:creationId xmlns:a16="http://schemas.microsoft.com/office/drawing/2014/main" id="{2982DEF5-CF2F-45FC-917B-BF17F9E1FB1E}"/>
              </a:ext>
            </a:extLst>
          </p:cNvPr>
          <p:cNvSpPr/>
          <p:nvPr/>
        </p:nvSpPr>
        <p:spPr>
          <a:xfrm>
            <a:off x="1559498" y="764704"/>
            <a:ext cx="8352925" cy="830997"/>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kern="0">
                <a:solidFill>
                  <a:srgbClr val="000000"/>
                </a:solidFill>
                <a:latin typeface="Calibri"/>
              </a:rPr>
              <a:t>There </a:t>
            </a:r>
            <a:r>
              <a:rPr lang="en-GB" sz="2400">
                <a:solidFill>
                  <a:srgbClr val="000000"/>
                </a:solidFill>
                <a:latin typeface="Calibri"/>
              </a:rPr>
              <a:t>are a few factors that can be considered when judging the credibility of a website and its material. </a:t>
            </a:r>
          </a:p>
        </p:txBody>
      </p:sp>
      <p:sp>
        <p:nvSpPr>
          <p:cNvPr id="4" name="Rectangle 3">
            <a:extLst>
              <a:ext uri="{FF2B5EF4-FFF2-40B4-BE49-F238E27FC236}">
                <a16:creationId xmlns:a16="http://schemas.microsoft.com/office/drawing/2014/main" id="{9ABAB6AD-AA46-490F-8CDD-3CE3BEEC9AD8}"/>
              </a:ext>
            </a:extLst>
          </p:cNvPr>
          <p:cNvSpPr/>
          <p:nvPr/>
        </p:nvSpPr>
        <p:spPr>
          <a:xfrm>
            <a:off x="1559497" y="1340767"/>
            <a:ext cx="10441158" cy="5262975"/>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u="sng">
                <a:solidFill>
                  <a:srgbClr val="000000"/>
                </a:solidFill>
                <a:latin typeface="Calibri"/>
              </a:rPr>
              <a:t>Author </a:t>
            </a:r>
          </a:p>
          <a:p>
            <a:pPr>
              <a:defRPr sz="1800" b="0" i="0" u="none" strike="noStrike" kern="0" cap="none" spc="0" baseline="0">
                <a:solidFill>
                  <a:srgbClr val="000000"/>
                </a:solidFill>
                <a:uFillTx/>
              </a:defRPr>
            </a:pPr>
            <a:r>
              <a:rPr lang="en-GB" sz="2400">
                <a:solidFill>
                  <a:srgbClr val="000000"/>
                </a:solidFill>
                <a:latin typeface="Calibri"/>
              </a:rPr>
              <a:t>It is important to recognise the author of what you are viewing when </a:t>
            </a:r>
          </a:p>
          <a:p>
            <a:pPr>
              <a:defRPr sz="1800" b="0" i="0" u="none" strike="noStrike" kern="0" cap="none" spc="0" baseline="0">
                <a:solidFill>
                  <a:srgbClr val="000000"/>
                </a:solidFill>
                <a:uFillTx/>
              </a:defRPr>
            </a:pPr>
            <a:r>
              <a:rPr lang="en-GB" sz="2400">
                <a:solidFill>
                  <a:srgbClr val="000000"/>
                </a:solidFill>
                <a:latin typeface="Calibri"/>
              </a:rPr>
              <a:t>online. </a:t>
            </a: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u="sng">
                <a:solidFill>
                  <a:srgbClr val="000000"/>
                </a:solidFill>
                <a:latin typeface="Calibri"/>
              </a:rPr>
              <a:t>Referencing </a:t>
            </a:r>
          </a:p>
          <a:p>
            <a:pPr>
              <a:defRPr sz="1800" b="0" i="0" u="none" strike="noStrike" kern="0" cap="none" spc="0" baseline="0">
                <a:solidFill>
                  <a:srgbClr val="000000"/>
                </a:solidFill>
                <a:uFillTx/>
              </a:defRPr>
            </a:pPr>
            <a:r>
              <a:rPr lang="en-GB" sz="2400">
                <a:solidFill>
                  <a:srgbClr val="000000"/>
                </a:solidFill>
                <a:latin typeface="Calibri"/>
              </a:rPr>
              <a:t>If an author or website is quoting individuals, statistics or other factual </a:t>
            </a:r>
          </a:p>
          <a:p>
            <a:pPr>
              <a:defRPr sz="1800" b="0" i="0" u="none" strike="noStrike" kern="0" cap="none" spc="0" baseline="0">
                <a:solidFill>
                  <a:srgbClr val="000000"/>
                </a:solidFill>
                <a:uFillTx/>
              </a:defRPr>
            </a:pPr>
            <a:r>
              <a:rPr lang="en-GB" sz="2400">
                <a:solidFill>
                  <a:srgbClr val="000000"/>
                </a:solidFill>
                <a:latin typeface="Calibri"/>
              </a:rPr>
              <a:t>pieces, there should be clear references to the work they are getting </a:t>
            </a:r>
          </a:p>
          <a:p>
            <a:pPr>
              <a:defRPr sz="1800" b="0" i="0" u="none" strike="noStrike" kern="0" cap="none" spc="0" baseline="0">
                <a:solidFill>
                  <a:srgbClr val="000000"/>
                </a:solidFill>
                <a:uFillTx/>
              </a:defRPr>
            </a:pPr>
            <a:r>
              <a:rPr lang="en-GB" sz="2400">
                <a:solidFill>
                  <a:srgbClr val="000000"/>
                </a:solidFill>
                <a:latin typeface="Calibri"/>
              </a:rPr>
              <a:t>their information from.</a:t>
            </a:r>
          </a:p>
          <a:p>
            <a:pPr>
              <a:defRPr sz="1800" b="0" i="0" u="none" strike="noStrike" kern="0" cap="none" spc="0" baseline="0">
                <a:solidFill>
                  <a:srgbClr val="000000"/>
                </a:solidFill>
                <a:uFillTx/>
              </a:defRPr>
            </a:pPr>
            <a:r>
              <a:rPr lang="en-GB" sz="2400">
                <a:solidFill>
                  <a:srgbClr val="000000"/>
                </a:solidFill>
                <a:latin typeface="Calibri"/>
              </a:rPr>
              <a:t> </a:t>
            </a:r>
          </a:p>
          <a:p>
            <a:pPr>
              <a:defRPr sz="1800" b="0" i="0" u="none" strike="noStrike" kern="0" cap="none" spc="0" baseline="0">
                <a:solidFill>
                  <a:srgbClr val="000000"/>
                </a:solidFill>
                <a:uFillTx/>
              </a:defRPr>
            </a:pPr>
            <a:r>
              <a:rPr lang="en-GB" sz="2400" u="sng">
                <a:solidFill>
                  <a:srgbClr val="000000"/>
                </a:solidFill>
                <a:latin typeface="Calibri"/>
              </a:rPr>
              <a:t>Up-To-Date Content </a:t>
            </a:r>
            <a:endParaRPr lang="en-GB" sz="240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A website’s </a:t>
            </a:r>
            <a:r>
              <a:rPr lang="en-GB" sz="2400" kern="0">
                <a:solidFill>
                  <a:srgbClr val="000000"/>
                </a:solidFill>
                <a:latin typeface="Calibri"/>
              </a:rPr>
              <a:t>dates etc.</a:t>
            </a:r>
            <a:r>
              <a:rPr lang="en-GB" sz="2400">
                <a:solidFill>
                  <a:srgbClr val="000000"/>
                </a:solidFill>
                <a:latin typeface="Calibri"/>
              </a:rPr>
              <a:t> are important to note when taking into </a:t>
            </a:r>
          </a:p>
          <a:p>
            <a:pPr>
              <a:defRPr sz="1800" b="0" i="0" u="none" strike="noStrike" kern="0" cap="none" spc="0" baseline="0">
                <a:solidFill>
                  <a:srgbClr val="000000"/>
                </a:solidFill>
                <a:uFillTx/>
              </a:defRPr>
            </a:pPr>
            <a:r>
              <a:rPr lang="en-GB" sz="2400">
                <a:solidFill>
                  <a:srgbClr val="000000"/>
                </a:solidFill>
                <a:latin typeface="Calibri"/>
              </a:rPr>
              <a:t>account information that may be statistical or time-sensitive.</a:t>
            </a:r>
          </a:p>
          <a:p>
            <a:pPr>
              <a:defRPr sz="1800" b="0" i="0" u="none" strike="noStrike" kern="0" cap="none" spc="0" baseline="0">
                <a:solidFill>
                  <a:srgbClr val="000000"/>
                </a:solidFill>
                <a:uFillTx/>
              </a:defRPr>
            </a:pPr>
            <a:endParaRPr lang="en-GB" sz="2400">
              <a:solidFill>
                <a:srgbClr val="000000"/>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 calcmode="lin" valueType="num">
                                      <p:cBhvr>
                                        <p:cTn id="2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 calcmode="lin" valueType="num">
                                      <p:cBhvr>
                                        <p:cTn id="2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0"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 calcmode="lin" valueType="num">
                                      <p:cBhvr>
                                        <p:cTn id="3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 calcmode="lin" valueType="num">
                                      <p:cBhvr>
                                        <p:cTn id="39"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40"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anim calcmode="lin" valueType="num">
                                      <p:cBhvr>
                                        <p:cTn id="43"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44"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anim calcmode="lin" valueType="num">
                                      <p:cBhvr>
                                        <p:cTn id="47"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48"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33">
    <p:bg>
      <p:bgPr>
        <a:blipFill>
          <a:blip r:embed="rId2">
            <a:alphaModFix amt="50000"/>
          </a:blip>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B8CED5-CA92-43D0-9EE2-CEEE1CED6720}"/>
              </a:ext>
            </a:extLst>
          </p:cNvPr>
          <p:cNvSpPr txBox="1"/>
          <p:nvPr/>
        </p:nvSpPr>
        <p:spPr>
          <a:xfrm>
            <a:off x="1892668" y="995242"/>
            <a:ext cx="8642109" cy="1569660"/>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400" u="sng">
                <a:solidFill>
                  <a:srgbClr val="000000"/>
                </a:solidFill>
                <a:latin typeface="Calibri"/>
              </a:rPr>
              <a:t>What is a Pop Up?</a:t>
            </a:r>
            <a:endParaRPr lang="en-GB" sz="240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Pop ups are windows that appear automatically. These pop ups are </a:t>
            </a:r>
          </a:p>
          <a:p>
            <a:pPr>
              <a:defRPr sz="1800" b="0" i="0" u="none" strike="noStrike" kern="0" cap="none" spc="0" baseline="0">
                <a:solidFill>
                  <a:srgbClr val="000000"/>
                </a:solidFill>
                <a:uFillTx/>
              </a:defRPr>
            </a:pPr>
            <a:r>
              <a:rPr lang="en-GB" sz="2400">
                <a:solidFill>
                  <a:srgbClr val="000000"/>
                </a:solidFill>
                <a:latin typeface="Calibri"/>
              </a:rPr>
              <a:t>generally unnecessary, and some can be related to gaming or have </a:t>
            </a:r>
          </a:p>
          <a:p>
            <a:pPr>
              <a:defRPr sz="1800" b="0" i="0" u="none" strike="noStrike" kern="0" cap="none" spc="0" baseline="0">
                <a:solidFill>
                  <a:srgbClr val="000000"/>
                </a:solidFill>
                <a:uFillTx/>
              </a:defRPr>
            </a:pPr>
            <a:r>
              <a:rPr lang="en-GB" sz="2400">
                <a:solidFill>
                  <a:srgbClr val="000000"/>
                </a:solidFill>
                <a:latin typeface="Calibri"/>
              </a:rPr>
              <a:t>explicit content.</a:t>
            </a:r>
          </a:p>
        </p:txBody>
      </p:sp>
      <p:sp>
        <p:nvSpPr>
          <p:cNvPr id="3" name="Rectangle 2">
            <a:extLst>
              <a:ext uri="{FF2B5EF4-FFF2-40B4-BE49-F238E27FC236}">
                <a16:creationId xmlns:a16="http://schemas.microsoft.com/office/drawing/2014/main" id="{0AB93BAF-5A24-47C8-B088-F6FD5BEEAC93}"/>
              </a:ext>
            </a:extLst>
          </p:cNvPr>
          <p:cNvSpPr/>
          <p:nvPr/>
        </p:nvSpPr>
        <p:spPr>
          <a:xfrm>
            <a:off x="1847523" y="2802408"/>
            <a:ext cx="7776862" cy="4154987"/>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u="sng">
                <a:solidFill>
                  <a:srgbClr val="000000"/>
                </a:solidFill>
                <a:latin typeface="Calibri"/>
              </a:rPr>
              <a:t>What is a pop-up blocker?</a:t>
            </a:r>
            <a:r>
              <a:rPr lang="en-GB" sz="2400" b="1">
                <a:solidFill>
                  <a:srgbClr val="000000"/>
                </a:solidFill>
                <a:latin typeface="Calibri"/>
              </a:rPr>
              <a:t> </a:t>
            </a:r>
            <a:endParaRPr lang="en-GB" sz="240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Pop-up Blocker is a feature that lets you limit or block most pop-ups. You set the level of blocking you prefer, from blocking all pop-up windows to allowing certain pop-ups. When Pop-up Blocker is turned on and it blocks a Pop-up, the browser displays a message saying "Pop-up blocked. To see this pop-up or additional options click here." </a:t>
            </a: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Click </a:t>
            </a:r>
            <a:r>
              <a:rPr lang="en-GB" sz="2400" b="1">
                <a:solidFill>
                  <a:srgbClr val="000000"/>
                </a:solidFill>
                <a:latin typeface="Calibri"/>
              </a:rPr>
              <a:t>Tools</a:t>
            </a:r>
            <a:r>
              <a:rPr lang="en-GB" sz="2400">
                <a:solidFill>
                  <a:srgbClr val="000000"/>
                </a:solidFill>
                <a:latin typeface="Calibri"/>
              </a:rPr>
              <a:t>, point to </a:t>
            </a:r>
            <a:r>
              <a:rPr lang="en-GB" sz="2400" b="1">
                <a:solidFill>
                  <a:srgbClr val="000000"/>
                </a:solidFill>
                <a:latin typeface="Calibri"/>
              </a:rPr>
              <a:t>Pop-up Blocker</a:t>
            </a:r>
            <a:r>
              <a:rPr lang="en-GB" sz="2400">
                <a:solidFill>
                  <a:srgbClr val="000000"/>
                </a:solidFill>
                <a:latin typeface="Calibri"/>
              </a:rPr>
              <a:t>, and click </a:t>
            </a:r>
            <a:r>
              <a:rPr lang="en-GB" sz="2400" b="1">
                <a:solidFill>
                  <a:srgbClr val="000000"/>
                </a:solidFill>
                <a:latin typeface="Calibri"/>
              </a:rPr>
              <a:t>Turn on Pop-up Blocker</a:t>
            </a:r>
            <a:r>
              <a:rPr lang="en-GB" sz="2400">
                <a:solidFill>
                  <a:srgbClr val="000000"/>
                </a:solidFill>
                <a:latin typeface="Calibri"/>
              </a:rPr>
              <a:t>. 	</a:t>
            </a:r>
          </a:p>
          <a:p>
            <a:pPr>
              <a:defRPr sz="1800" b="0" i="0" u="none" strike="noStrike" kern="0" cap="none" spc="0" baseline="0">
                <a:solidFill>
                  <a:srgbClr val="000000"/>
                </a:solidFill>
                <a:uFillTx/>
              </a:defRPr>
            </a:pPr>
            <a:endParaRPr lang="en-GB" sz="2400">
              <a:solidFill>
                <a:srgbClr val="000000"/>
              </a:solidFill>
              <a:latin typeface="Calibri"/>
            </a:endParaRPr>
          </a:p>
        </p:txBody>
      </p:sp>
      <p:sp>
        <p:nvSpPr>
          <p:cNvPr id="4" name="TextBox 3">
            <a:extLst>
              <a:ext uri="{FF2B5EF4-FFF2-40B4-BE49-F238E27FC236}">
                <a16:creationId xmlns:a16="http://schemas.microsoft.com/office/drawing/2014/main" id="{B02ABD86-624B-4C5D-BCC4-EB4A43F385B3}"/>
              </a:ext>
            </a:extLst>
          </p:cNvPr>
          <p:cNvSpPr txBox="1"/>
          <p:nvPr/>
        </p:nvSpPr>
        <p:spPr>
          <a:xfrm>
            <a:off x="5367279" y="332659"/>
            <a:ext cx="1457453" cy="523219"/>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800" u="sng">
                <a:solidFill>
                  <a:srgbClr val="000000"/>
                </a:solidFill>
                <a:latin typeface="Calibri"/>
              </a:rPr>
              <a:t>POP UPS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alphaModFix amt="50000"/>
          </a:blip>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A2D7F9-DC62-494A-B675-3CD8BB236725}"/>
              </a:ext>
            </a:extLst>
          </p:cNvPr>
          <p:cNvSpPr txBox="1"/>
          <p:nvPr/>
        </p:nvSpPr>
        <p:spPr>
          <a:xfrm>
            <a:off x="4646145" y="332658"/>
            <a:ext cx="2899708" cy="461662"/>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400" b="1" u="sng">
                <a:solidFill>
                  <a:srgbClr val="000000"/>
                </a:solidFill>
                <a:latin typeface="Calibri"/>
              </a:rPr>
              <a:t>What is the Internet?</a:t>
            </a:r>
          </a:p>
        </p:txBody>
      </p:sp>
      <p:sp>
        <p:nvSpPr>
          <p:cNvPr id="3" name="Rectangle 2">
            <a:extLst>
              <a:ext uri="{FF2B5EF4-FFF2-40B4-BE49-F238E27FC236}">
                <a16:creationId xmlns:a16="http://schemas.microsoft.com/office/drawing/2014/main" id="{26892F9B-8DB9-4ED8-A3FC-07B57AA07F3D}"/>
              </a:ext>
            </a:extLst>
          </p:cNvPr>
          <p:cNvSpPr/>
          <p:nvPr/>
        </p:nvSpPr>
        <p:spPr>
          <a:xfrm>
            <a:off x="1991542" y="908722"/>
            <a:ext cx="7704853" cy="6001643"/>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000" dirty="0">
                <a:solidFill>
                  <a:srgbClr val="000000"/>
                </a:solidFill>
                <a:latin typeface="Calibri"/>
              </a:rPr>
              <a:t>The Internet is a world-wide-web system, of interconnected computer networks, linking billions of devices.</a:t>
            </a:r>
          </a:p>
          <a:p>
            <a:pPr>
              <a:defRPr sz="1800" b="0" i="0" u="none" strike="noStrike" kern="0" cap="none" spc="0" baseline="0">
                <a:solidFill>
                  <a:srgbClr val="000000"/>
                </a:solidFill>
                <a:uFillTx/>
              </a:defRPr>
            </a:pPr>
            <a:endParaRPr lang="en-GB" sz="2000" dirty="0">
              <a:solidFill>
                <a:srgbClr val="000000"/>
              </a:solidFill>
              <a:latin typeface="Calibri"/>
            </a:endParaRPr>
          </a:p>
          <a:p>
            <a:pPr>
              <a:defRPr sz="1800" b="0" i="0" u="none" strike="noStrike" kern="0" cap="none" spc="0" baseline="0">
                <a:solidFill>
                  <a:srgbClr val="000000"/>
                </a:solidFill>
                <a:uFillTx/>
              </a:defRPr>
            </a:pPr>
            <a:r>
              <a:rPr lang="en-GB" sz="2000" b="1" u="sng" kern="0" dirty="0">
                <a:solidFill>
                  <a:srgbClr val="000000"/>
                </a:solidFill>
                <a:latin typeface="Calibri"/>
              </a:rPr>
              <a:t>Ways to connect to the Internet</a:t>
            </a:r>
            <a:endParaRPr lang="en-GB" sz="2000" b="1" u="sng" dirty="0">
              <a:solidFill>
                <a:srgbClr val="000000"/>
              </a:solidFill>
              <a:latin typeface="Calibri"/>
            </a:endParaRPr>
          </a:p>
          <a:p>
            <a:pPr>
              <a:defRPr sz="1800" b="0" i="0" u="none" strike="noStrike" kern="0" cap="none" spc="0" baseline="0">
                <a:solidFill>
                  <a:srgbClr val="000000"/>
                </a:solidFill>
                <a:uFillTx/>
              </a:defRPr>
            </a:pPr>
            <a:endParaRPr lang="en-GB" sz="2000" dirty="0">
              <a:solidFill>
                <a:srgbClr val="000000"/>
              </a:solidFill>
              <a:latin typeface="Calibri"/>
            </a:endParaRPr>
          </a:p>
          <a:p>
            <a:pPr>
              <a:defRPr sz="1800" b="0" i="0" u="none" strike="noStrike" kern="0" cap="none" spc="0" baseline="0">
                <a:solidFill>
                  <a:srgbClr val="000000"/>
                </a:solidFill>
                <a:uFillTx/>
              </a:defRPr>
            </a:pPr>
            <a:r>
              <a:rPr lang="en-GB" sz="2000" dirty="0">
                <a:solidFill>
                  <a:srgbClr val="000000"/>
                </a:solidFill>
                <a:latin typeface="Calibri"/>
              </a:rPr>
              <a:t>A common way of connecting to the Internet is through a telephone line, which can carry normal phone calls and Internet data at the same time.</a:t>
            </a:r>
          </a:p>
          <a:p>
            <a:pPr>
              <a:defRPr sz="1800" b="0" i="0" u="none" strike="noStrike" kern="0" cap="none" spc="0" baseline="0">
                <a:solidFill>
                  <a:srgbClr val="000000"/>
                </a:solidFill>
                <a:uFillTx/>
              </a:defRPr>
            </a:pPr>
            <a:r>
              <a:rPr lang="en-GB" sz="2000" dirty="0">
                <a:solidFill>
                  <a:srgbClr val="000000"/>
                </a:solidFill>
                <a:latin typeface="Calibri"/>
              </a:rPr>
              <a:t> </a:t>
            </a:r>
          </a:p>
          <a:p>
            <a:pPr>
              <a:defRPr sz="1800" b="0" i="0" u="none" strike="noStrike" kern="0" cap="none" spc="0" baseline="0">
                <a:solidFill>
                  <a:srgbClr val="000000"/>
                </a:solidFill>
                <a:uFillTx/>
              </a:defRPr>
            </a:pPr>
            <a:r>
              <a:rPr lang="en-GB" sz="2000" dirty="0">
                <a:solidFill>
                  <a:srgbClr val="000000"/>
                </a:solidFill>
                <a:latin typeface="Calibri"/>
              </a:rPr>
              <a:t>Alternatively, you can connect to the Internet by using a service from a mobile network providers.  Known as the </a:t>
            </a:r>
            <a:r>
              <a:rPr lang="en-GB" sz="2400" b="1" dirty="0">
                <a:solidFill>
                  <a:srgbClr val="000000"/>
                </a:solidFill>
                <a:latin typeface="Calibri"/>
              </a:rPr>
              <a:t>ISP</a:t>
            </a:r>
            <a:r>
              <a:rPr lang="en-GB" sz="2000" dirty="0">
                <a:solidFill>
                  <a:srgbClr val="000000"/>
                </a:solidFill>
                <a:latin typeface="Calibri"/>
              </a:rPr>
              <a:t> (Internet Service Provider) for example, </a:t>
            </a:r>
            <a:r>
              <a:rPr lang="en-GB" sz="2000" dirty="0" err="1">
                <a:solidFill>
                  <a:srgbClr val="000000"/>
                </a:solidFill>
                <a:latin typeface="Calibri"/>
              </a:rPr>
              <a:t>melita</a:t>
            </a:r>
            <a:r>
              <a:rPr lang="en-GB" sz="2000" dirty="0">
                <a:solidFill>
                  <a:srgbClr val="000000"/>
                </a:solidFill>
                <a:latin typeface="Calibri"/>
              </a:rPr>
              <a:t>, go, epic.</a:t>
            </a:r>
          </a:p>
          <a:p>
            <a:pPr>
              <a:defRPr sz="1800" b="0" i="0" u="none" strike="noStrike" kern="0" cap="none" spc="0" baseline="0">
                <a:solidFill>
                  <a:srgbClr val="000000"/>
                </a:solidFill>
                <a:uFillTx/>
              </a:defRPr>
            </a:pPr>
            <a:endParaRPr lang="en-GB" sz="2000" dirty="0">
              <a:solidFill>
                <a:srgbClr val="000000"/>
              </a:solidFill>
              <a:latin typeface="Calibri"/>
            </a:endParaRPr>
          </a:p>
          <a:p>
            <a:pPr>
              <a:defRPr sz="1800" b="0" i="0" u="none" strike="noStrike" kern="0" cap="none" spc="0" baseline="0">
                <a:solidFill>
                  <a:srgbClr val="000000"/>
                </a:solidFill>
                <a:uFillTx/>
              </a:defRPr>
            </a:pPr>
            <a:r>
              <a:rPr lang="en-GB" sz="2000" b="1" u="sng" dirty="0">
                <a:solidFill>
                  <a:srgbClr val="000000"/>
                </a:solidFill>
                <a:latin typeface="Calibri"/>
              </a:rPr>
              <a:t>Download and Upload Speeds</a:t>
            </a:r>
            <a:r>
              <a:rPr lang="en-GB" sz="2000" b="1" dirty="0">
                <a:solidFill>
                  <a:srgbClr val="000000"/>
                </a:solidFill>
                <a:latin typeface="Calibri"/>
              </a:rPr>
              <a:t> </a:t>
            </a:r>
            <a:endParaRPr lang="en-GB" sz="2000" dirty="0">
              <a:solidFill>
                <a:srgbClr val="000000"/>
              </a:solidFill>
              <a:latin typeface="Calibri"/>
            </a:endParaRPr>
          </a:p>
          <a:p>
            <a:pPr>
              <a:defRPr sz="1800" b="0" i="0" u="none" strike="noStrike" kern="0" cap="none" spc="0" baseline="0">
                <a:solidFill>
                  <a:srgbClr val="000000"/>
                </a:solidFill>
                <a:uFillTx/>
              </a:defRPr>
            </a:pPr>
            <a:endParaRPr lang="en-GB" sz="2000" dirty="0">
              <a:solidFill>
                <a:srgbClr val="000000"/>
              </a:solidFill>
              <a:latin typeface="Calibri"/>
            </a:endParaRPr>
          </a:p>
          <a:p>
            <a:pPr>
              <a:defRPr sz="1800" b="0" i="0" u="none" strike="noStrike" kern="0" cap="none" spc="0" baseline="0">
                <a:solidFill>
                  <a:srgbClr val="000000"/>
                </a:solidFill>
                <a:uFillTx/>
              </a:defRPr>
            </a:pPr>
            <a:r>
              <a:rPr lang="en-GB" sz="2000" dirty="0">
                <a:solidFill>
                  <a:srgbClr val="000000"/>
                </a:solidFill>
                <a:latin typeface="Calibri"/>
              </a:rPr>
              <a:t>Bandwidth (download and upload rates of speed) is measured in bits per seconds (bps). </a:t>
            </a:r>
            <a:r>
              <a:rPr lang="en-GB" sz="2000" kern="0" dirty="0">
                <a:solidFill>
                  <a:srgbClr val="000000"/>
                </a:solidFill>
                <a:latin typeface="Calibri"/>
              </a:rPr>
              <a:t>T</a:t>
            </a:r>
            <a:r>
              <a:rPr lang="en-GB" sz="2000" dirty="0">
                <a:solidFill>
                  <a:srgbClr val="000000"/>
                </a:solidFill>
                <a:latin typeface="Calibri"/>
              </a:rPr>
              <a:t>his is the number of single bits that can be transferred across a network connection in one second. </a:t>
            </a:r>
            <a:r>
              <a:rPr lang="en-GB" sz="2000" b="1" dirty="0">
                <a:solidFill>
                  <a:srgbClr val="000000"/>
                </a:solidFill>
                <a:latin typeface="Calibri"/>
              </a:rPr>
              <a:t>The higher the </a:t>
            </a:r>
            <a:r>
              <a:rPr lang="en-GB" sz="2000" b="1" dirty="0" err="1">
                <a:solidFill>
                  <a:srgbClr val="000000"/>
                </a:solidFill>
                <a:latin typeface="Calibri"/>
              </a:rPr>
              <a:t>bandwith</a:t>
            </a:r>
            <a:r>
              <a:rPr lang="en-GB" sz="2000" b="1" dirty="0">
                <a:solidFill>
                  <a:srgbClr val="000000"/>
                </a:solidFill>
                <a:latin typeface="Calibri"/>
              </a:rPr>
              <a:t> the faster the transfer rate.</a:t>
            </a:r>
          </a:p>
        </p:txBody>
      </p:sp>
    </p:spTree>
    <p:extLst>
      <p:ext uri="{BB962C8B-B14F-4D97-AF65-F5344CB8AC3E}">
        <p14:creationId xmlns:p14="http://schemas.microsoft.com/office/powerpoint/2010/main" val="389761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p:cTn id="3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name="Slide6">
    <p:bg>
      <p:bgPr>
        <a:blipFill>
          <a:blip r:embed="rId2">
            <a:alphaModFix amt="50000"/>
          </a:blip>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B25582-9F78-4FA2-8E51-84D11A6D98EE}"/>
              </a:ext>
            </a:extLst>
          </p:cNvPr>
          <p:cNvSpPr/>
          <p:nvPr/>
        </p:nvSpPr>
        <p:spPr>
          <a:xfrm>
            <a:off x="5349044" y="750897"/>
            <a:ext cx="1493910" cy="954103"/>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800" u="sng" dirty="0">
                <a:solidFill>
                  <a:srgbClr val="000000"/>
                </a:solidFill>
                <a:latin typeface="Calibri"/>
              </a:rPr>
              <a:t>Cookies</a:t>
            </a:r>
          </a:p>
          <a:p>
            <a:pPr>
              <a:defRPr sz="1800" b="0" i="0" u="none" strike="noStrike" kern="0" cap="none" spc="0" baseline="0">
                <a:solidFill>
                  <a:srgbClr val="000000"/>
                </a:solidFill>
                <a:uFillTx/>
              </a:defRPr>
            </a:pPr>
            <a:endParaRPr lang="en-GB" sz="2800" dirty="0">
              <a:solidFill>
                <a:srgbClr val="000000"/>
              </a:solidFill>
              <a:latin typeface="Calibri"/>
            </a:endParaRPr>
          </a:p>
        </p:txBody>
      </p:sp>
      <p:sp>
        <p:nvSpPr>
          <p:cNvPr id="3" name="Rectangle 2">
            <a:extLst>
              <a:ext uri="{FF2B5EF4-FFF2-40B4-BE49-F238E27FC236}">
                <a16:creationId xmlns:a16="http://schemas.microsoft.com/office/drawing/2014/main" id="{6C07DF1E-4DFE-4380-8015-4E379662C517}"/>
              </a:ext>
            </a:extLst>
          </p:cNvPr>
          <p:cNvSpPr/>
          <p:nvPr/>
        </p:nvSpPr>
        <p:spPr>
          <a:xfrm>
            <a:off x="2207568" y="2459503"/>
            <a:ext cx="7776862" cy="1938994"/>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dirty="0">
                <a:solidFill>
                  <a:srgbClr val="000000"/>
                </a:solidFill>
                <a:latin typeface="Calibri"/>
              </a:rPr>
              <a:t>Cookies are small pieces of data that are sent by websites to your browser when you are browsing. They have different functions, including recording of browsing activity. Their use raises privacy concerns, but they can also make navigating the Web easier.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name="Slide7">
    <p:bg>
      <p:bgPr>
        <a:blipFill>
          <a:blip r:embed="rId2">
            <a:alphaModFix amt="50000"/>
          </a:blip>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5A4CA9-D0BD-4832-8AA4-CA740BEA7880}"/>
              </a:ext>
            </a:extLst>
          </p:cNvPr>
          <p:cNvSpPr/>
          <p:nvPr/>
        </p:nvSpPr>
        <p:spPr>
          <a:xfrm>
            <a:off x="4592516" y="747569"/>
            <a:ext cx="3006969" cy="954107"/>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800" u="sng" dirty="0">
                <a:solidFill>
                  <a:srgbClr val="000000"/>
                </a:solidFill>
                <a:latin typeface="Calibri"/>
              </a:rPr>
              <a:t>Security and Safety</a:t>
            </a:r>
          </a:p>
          <a:p>
            <a:pPr>
              <a:defRPr sz="1800" b="0" i="0" u="none" strike="noStrike" kern="0" cap="none" spc="0" baseline="0">
                <a:solidFill>
                  <a:srgbClr val="000000"/>
                </a:solidFill>
                <a:uFillTx/>
              </a:defRPr>
            </a:pPr>
            <a:endParaRPr lang="en-GB" sz="2800" dirty="0">
              <a:solidFill>
                <a:srgbClr val="000000"/>
              </a:solidFill>
              <a:latin typeface="Calibri"/>
            </a:endParaRPr>
          </a:p>
        </p:txBody>
      </p:sp>
      <p:sp>
        <p:nvSpPr>
          <p:cNvPr id="3" name="Rectangle 2">
            <a:extLst>
              <a:ext uri="{FF2B5EF4-FFF2-40B4-BE49-F238E27FC236}">
                <a16:creationId xmlns:a16="http://schemas.microsoft.com/office/drawing/2014/main" id="{D6DB7FC3-6D67-4BB4-95F7-782CC778B6B0}"/>
              </a:ext>
            </a:extLst>
          </p:cNvPr>
          <p:cNvSpPr/>
          <p:nvPr/>
        </p:nvSpPr>
        <p:spPr>
          <a:xfrm>
            <a:off x="2297834" y="2053362"/>
            <a:ext cx="7596332" cy="3785652"/>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dirty="0">
                <a:solidFill>
                  <a:srgbClr val="000000"/>
                </a:solidFill>
                <a:latin typeface="Calibri"/>
              </a:rPr>
              <a:t>There are a range of measures that you can take to protect yourself when you are online. </a:t>
            </a:r>
          </a:p>
          <a:p>
            <a:pPr>
              <a:defRPr sz="1800" b="0" i="0" u="none" strike="noStrike" kern="0" cap="none" spc="0" baseline="0">
                <a:solidFill>
                  <a:srgbClr val="000000"/>
                </a:solidFill>
                <a:uFillTx/>
              </a:defRPr>
            </a:pPr>
            <a:endParaRPr lang="en-GB" sz="2400" dirty="0">
              <a:solidFill>
                <a:srgbClr val="000000"/>
              </a:solidFill>
              <a:latin typeface="Calibri"/>
            </a:endParaRPr>
          </a:p>
          <a:p>
            <a:pPr marL="342900" indent="-342900">
              <a:buSzPct val="100000"/>
              <a:buFont typeface="Arial" pitchFamily="34"/>
              <a:buChar char="•"/>
              <a:defRPr sz="1800" b="0" i="0" u="none" strike="noStrike" kern="0" cap="none" spc="0" baseline="0">
                <a:solidFill>
                  <a:srgbClr val="000000"/>
                </a:solidFill>
                <a:uFillTx/>
              </a:defRPr>
            </a:pPr>
            <a:r>
              <a:rPr lang="en-GB" sz="2400" b="1" dirty="0">
                <a:solidFill>
                  <a:srgbClr val="000000"/>
                </a:solidFill>
                <a:latin typeface="Calibri"/>
              </a:rPr>
              <a:t>Avoid unnecessary disclosure of personal and financial information </a:t>
            </a:r>
          </a:p>
          <a:p>
            <a:pPr marL="342900" indent="-342900">
              <a:buSzPct val="100000"/>
              <a:buFont typeface="Arial" pitchFamily="34"/>
              <a:buChar char="•"/>
              <a:defRPr sz="1800" b="0" i="0" u="none" strike="noStrike" kern="0" cap="none" spc="0" baseline="0">
                <a:solidFill>
                  <a:srgbClr val="000000"/>
                </a:solidFill>
                <a:uFillTx/>
              </a:defRPr>
            </a:pPr>
            <a:endParaRPr lang="en-GB" sz="2400" b="1" dirty="0">
              <a:solidFill>
                <a:srgbClr val="000000"/>
              </a:solidFill>
              <a:latin typeface="Calibri"/>
            </a:endParaRPr>
          </a:p>
          <a:p>
            <a:pPr marL="342900" indent="-342900">
              <a:buSzPct val="100000"/>
              <a:buFont typeface="Arial" pitchFamily="34"/>
              <a:buChar char="•"/>
              <a:defRPr sz="1800" b="0" i="0" u="none" strike="noStrike" kern="0" cap="none" spc="0" baseline="0">
                <a:solidFill>
                  <a:srgbClr val="000000"/>
                </a:solidFill>
                <a:uFillTx/>
              </a:defRPr>
            </a:pPr>
            <a:r>
              <a:rPr lang="en-GB" sz="2400" b="1" dirty="0">
                <a:solidFill>
                  <a:srgbClr val="000000"/>
                </a:solidFill>
                <a:latin typeface="Calibri"/>
              </a:rPr>
              <a:t>Log off from websites </a:t>
            </a:r>
          </a:p>
          <a:p>
            <a:pPr marL="342900" indent="-342900">
              <a:buSzPct val="100000"/>
              <a:buFont typeface="Arial" pitchFamily="34"/>
              <a:buChar char="•"/>
              <a:defRPr sz="1800" b="0" i="0" u="none" strike="noStrike" kern="0" cap="none" spc="0" baseline="0">
                <a:solidFill>
                  <a:srgbClr val="000000"/>
                </a:solidFill>
                <a:uFillTx/>
              </a:defRPr>
            </a:pPr>
            <a:endParaRPr lang="en-GB" sz="2400" b="1" dirty="0">
              <a:solidFill>
                <a:srgbClr val="000000"/>
              </a:solidFill>
              <a:latin typeface="Calibri"/>
            </a:endParaRPr>
          </a:p>
          <a:p>
            <a:pPr marL="342900" indent="-342900">
              <a:buSzPct val="100000"/>
              <a:buFont typeface="Arial" pitchFamily="34"/>
              <a:buChar char="•"/>
              <a:defRPr sz="1800" b="0" i="0" u="none" strike="noStrike" kern="0" cap="none" spc="0" baseline="0">
                <a:solidFill>
                  <a:srgbClr val="000000"/>
                </a:solidFill>
                <a:uFillTx/>
              </a:defRPr>
            </a:pPr>
            <a:r>
              <a:rPr lang="en-GB" sz="2400" b="1" dirty="0">
                <a:solidFill>
                  <a:srgbClr val="000000"/>
                </a:solidFill>
              </a:rPr>
              <a:t>Purchase from Secure Reputable Websites </a:t>
            </a:r>
          </a:p>
          <a:p>
            <a:pPr>
              <a:buSzPct val="100000"/>
              <a:defRPr sz="1800" b="0" i="0" u="none" strike="noStrike" kern="0" cap="none" spc="0" baseline="0">
                <a:solidFill>
                  <a:srgbClr val="000000"/>
                </a:solidFill>
                <a:uFillTx/>
              </a:defRPr>
            </a:pPr>
            <a:endParaRPr lang="en-GB" sz="2400" b="1" dirty="0">
              <a:solidFill>
                <a:srgbClr val="000000"/>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name="Slide9">
    <p:bg>
      <p:bgPr>
        <a:blipFill>
          <a:blip r:embed="rId2">
            <a:alphaModFix amt="50000"/>
          </a:blip>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5467FC-AB42-40E3-B74F-CB0F9F9A3143}"/>
              </a:ext>
            </a:extLst>
          </p:cNvPr>
          <p:cNvSpPr/>
          <p:nvPr/>
        </p:nvSpPr>
        <p:spPr>
          <a:xfrm>
            <a:off x="2000293" y="332658"/>
            <a:ext cx="5967913" cy="5693868"/>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endParaRPr lang="en-GB" sz="2800" u="sng">
              <a:solidFill>
                <a:srgbClr val="000000"/>
              </a:solidFill>
              <a:latin typeface="Calibri"/>
            </a:endParaRPr>
          </a:p>
          <a:p>
            <a:pPr>
              <a:defRPr sz="1800" b="0" i="0" u="none" strike="noStrike" kern="0" cap="none" spc="0" baseline="0">
                <a:solidFill>
                  <a:srgbClr val="000000"/>
                </a:solidFill>
                <a:uFillTx/>
              </a:defRPr>
            </a:pPr>
            <a:endParaRPr lang="en-GB" sz="2800" u="sng">
              <a:solidFill>
                <a:srgbClr val="000000"/>
              </a:solidFill>
              <a:latin typeface="Calibri"/>
            </a:endParaRPr>
          </a:p>
          <a:p>
            <a:pPr>
              <a:defRPr sz="1800" b="0" i="0" u="none" strike="noStrike" kern="0" cap="none" spc="0" baseline="0">
                <a:solidFill>
                  <a:srgbClr val="000000"/>
                </a:solidFill>
                <a:uFillTx/>
              </a:defRPr>
            </a:pPr>
            <a:endParaRPr lang="en-GB" sz="2800" u="sng" kern="0">
              <a:solidFill>
                <a:srgbClr val="000000"/>
              </a:solidFill>
              <a:latin typeface="Calibri"/>
            </a:endParaRPr>
          </a:p>
          <a:p>
            <a:pPr>
              <a:defRPr sz="1800" b="0" i="0" u="none" strike="noStrike" kern="0" cap="none" spc="0" baseline="0">
                <a:solidFill>
                  <a:srgbClr val="000000"/>
                </a:solidFill>
                <a:uFillTx/>
              </a:defRPr>
            </a:pPr>
            <a:endParaRPr lang="en-GB" sz="2800" u="sng">
              <a:solidFill>
                <a:srgbClr val="000000"/>
              </a:solidFill>
              <a:latin typeface="Calibri"/>
            </a:endParaRPr>
          </a:p>
          <a:p>
            <a:pPr>
              <a:defRPr sz="1800" b="0" i="0" u="none" strike="noStrike" kern="0" cap="none" spc="0" baseline="0">
                <a:solidFill>
                  <a:srgbClr val="000000"/>
                </a:solidFill>
                <a:uFillTx/>
              </a:defRPr>
            </a:pPr>
            <a:endParaRPr lang="en-GB" sz="2800" u="sng" kern="0">
              <a:solidFill>
                <a:srgbClr val="000000"/>
              </a:solidFill>
              <a:latin typeface="Calibri"/>
            </a:endParaRPr>
          </a:p>
          <a:p>
            <a:pPr>
              <a:defRPr sz="1800" b="0" i="0" u="none" strike="noStrike" kern="0" cap="none" spc="0" baseline="0">
                <a:solidFill>
                  <a:srgbClr val="000000"/>
                </a:solidFill>
                <a:uFillTx/>
              </a:defRPr>
            </a:pPr>
            <a:r>
              <a:rPr lang="en-GB" sz="2800" u="sng">
                <a:solidFill>
                  <a:srgbClr val="000000"/>
                </a:solidFill>
                <a:latin typeface="Calibri"/>
              </a:rPr>
              <a:t>Checking the security of a website</a:t>
            </a:r>
          </a:p>
          <a:p>
            <a:pPr>
              <a:defRPr sz="1800" b="0" i="0" u="none" strike="noStrike" kern="0" cap="none" spc="0" baseline="0">
                <a:solidFill>
                  <a:srgbClr val="000000"/>
                </a:solidFill>
                <a:uFillTx/>
              </a:defRPr>
            </a:pPr>
            <a:endParaRPr lang="en-GB" sz="2800" u="sng" kern="0">
              <a:solidFill>
                <a:srgbClr val="000000"/>
              </a:solidFill>
              <a:latin typeface="Calibri"/>
            </a:endParaRPr>
          </a:p>
          <a:p>
            <a:pPr>
              <a:defRPr sz="1800" b="0" i="0" u="none" strike="noStrike" kern="0" cap="none" spc="0" baseline="0">
                <a:solidFill>
                  <a:srgbClr val="000000"/>
                </a:solidFill>
                <a:uFillTx/>
              </a:defRPr>
            </a:pPr>
            <a:r>
              <a:rPr lang="en-GB" sz="2800" u="sng">
                <a:solidFill>
                  <a:srgbClr val="000000"/>
                </a:solidFill>
                <a:latin typeface="Calibri"/>
              </a:rPr>
              <a:t>Lock Icon and Https</a:t>
            </a:r>
          </a:p>
          <a:p>
            <a:pPr>
              <a:defRPr sz="1800" b="0" i="0" u="none" strike="noStrike" kern="0" cap="none" spc="0" baseline="0">
                <a:solidFill>
                  <a:srgbClr val="000000"/>
                </a:solidFill>
                <a:uFillTx/>
              </a:defRPr>
            </a:pPr>
            <a:endParaRPr lang="en-GB" sz="2800">
              <a:solidFill>
                <a:srgbClr val="000000"/>
              </a:solidFill>
              <a:latin typeface="Calibri"/>
            </a:endParaRPr>
          </a:p>
          <a:p>
            <a:pPr>
              <a:defRPr sz="1800" b="0" i="0" u="none" strike="noStrike" kern="0" cap="none" spc="0" baseline="0">
                <a:solidFill>
                  <a:srgbClr val="000000"/>
                </a:solidFill>
                <a:uFillTx/>
              </a:defRPr>
            </a:pPr>
            <a:r>
              <a:rPr lang="en-GB" sz="2800">
                <a:solidFill>
                  <a:srgbClr val="000000"/>
                </a:solidFill>
                <a:latin typeface="Calibri"/>
              </a:rPr>
              <a:t>Lock indicates tha</a:t>
            </a:r>
            <a:r>
              <a:rPr lang="en-GB" sz="2800" kern="0">
                <a:solidFill>
                  <a:srgbClr val="000000"/>
                </a:solidFill>
                <a:latin typeface="Calibri"/>
              </a:rPr>
              <a:t>t the website has </a:t>
            </a:r>
            <a:r>
              <a:rPr lang="en-GB" sz="2800">
                <a:solidFill>
                  <a:srgbClr val="000000"/>
                </a:solidFill>
                <a:latin typeface="Calibri"/>
              </a:rPr>
              <a:t>valid digital certification.</a:t>
            </a:r>
          </a:p>
          <a:p>
            <a:pPr>
              <a:defRPr sz="1800" b="0" i="0" u="none" strike="noStrike" kern="0" cap="none" spc="0" baseline="0">
                <a:solidFill>
                  <a:srgbClr val="000000"/>
                </a:solidFill>
                <a:uFillTx/>
              </a:defRPr>
            </a:pPr>
            <a:endParaRPr lang="en-GB" sz="2800">
              <a:solidFill>
                <a:srgbClr val="000000"/>
              </a:solidFill>
              <a:latin typeface="Calibri"/>
            </a:endParaRPr>
          </a:p>
          <a:p>
            <a:pPr>
              <a:defRPr sz="1800" b="0" i="0" u="none" strike="noStrike" kern="0" cap="none" spc="0" baseline="0">
                <a:solidFill>
                  <a:srgbClr val="000000"/>
                </a:solidFill>
                <a:uFillTx/>
              </a:defRPr>
            </a:pPr>
            <a:r>
              <a:rPr lang="en-GB" sz="2800">
                <a:solidFill>
                  <a:srgbClr val="000000"/>
                </a:solidFill>
                <a:latin typeface="Calibri"/>
              </a:rPr>
              <a:t>(S) in Https = secure website</a:t>
            </a:r>
          </a:p>
        </p:txBody>
      </p:sp>
      <p:sp>
        <p:nvSpPr>
          <p:cNvPr id="3" name="Rectangle 2">
            <a:extLst>
              <a:ext uri="{FF2B5EF4-FFF2-40B4-BE49-F238E27FC236}">
                <a16:creationId xmlns:a16="http://schemas.microsoft.com/office/drawing/2014/main" id="{5E1D872C-AAF8-4A7D-8216-E7F6645D011B}"/>
              </a:ext>
            </a:extLst>
          </p:cNvPr>
          <p:cNvSpPr/>
          <p:nvPr/>
        </p:nvSpPr>
        <p:spPr>
          <a:xfrm>
            <a:off x="2351586" y="1281532"/>
            <a:ext cx="7416826" cy="830997"/>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b="1">
                <a:solidFill>
                  <a:srgbClr val="000000"/>
                </a:solidFill>
                <a:latin typeface="Calibri"/>
              </a:rPr>
              <a:t>When you use a website that handles private or financial information, you should check that it is secure. </a:t>
            </a:r>
          </a:p>
        </p:txBody>
      </p:sp>
      <p:pic>
        <p:nvPicPr>
          <p:cNvPr id="4" name="Picture 2">
            <a:extLst>
              <a:ext uri="{FF2B5EF4-FFF2-40B4-BE49-F238E27FC236}">
                <a16:creationId xmlns:a16="http://schemas.microsoft.com/office/drawing/2014/main" id="{B121BAD4-1C45-4DA9-9232-090DA046A9AA}"/>
              </a:ext>
            </a:extLst>
          </p:cNvPr>
          <p:cNvPicPr>
            <a:picLocks noChangeAspect="1"/>
          </p:cNvPicPr>
          <p:nvPr/>
        </p:nvPicPr>
        <p:blipFill>
          <a:blip r:embed="rId3"/>
          <a:srcRect t="-1" r="74198" b="90638"/>
          <a:stretch>
            <a:fillRect/>
          </a:stretch>
        </p:blipFill>
        <p:spPr>
          <a:xfrm>
            <a:off x="5728073" y="3232057"/>
            <a:ext cx="4110529" cy="830997"/>
          </a:xfrm>
          <a:prstGeom prst="rect">
            <a:avLst/>
          </a:prstGeom>
          <a:noFill/>
          <a:ln cap="flat">
            <a:noFill/>
          </a:ln>
        </p:spPr>
      </p:pic>
      <p:sp>
        <p:nvSpPr>
          <p:cNvPr id="5" name="Rectangle 5">
            <a:extLst>
              <a:ext uri="{FF2B5EF4-FFF2-40B4-BE49-F238E27FC236}">
                <a16:creationId xmlns:a16="http://schemas.microsoft.com/office/drawing/2014/main" id="{F6AAFAF4-1BA7-4163-AC6B-6A2E46316282}"/>
              </a:ext>
            </a:extLst>
          </p:cNvPr>
          <p:cNvSpPr/>
          <p:nvPr/>
        </p:nvSpPr>
        <p:spPr>
          <a:xfrm>
            <a:off x="1991542" y="404668"/>
            <a:ext cx="2921443" cy="584777"/>
          </a:xfrm>
          <a:prstGeom prst="rect">
            <a:avLst/>
          </a:prstGeom>
          <a:noFill/>
          <a:ln cap="flat">
            <a:noFill/>
            <a:prstDash val="solid"/>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3200" u="sng">
                <a:solidFill>
                  <a:srgbClr val="000000"/>
                </a:solidFill>
                <a:latin typeface="Calibri"/>
              </a:rPr>
              <a:t>Secure Websites</a:t>
            </a:r>
            <a:endParaRPr lang="en-GB" sz="3200">
              <a:solidFill>
                <a:srgbClr val="000000"/>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ppt_x</p:attrName>
                                        </p:attrNameLst>
                                      </p:cBhvr>
                                      <p:tavLst>
                                        <p:tav tm="0">
                                          <p:val>
                                            <p:strVal val="#ppt_x"/>
                                          </p:val>
                                        </p:tav>
                                        <p:tav tm="100000">
                                          <p:val>
                                            <p:strVal val="#ppt_x"/>
                                          </p:val>
                                        </p:tav>
                                      </p:tavLst>
                                    </p:anim>
                                    <p:anim calcmode="lin" valueType="num">
                                      <p:cBhvr>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name="Slide8">
    <p:bg>
      <p:bgPr>
        <a:blipFill>
          <a:blip r:embed="rId2">
            <a:alphaModFix amt="50000"/>
          </a:blip>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9BF1B4-DD8A-4F6B-B78D-5FAD1AEE5511}"/>
              </a:ext>
            </a:extLst>
          </p:cNvPr>
          <p:cNvSpPr/>
          <p:nvPr/>
        </p:nvSpPr>
        <p:spPr>
          <a:xfrm>
            <a:off x="1640256" y="692695"/>
            <a:ext cx="4572000" cy="954103"/>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800" u="sng">
                <a:solidFill>
                  <a:srgbClr val="000000"/>
                </a:solidFill>
                <a:latin typeface="Calibri"/>
              </a:rPr>
              <a:t>Encryption/Decryption</a:t>
            </a:r>
          </a:p>
          <a:p>
            <a:pPr>
              <a:defRPr sz="1800" b="0" i="0" u="none" strike="noStrike" kern="0" cap="none" spc="0" baseline="0">
                <a:solidFill>
                  <a:srgbClr val="000000"/>
                </a:solidFill>
                <a:uFillTx/>
              </a:defRPr>
            </a:pPr>
            <a:endParaRPr lang="en-GB" sz="2800">
              <a:solidFill>
                <a:srgbClr val="000000"/>
              </a:solidFill>
              <a:latin typeface="Calibri"/>
            </a:endParaRPr>
          </a:p>
        </p:txBody>
      </p:sp>
      <p:sp>
        <p:nvSpPr>
          <p:cNvPr id="3" name="Rectangle 2">
            <a:extLst>
              <a:ext uri="{FF2B5EF4-FFF2-40B4-BE49-F238E27FC236}">
                <a16:creationId xmlns:a16="http://schemas.microsoft.com/office/drawing/2014/main" id="{623320FD-D8A9-4F99-AEC2-DCB3F4FF9748}"/>
              </a:ext>
            </a:extLst>
          </p:cNvPr>
          <p:cNvSpPr/>
          <p:nvPr/>
        </p:nvSpPr>
        <p:spPr>
          <a:xfrm>
            <a:off x="1793776" y="1720840"/>
            <a:ext cx="8604449" cy="3416320"/>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dirty="0">
                <a:solidFill>
                  <a:srgbClr val="000000"/>
                </a:solidFill>
                <a:latin typeface="Calibri"/>
              </a:rPr>
              <a:t>Encryption is the conversion of data into a form that </a:t>
            </a:r>
            <a:r>
              <a:rPr lang="en-GB" sz="2400" b="1" dirty="0">
                <a:solidFill>
                  <a:srgbClr val="000000"/>
                </a:solidFill>
                <a:latin typeface="Calibri"/>
              </a:rPr>
              <a:t>cannot</a:t>
            </a:r>
            <a:r>
              <a:rPr lang="en-GB" sz="2400" dirty="0">
                <a:solidFill>
                  <a:srgbClr val="000000"/>
                </a:solidFill>
                <a:latin typeface="Calibri"/>
              </a:rPr>
              <a:t> be easily read and understood by people. </a:t>
            </a:r>
          </a:p>
          <a:p>
            <a:pPr>
              <a:defRPr sz="1800" b="0" i="0" u="none" strike="noStrike" kern="0" cap="none" spc="0" baseline="0">
                <a:solidFill>
                  <a:srgbClr val="000000"/>
                </a:solidFill>
                <a:uFillTx/>
              </a:defRPr>
            </a:pPr>
            <a:endParaRPr lang="en-GB" sz="2400" dirty="0">
              <a:solidFill>
                <a:srgbClr val="000000"/>
              </a:solidFill>
              <a:latin typeface="Calibri"/>
            </a:endParaRPr>
          </a:p>
          <a:p>
            <a:pPr>
              <a:defRPr sz="1800" b="0" i="0" u="none" strike="noStrike" kern="0" cap="none" spc="0" baseline="0">
                <a:solidFill>
                  <a:srgbClr val="000000"/>
                </a:solidFill>
                <a:uFillTx/>
              </a:defRPr>
            </a:pPr>
            <a:r>
              <a:rPr lang="en-GB" sz="2400" dirty="0">
                <a:solidFill>
                  <a:srgbClr val="000000"/>
                </a:solidFill>
                <a:latin typeface="Calibri"/>
              </a:rPr>
              <a:t>Encryption is used to protect data as it’s passed over a network. It is often used to prevent illegal access to or reproduction of information. </a:t>
            </a:r>
          </a:p>
          <a:p>
            <a:pPr>
              <a:defRPr sz="1800" b="0" i="0" u="none" strike="noStrike" kern="0" cap="none" spc="0" baseline="0">
                <a:solidFill>
                  <a:srgbClr val="000000"/>
                </a:solidFill>
                <a:uFillTx/>
              </a:defRPr>
            </a:pPr>
            <a:endParaRPr lang="en-GB" sz="2400" kern="0" dirty="0">
              <a:solidFill>
                <a:srgbClr val="000000"/>
              </a:solidFill>
              <a:latin typeface="Calibri"/>
            </a:endParaRPr>
          </a:p>
          <a:p>
            <a:pPr>
              <a:defRPr sz="1800" b="0" i="0" u="none" strike="noStrike" kern="0" cap="none" spc="0" baseline="0">
                <a:solidFill>
                  <a:srgbClr val="000000"/>
                </a:solidFill>
                <a:uFillTx/>
              </a:defRPr>
            </a:pPr>
            <a:r>
              <a:rPr lang="en-GB" sz="2400" b="1" dirty="0">
                <a:solidFill>
                  <a:srgbClr val="000000"/>
                </a:solidFill>
                <a:latin typeface="Calibri"/>
              </a:rPr>
              <a:t>A common use of encryption is when data is sent through a secure web connection.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name="Slide13">
    <p:bg>
      <p:bgPr>
        <a:blipFill>
          <a:blip r:embed="rId2">
            <a:alphaModFix amt="50000"/>
          </a:blip>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B38901-2EF6-422B-A493-7B87EE175EB3}"/>
              </a:ext>
            </a:extLst>
          </p:cNvPr>
          <p:cNvSpPr txBox="1"/>
          <p:nvPr/>
        </p:nvSpPr>
        <p:spPr>
          <a:xfrm>
            <a:off x="5472270" y="2732166"/>
            <a:ext cx="1247461" cy="584777"/>
          </a:xfrm>
          <a:prstGeom prst="rect">
            <a:avLst/>
          </a:prstGeom>
          <a:noFill/>
          <a:ln cap="flat">
            <a:noFill/>
          </a:ln>
        </p:spPr>
        <p:txBody>
          <a:bodyPr vert="horz" wrap="none" lIns="91440" tIns="45720" rIns="91440" bIns="45720" anchor="t" anchorCtr="1" compatLnSpc="1">
            <a:spAutoFit/>
          </a:bodyPr>
          <a:lstStyle/>
          <a:p>
            <a:pPr algn="ctr">
              <a:defRPr sz="1800" b="0" i="0" u="none" strike="noStrike" kern="0" cap="none" spc="0" baseline="0">
                <a:solidFill>
                  <a:srgbClr val="000000"/>
                </a:solidFill>
                <a:uFillTx/>
              </a:defRPr>
            </a:pPr>
            <a:r>
              <a:rPr lang="en-GB" sz="3200" u="sng" dirty="0">
                <a:solidFill>
                  <a:srgbClr val="000000"/>
                </a:solidFill>
                <a:latin typeface="Calibri"/>
              </a:rPr>
              <a:t>E-Mail</a:t>
            </a:r>
          </a:p>
        </p:txBody>
      </p:sp>
      <p:sp>
        <p:nvSpPr>
          <p:cNvPr id="4" name="Rectangle 4">
            <a:extLst>
              <a:ext uri="{FF2B5EF4-FFF2-40B4-BE49-F238E27FC236}">
                <a16:creationId xmlns:a16="http://schemas.microsoft.com/office/drawing/2014/main" id="{EB7D84CB-C208-43CD-8157-F436E3A43424}"/>
              </a:ext>
            </a:extLst>
          </p:cNvPr>
          <p:cNvSpPr/>
          <p:nvPr/>
        </p:nvSpPr>
        <p:spPr>
          <a:xfrm>
            <a:off x="3809999" y="3398048"/>
            <a:ext cx="4572000" cy="1200329"/>
          </a:xfrm>
          <a:prstGeom prst="rect">
            <a:avLst/>
          </a:prstGeom>
          <a:noFill/>
          <a:ln w="9528" cap="flat">
            <a:solidFill>
              <a:srgbClr val="000000"/>
            </a:solidFill>
            <a:prstDash val="solid"/>
            <a:miter/>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dirty="0">
                <a:solidFill>
                  <a:srgbClr val="000000"/>
                </a:solidFill>
                <a:latin typeface="Calibri"/>
              </a:rPr>
              <a:t>An </a:t>
            </a:r>
            <a:r>
              <a:rPr lang="en-GB" b="1" dirty="0">
                <a:solidFill>
                  <a:srgbClr val="000000"/>
                </a:solidFill>
                <a:latin typeface="Calibri"/>
              </a:rPr>
              <a:t>E-mail address </a:t>
            </a:r>
            <a:r>
              <a:rPr lang="en-GB" dirty="0">
                <a:solidFill>
                  <a:srgbClr val="000000"/>
                </a:solidFill>
                <a:latin typeface="Calibri"/>
              </a:rPr>
              <a:t>contains information about the e-mail box to which e-mail messages are delivered.   </a:t>
            </a:r>
            <a:r>
              <a:rPr lang="en-GB" dirty="0" err="1">
                <a:solidFill>
                  <a:srgbClr val="000000"/>
                </a:solidFill>
                <a:latin typeface="Calibri"/>
                <a:hlinkClick r:id="rId3"/>
              </a:rPr>
              <a:t>username@domain.extension</a:t>
            </a:r>
            <a:br>
              <a:rPr lang="en-GB" dirty="0">
                <a:solidFill>
                  <a:srgbClr val="000000"/>
                </a:solidFill>
                <a:latin typeface="Calibri"/>
              </a:rPr>
            </a:br>
            <a:r>
              <a:rPr lang="en-GB" dirty="0">
                <a:solidFill>
                  <a:srgbClr val="000000"/>
                </a:solidFill>
                <a:latin typeface="Calibri"/>
              </a:rPr>
              <a:t>                     joeb@gmail.com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37">
    <p:bg>
      <p:bgPr>
        <a:blipFill>
          <a:blip r:embed="rId2">
            <a:alphaModFix amt="50000"/>
          </a:blip>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0305A3-1FBC-4FE2-94DA-9C315DBD7D56}"/>
              </a:ext>
            </a:extLst>
          </p:cNvPr>
          <p:cNvSpPr/>
          <p:nvPr/>
        </p:nvSpPr>
        <p:spPr>
          <a:xfrm>
            <a:off x="2207569" y="3262333"/>
            <a:ext cx="8037155" cy="3046991"/>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b="1">
                <a:solidFill>
                  <a:srgbClr val="000000"/>
                </a:solidFill>
                <a:latin typeface="Calibri"/>
              </a:rPr>
              <a:t>E-mail Scams </a:t>
            </a:r>
            <a:endParaRPr lang="en-GB" sz="240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Unsolicited commercial e-mail, or “spam,” can be the starting point for many e-mail scams. Before the advent of e-mail, a scammer had to contact each potential victim individually by post, fax, telephone, or through direct personal contact. </a:t>
            </a: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b="1">
                <a:solidFill>
                  <a:srgbClr val="000000"/>
                </a:solidFill>
                <a:latin typeface="Calibri"/>
              </a:rPr>
              <a:t>Phishing</a:t>
            </a:r>
            <a:r>
              <a:rPr lang="en-GB" sz="2400">
                <a:solidFill>
                  <a:srgbClr val="000000"/>
                </a:solidFill>
                <a:latin typeface="Calibri"/>
              </a:rPr>
              <a:t> – E-mails appearing to be sent from a legitimate source – aim is to obtain personal information</a:t>
            </a:r>
          </a:p>
        </p:txBody>
      </p:sp>
      <p:sp>
        <p:nvSpPr>
          <p:cNvPr id="3" name="TextBox 2">
            <a:extLst>
              <a:ext uri="{FF2B5EF4-FFF2-40B4-BE49-F238E27FC236}">
                <a16:creationId xmlns:a16="http://schemas.microsoft.com/office/drawing/2014/main" id="{FA8B4A9E-F4AF-48AC-B224-7738EF7680C1}"/>
              </a:ext>
            </a:extLst>
          </p:cNvPr>
          <p:cNvSpPr txBox="1"/>
          <p:nvPr/>
        </p:nvSpPr>
        <p:spPr>
          <a:xfrm>
            <a:off x="2135559" y="188640"/>
            <a:ext cx="2620012" cy="461662"/>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400" u="sng">
                <a:solidFill>
                  <a:srgbClr val="000000"/>
                </a:solidFill>
                <a:latin typeface="Calibri"/>
              </a:rPr>
              <a:t>E-mail Attachments</a:t>
            </a:r>
          </a:p>
        </p:txBody>
      </p:sp>
      <p:sp>
        <p:nvSpPr>
          <p:cNvPr id="4" name="Rectangle 3">
            <a:extLst>
              <a:ext uri="{FF2B5EF4-FFF2-40B4-BE49-F238E27FC236}">
                <a16:creationId xmlns:a16="http://schemas.microsoft.com/office/drawing/2014/main" id="{894305D7-2267-46AC-AC1D-140BB39C8598}"/>
              </a:ext>
            </a:extLst>
          </p:cNvPr>
          <p:cNvSpPr/>
          <p:nvPr/>
        </p:nvSpPr>
        <p:spPr>
          <a:xfrm>
            <a:off x="2135559" y="644496"/>
            <a:ext cx="7560844" cy="1200332"/>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a:solidFill>
                  <a:srgbClr val="000000"/>
                </a:solidFill>
                <a:latin typeface="Calibri"/>
              </a:rPr>
              <a:t>An e-mail attachment is a computer file, such as a document, image, or audio clip, that is sent together with an e-mail message. </a:t>
            </a:r>
          </a:p>
        </p:txBody>
      </p:sp>
      <p:sp>
        <p:nvSpPr>
          <p:cNvPr id="5" name="TextBox 4">
            <a:extLst>
              <a:ext uri="{FF2B5EF4-FFF2-40B4-BE49-F238E27FC236}">
                <a16:creationId xmlns:a16="http://schemas.microsoft.com/office/drawing/2014/main" id="{01E11851-9158-4597-8E5F-803050394922}"/>
              </a:ext>
            </a:extLst>
          </p:cNvPr>
          <p:cNvSpPr txBox="1"/>
          <p:nvPr/>
        </p:nvSpPr>
        <p:spPr>
          <a:xfrm>
            <a:off x="2282330" y="2001612"/>
            <a:ext cx="7936788" cy="923330"/>
          </a:xfrm>
          <a:prstGeom prst="rect">
            <a:avLst/>
          </a:prstGeom>
          <a:noFill/>
          <a:ln w="9528" cap="flat">
            <a:solidFill>
              <a:srgbClr val="000000"/>
            </a:solidFill>
            <a:prstDash val="solid"/>
            <a:miter/>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dirty="0">
                <a:solidFill>
                  <a:srgbClr val="000000"/>
                </a:solidFill>
                <a:latin typeface="Calibri"/>
              </a:rPr>
              <a:t>It is important to note that some attachments can be size restricted to 25MB</a:t>
            </a:r>
          </a:p>
          <a:p>
            <a:pPr>
              <a:defRPr sz="1800" b="0" i="0" u="none" strike="noStrike" kern="0" cap="none" spc="0" baseline="0">
                <a:solidFill>
                  <a:srgbClr val="000000"/>
                </a:solidFill>
                <a:uFillTx/>
              </a:defRPr>
            </a:pPr>
            <a:r>
              <a:rPr lang="en-GB" dirty="0">
                <a:solidFill>
                  <a:srgbClr val="000000"/>
                </a:solidFill>
                <a:latin typeface="Calibri"/>
              </a:rPr>
              <a:t>Or type restricted. E-mail providers will not attach executable files, files</a:t>
            </a:r>
          </a:p>
          <a:p>
            <a:pPr>
              <a:defRPr sz="1800" b="0" i="0" u="none" strike="noStrike" kern="0" cap="none" spc="0" baseline="0">
                <a:solidFill>
                  <a:srgbClr val="000000"/>
                </a:solidFill>
                <a:uFillTx/>
              </a:defRPr>
            </a:pPr>
            <a:r>
              <a:rPr lang="en-GB" dirty="0">
                <a:solidFill>
                  <a:srgbClr val="000000"/>
                </a:solidFill>
                <a:latin typeface="Calibri"/>
              </a:rPr>
              <a:t>Ending with .exe, these files are used to perform various tasks and cannot be read.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ppt_x</p:attrName>
                                        </p:attrNameLst>
                                      </p:cBhvr>
                                      <p:tavLst>
                                        <p:tav tm="0">
                                          <p:val>
                                            <p:strVal val="#ppt_x"/>
                                          </p:val>
                                        </p:tav>
                                        <p:tav tm="100000">
                                          <p:val>
                                            <p:strVal val="#ppt_x"/>
                                          </p:val>
                                        </p:tav>
                                      </p:tavLst>
                                    </p:anim>
                                    <p:anim calcmode="lin" valueType="num">
                                      <p:cBhvr>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name="Slide38">
    <p:bg>
      <p:bgPr>
        <a:blipFill>
          <a:blip r:embed="rId2">
            <a:alphaModFix amt="50000"/>
          </a:blip>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3B1F0E-3D92-441F-BF55-962F3C600F03}"/>
              </a:ext>
            </a:extLst>
          </p:cNvPr>
          <p:cNvSpPr txBox="1"/>
          <p:nvPr/>
        </p:nvSpPr>
        <p:spPr>
          <a:xfrm>
            <a:off x="1811035" y="237960"/>
            <a:ext cx="4467890" cy="2308324"/>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400" u="sng" dirty="0">
                <a:solidFill>
                  <a:srgbClr val="000000"/>
                </a:solidFill>
                <a:latin typeface="Calibri"/>
              </a:rPr>
              <a:t>To Create a new email message</a:t>
            </a:r>
          </a:p>
          <a:p>
            <a:pPr>
              <a:defRPr sz="1800" b="0" i="0" u="none" strike="noStrike" kern="0" cap="none" spc="0" baseline="0">
                <a:solidFill>
                  <a:srgbClr val="000000"/>
                </a:solidFill>
                <a:uFillTx/>
              </a:defRPr>
            </a:pPr>
            <a:endParaRPr lang="en-GB" sz="2400" dirty="0">
              <a:solidFill>
                <a:srgbClr val="000000"/>
              </a:solidFill>
              <a:latin typeface="Calibri"/>
            </a:endParaRPr>
          </a:p>
          <a:p>
            <a:pPr>
              <a:defRPr sz="1800" b="0" i="0" u="none" strike="noStrike" kern="0" cap="none" spc="0" baseline="0">
                <a:solidFill>
                  <a:srgbClr val="000000"/>
                </a:solidFill>
                <a:uFillTx/>
              </a:defRPr>
            </a:pPr>
            <a:r>
              <a:rPr lang="en-GB" sz="2400" dirty="0">
                <a:solidFill>
                  <a:srgbClr val="000000"/>
                </a:solidFill>
                <a:latin typeface="Calibri"/>
              </a:rPr>
              <a:t>Select New Email from the ribbon.</a:t>
            </a:r>
          </a:p>
          <a:p>
            <a:pPr>
              <a:defRPr sz="1800" b="0" i="0" u="none" strike="noStrike" kern="0" cap="none" spc="0" baseline="0">
                <a:solidFill>
                  <a:srgbClr val="000000"/>
                </a:solidFill>
                <a:uFillTx/>
              </a:defRPr>
            </a:pPr>
            <a:endParaRPr lang="en-GB" sz="2400" dirty="0">
              <a:solidFill>
                <a:srgbClr val="000000"/>
              </a:solidFill>
              <a:latin typeface="Calibri"/>
            </a:endParaRPr>
          </a:p>
          <a:p>
            <a:pPr>
              <a:defRPr sz="1800" b="0" i="0" u="none" strike="noStrike" kern="0" cap="none" spc="0" baseline="0">
                <a:solidFill>
                  <a:srgbClr val="000000"/>
                </a:solidFill>
                <a:uFillTx/>
              </a:defRPr>
            </a:pPr>
            <a:endParaRPr lang="en-GB" sz="2400" dirty="0">
              <a:solidFill>
                <a:srgbClr val="000000"/>
              </a:solidFill>
              <a:latin typeface="Calibri"/>
            </a:endParaRPr>
          </a:p>
          <a:p>
            <a:pPr>
              <a:defRPr sz="1800" b="0" i="0" u="none" strike="noStrike" kern="0" cap="none" spc="0" baseline="0">
                <a:solidFill>
                  <a:srgbClr val="000000"/>
                </a:solidFill>
                <a:uFillTx/>
              </a:defRPr>
            </a:pPr>
            <a:endParaRPr lang="en-GB" sz="2400" dirty="0">
              <a:solidFill>
                <a:srgbClr val="000000"/>
              </a:solidFill>
              <a:latin typeface="Calibri"/>
            </a:endParaRPr>
          </a:p>
        </p:txBody>
      </p:sp>
      <p:pic>
        <p:nvPicPr>
          <p:cNvPr id="4" name="Picture 3">
            <a:extLst>
              <a:ext uri="{FF2B5EF4-FFF2-40B4-BE49-F238E27FC236}">
                <a16:creationId xmlns:a16="http://schemas.microsoft.com/office/drawing/2014/main" id="{E62C82D1-D4A6-4A51-A3DC-903776A1CE62}"/>
              </a:ext>
            </a:extLst>
          </p:cNvPr>
          <p:cNvPicPr>
            <a:picLocks noChangeAspect="1"/>
          </p:cNvPicPr>
          <p:nvPr/>
        </p:nvPicPr>
        <p:blipFill rotWithShape="1">
          <a:blip r:embed="rId3"/>
          <a:srcRect l="486" r="32816" b="83624"/>
          <a:stretch/>
        </p:blipFill>
        <p:spPr>
          <a:xfrm>
            <a:off x="1811036" y="1609632"/>
            <a:ext cx="8161045" cy="1089181"/>
          </a:xfrm>
          <a:prstGeom prst="rect">
            <a:avLst/>
          </a:prstGeom>
        </p:spPr>
      </p:pic>
      <p:sp>
        <p:nvSpPr>
          <p:cNvPr id="5" name="Oval 4">
            <a:extLst>
              <a:ext uri="{FF2B5EF4-FFF2-40B4-BE49-F238E27FC236}">
                <a16:creationId xmlns:a16="http://schemas.microsoft.com/office/drawing/2014/main" id="{F7076D5E-94E0-4A71-9D56-AF273F61DBE8}"/>
              </a:ext>
            </a:extLst>
          </p:cNvPr>
          <p:cNvSpPr/>
          <p:nvPr/>
        </p:nvSpPr>
        <p:spPr>
          <a:xfrm>
            <a:off x="1737066" y="2006354"/>
            <a:ext cx="461639" cy="53993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6" name="TextBox 5">
            <a:extLst>
              <a:ext uri="{FF2B5EF4-FFF2-40B4-BE49-F238E27FC236}">
                <a16:creationId xmlns:a16="http://schemas.microsoft.com/office/drawing/2014/main" id="{7E1851DD-443D-4E7E-8CD0-91D44353B335}"/>
              </a:ext>
            </a:extLst>
          </p:cNvPr>
          <p:cNvSpPr txBox="1"/>
          <p:nvPr/>
        </p:nvSpPr>
        <p:spPr>
          <a:xfrm>
            <a:off x="1914618" y="2858609"/>
            <a:ext cx="4181383" cy="923330"/>
          </a:xfrm>
          <a:prstGeom prst="rect">
            <a:avLst/>
          </a:prstGeom>
          <a:noFill/>
        </p:spPr>
        <p:txBody>
          <a:bodyPr wrap="square" rtlCol="0">
            <a:spAutoFit/>
          </a:bodyPr>
          <a:lstStyle/>
          <a:p>
            <a:r>
              <a:rPr lang="en-GB" dirty="0"/>
              <a:t>Fill in the TO, CC, BCC and Subject fields.</a:t>
            </a:r>
          </a:p>
          <a:p>
            <a:r>
              <a:rPr lang="en-GB" dirty="0"/>
              <a:t>Write the email message.</a:t>
            </a:r>
          </a:p>
          <a:p>
            <a:r>
              <a:rPr lang="en-GB" dirty="0"/>
              <a:t>Click send. </a:t>
            </a:r>
            <a:endParaRPr lang="en-MT" dirty="0"/>
          </a:p>
        </p:txBody>
      </p:sp>
      <p:sp>
        <p:nvSpPr>
          <p:cNvPr id="2" name="TextBox 1"/>
          <p:cNvSpPr txBox="1"/>
          <p:nvPr/>
        </p:nvSpPr>
        <p:spPr>
          <a:xfrm>
            <a:off x="1914617" y="3941736"/>
            <a:ext cx="8542368" cy="2862322"/>
          </a:xfrm>
          <a:prstGeom prst="rect">
            <a:avLst/>
          </a:prstGeom>
          <a:noFill/>
        </p:spPr>
        <p:txBody>
          <a:bodyPr wrap="square" rtlCol="0">
            <a:spAutoFit/>
          </a:bodyPr>
          <a:lstStyle/>
          <a:p>
            <a:pPr lvl="0">
              <a:defRPr sz="1800" b="0" i="0" u="none" strike="noStrike" kern="0" cap="none" spc="0" baseline="0">
                <a:solidFill>
                  <a:srgbClr val="000000"/>
                </a:solidFill>
                <a:uFillTx/>
              </a:defRPr>
            </a:pPr>
            <a:r>
              <a:rPr lang="en-GB" b="1">
                <a:solidFill>
                  <a:srgbClr val="000000"/>
                </a:solidFill>
              </a:rPr>
              <a:t>To: </a:t>
            </a:r>
            <a:r>
              <a:rPr lang="en-GB">
                <a:solidFill>
                  <a:srgbClr val="000000"/>
                </a:solidFill>
              </a:rPr>
              <a:t>The e-mail address(es), and alternatively name(s) of the message's recipient(s). </a:t>
            </a:r>
          </a:p>
          <a:p>
            <a:pPr lvl="0">
              <a:defRPr sz="1800" b="0" i="0" u="none" strike="noStrike" kern="0" cap="none" spc="0" baseline="0">
                <a:solidFill>
                  <a:srgbClr val="000000"/>
                </a:solidFill>
                <a:uFillTx/>
              </a:defRPr>
            </a:pPr>
            <a:endParaRPr lang="en-GB" dirty="0">
              <a:solidFill>
                <a:srgbClr val="000000"/>
              </a:solidFill>
            </a:endParaRPr>
          </a:p>
          <a:p>
            <a:pPr lvl="0">
              <a:defRPr sz="1800" b="0" i="0" u="none" strike="noStrike" kern="0" cap="none" spc="0" baseline="0">
                <a:solidFill>
                  <a:srgbClr val="000000"/>
                </a:solidFill>
                <a:uFillTx/>
              </a:defRPr>
            </a:pPr>
            <a:r>
              <a:rPr lang="en-GB" b="1" dirty="0">
                <a:solidFill>
                  <a:srgbClr val="000000"/>
                </a:solidFill>
              </a:rPr>
              <a:t>Cc: </a:t>
            </a:r>
            <a:r>
              <a:rPr lang="en-GB" dirty="0">
                <a:solidFill>
                  <a:srgbClr val="000000"/>
                </a:solidFill>
              </a:rPr>
              <a:t>Carbon copy; for optional recipients who are not the primary intended recipient. </a:t>
            </a:r>
          </a:p>
          <a:p>
            <a:pPr lvl="0">
              <a:defRPr sz="1800" b="0" i="0" u="none" strike="noStrike" kern="0" cap="none" spc="0" baseline="0">
                <a:solidFill>
                  <a:srgbClr val="000000"/>
                </a:solidFill>
                <a:uFillTx/>
              </a:defRPr>
            </a:pPr>
            <a:endParaRPr lang="en-GB" dirty="0">
              <a:solidFill>
                <a:srgbClr val="000000"/>
              </a:solidFill>
            </a:endParaRPr>
          </a:p>
          <a:p>
            <a:pPr lvl="0">
              <a:defRPr sz="1800" b="0" i="0" u="none" strike="noStrike" kern="0" cap="none" spc="0" baseline="0">
                <a:solidFill>
                  <a:srgbClr val="000000"/>
                </a:solidFill>
                <a:uFillTx/>
              </a:defRPr>
            </a:pPr>
            <a:r>
              <a:rPr lang="en-GB" b="1" dirty="0">
                <a:solidFill>
                  <a:srgbClr val="000000"/>
                </a:solidFill>
              </a:rPr>
              <a:t>Bcc: </a:t>
            </a:r>
            <a:r>
              <a:rPr lang="en-GB" dirty="0">
                <a:solidFill>
                  <a:srgbClr val="000000"/>
                </a:solidFill>
              </a:rPr>
              <a:t>Blind carbon copy; addresses added to the list but not recorded in the message information, so that they cannot be read by other recipients. </a:t>
            </a:r>
          </a:p>
          <a:p>
            <a:pPr lvl="0">
              <a:defRPr sz="1800" b="0" i="0" u="none" strike="noStrike" kern="0" cap="none" spc="0" baseline="0">
                <a:solidFill>
                  <a:srgbClr val="000000"/>
                </a:solidFill>
                <a:uFillTx/>
              </a:defRPr>
            </a:pPr>
            <a:endParaRPr lang="en-GB" dirty="0">
              <a:solidFill>
                <a:srgbClr val="000000"/>
              </a:solidFill>
            </a:endParaRPr>
          </a:p>
          <a:p>
            <a:pPr lvl="0">
              <a:defRPr sz="1800" b="0" i="0" u="none" strike="noStrike" kern="0" cap="none" spc="0" baseline="0">
                <a:solidFill>
                  <a:srgbClr val="000000"/>
                </a:solidFill>
                <a:uFillTx/>
              </a:defRPr>
            </a:pPr>
            <a:r>
              <a:rPr lang="en-GB" b="1" dirty="0">
                <a:solidFill>
                  <a:srgbClr val="000000"/>
                </a:solidFill>
              </a:rPr>
              <a:t>Subject: </a:t>
            </a:r>
            <a:r>
              <a:rPr lang="en-GB" dirty="0">
                <a:solidFill>
                  <a:srgbClr val="000000"/>
                </a:solidFill>
              </a:rPr>
              <a:t>A brief synopsis of the topic of the message. Abbreviations are usually utilised as a part of the subject, including "RE:" for reply and "FW:" for forward. </a:t>
            </a:r>
          </a:p>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14">
    <p:bg>
      <p:bgPr>
        <a:blipFill>
          <a:blip r:embed="rId2">
            <a:alphaModFix amt="50000"/>
          </a:blip>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04A8DD-E6B4-4797-B8A8-F8B8E40FA2C2}"/>
              </a:ext>
            </a:extLst>
          </p:cNvPr>
          <p:cNvSpPr txBox="1"/>
          <p:nvPr/>
        </p:nvSpPr>
        <p:spPr>
          <a:xfrm>
            <a:off x="1591547" y="75200"/>
            <a:ext cx="8898895" cy="7232748"/>
          </a:xfrm>
          <a:prstGeom prst="rect">
            <a:avLst/>
          </a:prstGeom>
          <a:noFill/>
          <a:ln cap="flat">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3200" u="sng" kern="0" dirty="0">
                <a:solidFill>
                  <a:srgbClr val="000000"/>
                </a:solidFill>
                <a:latin typeface="Calibri"/>
              </a:rPr>
              <a:t>Opening an E-mail</a:t>
            </a:r>
          </a:p>
          <a:p>
            <a:pPr>
              <a:defRPr sz="1800" b="0" i="0" u="none" strike="noStrike" kern="0" cap="none" spc="0" baseline="0">
                <a:solidFill>
                  <a:srgbClr val="000000"/>
                </a:solidFill>
                <a:uFillTx/>
              </a:defRPr>
            </a:pPr>
            <a:endParaRPr lang="en-GB" sz="3200" u="sng" dirty="0">
              <a:solidFill>
                <a:srgbClr val="000000"/>
              </a:solidFill>
              <a:latin typeface="Calibri"/>
            </a:endParaRPr>
          </a:p>
          <a:p>
            <a:pPr>
              <a:defRPr sz="1800" b="0" i="0" u="none" strike="noStrike" kern="0" cap="none" spc="0" baseline="0">
                <a:solidFill>
                  <a:srgbClr val="000000"/>
                </a:solidFill>
                <a:uFillTx/>
              </a:defRPr>
            </a:pPr>
            <a:r>
              <a:rPr lang="en-GB" sz="2400" kern="0" dirty="0">
                <a:solidFill>
                  <a:srgbClr val="000000"/>
                </a:solidFill>
                <a:latin typeface="Calibri"/>
              </a:rPr>
              <a:t>New e-mails are usually found in the Inbox, you can click on inbox, then click on the message you want to open</a:t>
            </a:r>
            <a:endParaRPr lang="en-GB" sz="2400" dirty="0">
              <a:solidFill>
                <a:srgbClr val="000000"/>
              </a:solidFill>
              <a:latin typeface="Calibri"/>
            </a:endParaRPr>
          </a:p>
          <a:p>
            <a:pPr>
              <a:defRPr sz="1800" b="0" i="0" u="none" strike="noStrike" kern="0" cap="none" spc="0" baseline="0">
                <a:solidFill>
                  <a:srgbClr val="000000"/>
                </a:solidFill>
                <a:uFillTx/>
              </a:defRPr>
            </a:pPr>
            <a:endParaRPr lang="en-GB" sz="3200" u="sng" dirty="0">
              <a:solidFill>
                <a:srgbClr val="000000"/>
              </a:solidFill>
              <a:latin typeface="Calibri"/>
            </a:endParaRPr>
          </a:p>
          <a:p>
            <a:pPr>
              <a:defRPr sz="1800" b="0" i="0" u="none" strike="noStrike" kern="0" cap="none" spc="0" baseline="0">
                <a:solidFill>
                  <a:srgbClr val="000000"/>
                </a:solidFill>
                <a:uFillTx/>
              </a:defRPr>
            </a:pPr>
            <a:r>
              <a:rPr lang="en-GB" sz="3200" u="sng" kern="0" dirty="0">
                <a:solidFill>
                  <a:srgbClr val="000000"/>
                </a:solidFill>
                <a:latin typeface="Calibri"/>
              </a:rPr>
              <a:t>Replying to E-mail</a:t>
            </a:r>
          </a:p>
          <a:p>
            <a:pPr>
              <a:defRPr sz="1800" b="0" i="0" u="none" strike="noStrike" kern="0" cap="none" spc="0" baseline="0">
                <a:solidFill>
                  <a:srgbClr val="000000"/>
                </a:solidFill>
                <a:uFillTx/>
              </a:defRPr>
            </a:pPr>
            <a:endParaRPr lang="en-GB" sz="3200" u="sng" kern="0" dirty="0">
              <a:solidFill>
                <a:srgbClr val="000000"/>
              </a:solidFill>
              <a:latin typeface="Calibri"/>
            </a:endParaRPr>
          </a:p>
          <a:p>
            <a:pPr>
              <a:defRPr sz="1800" b="0" i="0" u="none" strike="noStrike" kern="0" cap="none" spc="0" baseline="0">
                <a:solidFill>
                  <a:srgbClr val="000000"/>
                </a:solidFill>
                <a:uFillTx/>
              </a:defRPr>
            </a:pPr>
            <a:r>
              <a:rPr lang="en-GB" sz="2400" dirty="0">
                <a:solidFill>
                  <a:srgbClr val="000000"/>
                </a:solidFill>
                <a:latin typeface="Calibri"/>
              </a:rPr>
              <a:t>You can choose to reply to the sender of the message or to the sender and all other message recipients. </a:t>
            </a:r>
          </a:p>
          <a:p>
            <a:pPr>
              <a:defRPr sz="1800" b="0" i="0" u="none" strike="noStrike" kern="0" cap="none" spc="0" baseline="0">
                <a:solidFill>
                  <a:srgbClr val="000000"/>
                </a:solidFill>
                <a:uFillTx/>
              </a:defRPr>
            </a:pPr>
            <a:endParaRPr lang="en-GB" sz="2400" dirty="0">
              <a:solidFill>
                <a:srgbClr val="000000"/>
              </a:solidFill>
              <a:latin typeface="Calibri"/>
            </a:endParaRPr>
          </a:p>
          <a:p>
            <a:pPr>
              <a:defRPr sz="1800" b="0" i="0" u="none" strike="noStrike" kern="0" cap="none" spc="0" baseline="0">
                <a:solidFill>
                  <a:srgbClr val="000000"/>
                </a:solidFill>
                <a:uFillTx/>
              </a:defRPr>
            </a:pPr>
            <a:r>
              <a:rPr lang="en-GB" sz="2400" dirty="0">
                <a:solidFill>
                  <a:srgbClr val="000000"/>
                </a:solidFill>
                <a:latin typeface="Calibri"/>
              </a:rPr>
              <a:t>When you reply to a sender, the sender’s e-mail address is automatically entered in the </a:t>
            </a:r>
            <a:r>
              <a:rPr lang="en-GB" sz="2400" b="1" dirty="0">
                <a:solidFill>
                  <a:srgbClr val="000000"/>
                </a:solidFill>
                <a:latin typeface="Calibri"/>
              </a:rPr>
              <a:t>To </a:t>
            </a:r>
            <a:r>
              <a:rPr lang="en-GB" sz="2400" dirty="0">
                <a:solidFill>
                  <a:srgbClr val="000000"/>
                </a:solidFill>
                <a:latin typeface="Calibri"/>
              </a:rPr>
              <a:t>field. </a:t>
            </a:r>
          </a:p>
          <a:p>
            <a:pPr>
              <a:defRPr sz="1800" b="0" i="0" u="none" strike="noStrike" kern="0" cap="none" spc="0" baseline="0">
                <a:solidFill>
                  <a:srgbClr val="000000"/>
                </a:solidFill>
                <a:uFillTx/>
              </a:defRPr>
            </a:pPr>
            <a:endParaRPr lang="en-GB" sz="2400" dirty="0">
              <a:solidFill>
                <a:srgbClr val="000000"/>
              </a:solidFill>
              <a:latin typeface="Calibri"/>
            </a:endParaRPr>
          </a:p>
          <a:p>
            <a:pPr>
              <a:defRPr sz="1800" b="0" i="0" u="none" strike="noStrike" kern="0" cap="none" spc="0" baseline="0">
                <a:solidFill>
                  <a:srgbClr val="000000"/>
                </a:solidFill>
                <a:uFillTx/>
              </a:defRPr>
            </a:pPr>
            <a:r>
              <a:rPr lang="en-GB" sz="2400" dirty="0">
                <a:solidFill>
                  <a:srgbClr val="000000"/>
                </a:solidFill>
                <a:latin typeface="Calibri"/>
              </a:rPr>
              <a:t>Replies sent to you display the text </a:t>
            </a:r>
            <a:r>
              <a:rPr lang="en-GB" sz="2400" b="1" dirty="0">
                <a:solidFill>
                  <a:srgbClr val="000000"/>
                </a:solidFill>
                <a:latin typeface="Calibri"/>
              </a:rPr>
              <a:t>RE</a:t>
            </a:r>
            <a:r>
              <a:rPr lang="en-GB" sz="2400" dirty="0">
                <a:solidFill>
                  <a:srgbClr val="000000"/>
                </a:solidFill>
                <a:latin typeface="Calibri"/>
              </a:rPr>
              <a:t>: and the original message subject in the Subject column in your </a:t>
            </a:r>
            <a:r>
              <a:rPr lang="en-GB" sz="2400" b="1" dirty="0">
                <a:solidFill>
                  <a:srgbClr val="000000"/>
                </a:solidFill>
                <a:latin typeface="Calibri"/>
              </a:rPr>
              <a:t>Inbox </a:t>
            </a:r>
            <a:r>
              <a:rPr lang="en-GB" sz="2400" dirty="0">
                <a:solidFill>
                  <a:srgbClr val="000000"/>
                </a:solidFill>
                <a:latin typeface="Calibri"/>
              </a:rPr>
              <a:t>folder. </a:t>
            </a:r>
          </a:p>
          <a:p>
            <a:pPr>
              <a:defRPr sz="1800" b="0" i="0" u="none" strike="noStrike" kern="0" cap="none" spc="0" baseline="0">
                <a:solidFill>
                  <a:srgbClr val="000000"/>
                </a:solidFill>
                <a:uFillTx/>
              </a:defRPr>
            </a:pPr>
            <a:endParaRPr lang="en-GB" sz="3200" u="sng" dirty="0">
              <a:solidFill>
                <a:srgbClr val="000000"/>
              </a:solidFill>
              <a:latin typeface="Calibri"/>
            </a:endParaRPr>
          </a:p>
          <a:p>
            <a:pPr algn="ctr">
              <a:defRPr sz="1800" b="0" i="0" u="none" strike="noStrike" kern="0" cap="none" spc="0" baseline="0">
                <a:solidFill>
                  <a:srgbClr val="000000"/>
                </a:solidFill>
                <a:uFillTx/>
              </a:defRPr>
            </a:pPr>
            <a:endParaRPr lang="en-GB" sz="3200" u="sng" dirty="0">
              <a:solidFill>
                <a:srgbClr val="000000"/>
              </a:solidFill>
              <a:latin typeface="Calibri"/>
            </a:endParaRPr>
          </a:p>
        </p:txBody>
      </p:sp>
      <p:pic>
        <p:nvPicPr>
          <p:cNvPr id="3" name="Picture 2">
            <a:extLst>
              <a:ext uri="{FF2B5EF4-FFF2-40B4-BE49-F238E27FC236}">
                <a16:creationId xmlns:a16="http://schemas.microsoft.com/office/drawing/2014/main" id="{0916D819-D646-44CF-B5EA-63270E7A0FAA}"/>
              </a:ext>
            </a:extLst>
          </p:cNvPr>
          <p:cNvPicPr>
            <a:picLocks noChangeAspect="1"/>
          </p:cNvPicPr>
          <p:nvPr/>
        </p:nvPicPr>
        <p:blipFill rotWithShape="1">
          <a:blip r:embed="rId3"/>
          <a:srcRect l="15766" t="5731" r="79553" b="86123"/>
          <a:stretch/>
        </p:blipFill>
        <p:spPr>
          <a:xfrm>
            <a:off x="5211711" y="2166152"/>
            <a:ext cx="1070721" cy="101281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39">
    <p:bg>
      <p:bgPr>
        <a:blipFill>
          <a:blip r:embed="rId2">
            <a:alphaModFix amt="50000"/>
          </a:blip>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1B6B4D-7DD4-4BA9-A569-F703DE6BDE7F}"/>
              </a:ext>
            </a:extLst>
          </p:cNvPr>
          <p:cNvSpPr txBox="1"/>
          <p:nvPr/>
        </p:nvSpPr>
        <p:spPr>
          <a:xfrm>
            <a:off x="1853432" y="200942"/>
            <a:ext cx="4242569" cy="584777"/>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3200" u="sng" dirty="0">
                <a:solidFill>
                  <a:srgbClr val="000000"/>
                </a:solidFill>
                <a:latin typeface="Calibri"/>
              </a:rPr>
              <a:t>Forwarding on an e-mail</a:t>
            </a:r>
          </a:p>
        </p:txBody>
      </p:sp>
      <p:sp>
        <p:nvSpPr>
          <p:cNvPr id="3" name="Rectangle 2">
            <a:extLst>
              <a:ext uri="{FF2B5EF4-FFF2-40B4-BE49-F238E27FC236}">
                <a16:creationId xmlns:a16="http://schemas.microsoft.com/office/drawing/2014/main" id="{FF227023-CB06-4565-B500-3C830C2649BD}"/>
              </a:ext>
            </a:extLst>
          </p:cNvPr>
          <p:cNvSpPr/>
          <p:nvPr/>
        </p:nvSpPr>
        <p:spPr>
          <a:xfrm>
            <a:off x="1807080" y="915921"/>
            <a:ext cx="7848871" cy="1938994"/>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dirty="0">
                <a:solidFill>
                  <a:srgbClr val="000000"/>
                </a:solidFill>
                <a:latin typeface="Calibri"/>
              </a:rPr>
              <a:t>Forwarded messages include all the header information in the original message plus the message body. You can also add your own comments, which appear at the top of the message. You can forward messages to other recipients directly from the Reading Pane or the Message window. </a:t>
            </a:r>
          </a:p>
        </p:txBody>
      </p:sp>
      <p:sp>
        <p:nvSpPr>
          <p:cNvPr id="4" name="TextBox 3">
            <a:extLst>
              <a:ext uri="{FF2B5EF4-FFF2-40B4-BE49-F238E27FC236}">
                <a16:creationId xmlns:a16="http://schemas.microsoft.com/office/drawing/2014/main" id="{F7767493-B189-4A04-AF9E-4CA51735C5DB}"/>
              </a:ext>
            </a:extLst>
          </p:cNvPr>
          <p:cNvSpPr txBox="1"/>
          <p:nvPr/>
        </p:nvSpPr>
        <p:spPr>
          <a:xfrm>
            <a:off x="1735070" y="3277091"/>
            <a:ext cx="3892856" cy="523219"/>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800" u="sng">
                <a:solidFill>
                  <a:srgbClr val="000000"/>
                </a:solidFill>
                <a:latin typeface="Calibri"/>
              </a:rPr>
              <a:t>Changing the Read Status</a:t>
            </a:r>
          </a:p>
        </p:txBody>
      </p:sp>
      <p:sp>
        <p:nvSpPr>
          <p:cNvPr id="5" name="Rectangle 4">
            <a:extLst>
              <a:ext uri="{FF2B5EF4-FFF2-40B4-BE49-F238E27FC236}">
                <a16:creationId xmlns:a16="http://schemas.microsoft.com/office/drawing/2014/main" id="{7A34A5F0-FCA0-4BC6-842C-3DAECF66A2FE}"/>
              </a:ext>
            </a:extLst>
          </p:cNvPr>
          <p:cNvSpPr/>
          <p:nvPr/>
        </p:nvSpPr>
        <p:spPr>
          <a:xfrm>
            <a:off x="1807079" y="3781145"/>
            <a:ext cx="7560844" cy="3046991"/>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dirty="0">
                <a:solidFill>
                  <a:srgbClr val="000000"/>
                </a:solidFill>
                <a:latin typeface="Calibri"/>
              </a:rPr>
              <a:t>In your Inbox, unread messages have bold subjects and are highlighted with a blue vertical line. After you click on a message, and then click on something else, the message is no longer bold, indicating that it has been read. </a:t>
            </a:r>
          </a:p>
          <a:p>
            <a:pPr>
              <a:defRPr sz="1800" b="0" i="0" u="none" strike="noStrike" kern="0" cap="none" spc="0" baseline="0">
                <a:solidFill>
                  <a:srgbClr val="000000"/>
                </a:solidFill>
                <a:uFillTx/>
              </a:defRPr>
            </a:pPr>
            <a:r>
              <a:rPr lang="en-GB" sz="2400" dirty="0">
                <a:solidFill>
                  <a:srgbClr val="000000"/>
                </a:solidFill>
                <a:latin typeface="Calibri"/>
              </a:rPr>
              <a:t>However, you may want to change the status of read message back to unread, if for example you haven’t had time to properly deal with the message, and need to return to it. </a:t>
            </a:r>
          </a:p>
        </p:txBody>
      </p:sp>
      <p:pic>
        <p:nvPicPr>
          <p:cNvPr id="6" name="Picture 5">
            <a:extLst>
              <a:ext uri="{FF2B5EF4-FFF2-40B4-BE49-F238E27FC236}">
                <a16:creationId xmlns:a16="http://schemas.microsoft.com/office/drawing/2014/main" id="{800212F2-F399-4181-9E42-660A17159E2F}"/>
              </a:ext>
            </a:extLst>
          </p:cNvPr>
          <p:cNvPicPr>
            <a:picLocks noChangeAspect="1"/>
          </p:cNvPicPr>
          <p:nvPr/>
        </p:nvPicPr>
        <p:blipFill rotWithShape="1">
          <a:blip r:embed="rId3"/>
          <a:srcRect l="20389" t="6195" r="76990" b="88273"/>
          <a:stretch/>
        </p:blipFill>
        <p:spPr>
          <a:xfrm>
            <a:off x="6220287" y="29865"/>
            <a:ext cx="811486" cy="930940"/>
          </a:xfrm>
          <a:prstGeom prst="rect">
            <a:avLst/>
          </a:prstGeom>
        </p:spPr>
      </p:pic>
      <p:pic>
        <p:nvPicPr>
          <p:cNvPr id="7" name="Picture 6">
            <a:extLst>
              <a:ext uri="{FF2B5EF4-FFF2-40B4-BE49-F238E27FC236}">
                <a16:creationId xmlns:a16="http://schemas.microsoft.com/office/drawing/2014/main" id="{FB02BF55-5466-4C2A-81A9-8BED55B85CCC}"/>
              </a:ext>
            </a:extLst>
          </p:cNvPr>
          <p:cNvPicPr>
            <a:picLocks noChangeAspect="1"/>
          </p:cNvPicPr>
          <p:nvPr/>
        </p:nvPicPr>
        <p:blipFill rotWithShape="1">
          <a:blip r:embed="rId3"/>
          <a:srcRect l="46796" t="5660" r="50333" b="86838"/>
          <a:stretch/>
        </p:blipFill>
        <p:spPr>
          <a:xfrm>
            <a:off x="5906398" y="3001319"/>
            <a:ext cx="562464" cy="7989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
                                          </p:val>
                                        </p:tav>
                                        <p:tav tm="100000">
                                          <p:val>
                                            <p:strVal val="#ppt_x"/>
                                          </p:val>
                                        </p:tav>
                                      </p:tavLst>
                                    </p:anim>
                                    <p:anim calcmode="lin" valueType="num">
                                      <p:cBhvr>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ppt_x</p:attrName>
                                        </p:attrNameLst>
                                      </p:cBhvr>
                                      <p:tavLst>
                                        <p:tav tm="0">
                                          <p:val>
                                            <p:strVal val="#ppt_x"/>
                                          </p:val>
                                        </p:tav>
                                        <p:tav tm="100000">
                                          <p:val>
                                            <p:strVal val="#ppt_x"/>
                                          </p:val>
                                        </p:tav>
                                      </p:tavLst>
                                    </p:anim>
                                    <p:anim calcmode="lin" valueType="num">
                                      <p:cBhvr>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name="Slide45">
    <p:bg>
      <p:bgPr>
        <a:blipFill>
          <a:blip r:embed="rId2">
            <a:alphaModFix amt="50000"/>
          </a:blip>
          <a:stretch>
            <a:fillRect/>
          </a:stretch>
        </a:blipFill>
        <a:effectLst/>
      </p:bgPr>
    </p:bg>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BB382D8A-349E-4C1B-AFFE-F3A57F811FB6}"/>
              </a:ext>
            </a:extLst>
          </p:cNvPr>
          <p:cNvSpPr txBox="1"/>
          <p:nvPr/>
        </p:nvSpPr>
        <p:spPr>
          <a:xfrm>
            <a:off x="1995886" y="476668"/>
            <a:ext cx="4337081" cy="523219"/>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800" u="sng">
                <a:solidFill>
                  <a:srgbClr val="000000"/>
                </a:solidFill>
                <a:latin typeface="Calibri"/>
              </a:rPr>
              <a:t>Attaching a file to a message</a:t>
            </a:r>
          </a:p>
        </p:txBody>
      </p:sp>
      <p:sp>
        <p:nvSpPr>
          <p:cNvPr id="3" name="TextBox 5">
            <a:extLst>
              <a:ext uri="{FF2B5EF4-FFF2-40B4-BE49-F238E27FC236}">
                <a16:creationId xmlns:a16="http://schemas.microsoft.com/office/drawing/2014/main" id="{A05C18CD-9C1C-48EC-AD75-B1107A0F229A}"/>
              </a:ext>
            </a:extLst>
          </p:cNvPr>
          <p:cNvSpPr txBox="1"/>
          <p:nvPr/>
        </p:nvSpPr>
        <p:spPr>
          <a:xfrm>
            <a:off x="1991542" y="2564902"/>
            <a:ext cx="5423663" cy="523219"/>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800" u="sng">
                <a:solidFill>
                  <a:srgbClr val="000000"/>
                </a:solidFill>
                <a:latin typeface="Calibri"/>
              </a:rPr>
              <a:t>Opening and saving an attachement</a:t>
            </a:r>
          </a:p>
        </p:txBody>
      </p:sp>
      <p:sp>
        <p:nvSpPr>
          <p:cNvPr id="4" name="TextBox 6">
            <a:extLst>
              <a:ext uri="{FF2B5EF4-FFF2-40B4-BE49-F238E27FC236}">
                <a16:creationId xmlns:a16="http://schemas.microsoft.com/office/drawing/2014/main" id="{EF711481-C012-4E67-9F01-BC43651CA879}"/>
              </a:ext>
            </a:extLst>
          </p:cNvPr>
          <p:cNvSpPr txBox="1"/>
          <p:nvPr/>
        </p:nvSpPr>
        <p:spPr>
          <a:xfrm>
            <a:off x="1991542" y="1412776"/>
            <a:ext cx="8586069" cy="830997"/>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400">
                <a:solidFill>
                  <a:srgbClr val="000000"/>
                </a:solidFill>
                <a:latin typeface="Calibri"/>
              </a:rPr>
              <a:t>When typing the message.  Select the paperclip icon or Attach file.  </a:t>
            </a:r>
          </a:p>
          <a:p>
            <a:pPr>
              <a:defRPr sz="1800" b="0" i="0" u="none" strike="noStrike" kern="0" cap="none" spc="0" baseline="0">
                <a:solidFill>
                  <a:srgbClr val="000000"/>
                </a:solidFill>
                <a:uFillTx/>
              </a:defRPr>
            </a:pPr>
            <a:r>
              <a:rPr lang="en-GB" sz="2400">
                <a:solidFill>
                  <a:srgbClr val="000000"/>
                </a:solidFill>
                <a:latin typeface="Calibri"/>
              </a:rPr>
              <a:t>Navigate to the required file and Insert.</a:t>
            </a:r>
          </a:p>
        </p:txBody>
      </p:sp>
      <p:sp>
        <p:nvSpPr>
          <p:cNvPr id="5" name="TextBox 7">
            <a:extLst>
              <a:ext uri="{FF2B5EF4-FFF2-40B4-BE49-F238E27FC236}">
                <a16:creationId xmlns:a16="http://schemas.microsoft.com/office/drawing/2014/main" id="{E3C929FA-F4E6-467F-B752-D01CE0FB96A2}"/>
              </a:ext>
            </a:extLst>
          </p:cNvPr>
          <p:cNvSpPr txBox="1"/>
          <p:nvPr/>
        </p:nvSpPr>
        <p:spPr>
          <a:xfrm>
            <a:off x="1957966" y="3429001"/>
            <a:ext cx="8434809" cy="3046991"/>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400" dirty="0">
                <a:solidFill>
                  <a:srgbClr val="000000"/>
                </a:solidFill>
                <a:latin typeface="Calibri"/>
              </a:rPr>
              <a:t>Select the message from the inbox which obtains the attachment, </a:t>
            </a:r>
          </a:p>
          <a:p>
            <a:pPr>
              <a:defRPr sz="1800" b="0" i="0" u="none" strike="noStrike" kern="0" cap="none" spc="0" baseline="0">
                <a:solidFill>
                  <a:srgbClr val="000000"/>
                </a:solidFill>
                <a:uFillTx/>
              </a:defRPr>
            </a:pPr>
            <a:r>
              <a:rPr lang="en-GB" sz="2400" dirty="0">
                <a:solidFill>
                  <a:srgbClr val="000000"/>
                </a:solidFill>
                <a:latin typeface="Calibri"/>
              </a:rPr>
              <a:t>you will see there is an attachment as it will be indicated by a </a:t>
            </a:r>
          </a:p>
          <a:p>
            <a:pPr>
              <a:defRPr sz="1800" b="0" i="0" u="none" strike="noStrike" kern="0" cap="none" spc="0" baseline="0">
                <a:solidFill>
                  <a:srgbClr val="000000"/>
                </a:solidFill>
                <a:uFillTx/>
              </a:defRPr>
            </a:pPr>
            <a:r>
              <a:rPr lang="en-GB" sz="2400" dirty="0">
                <a:solidFill>
                  <a:srgbClr val="000000"/>
                </a:solidFill>
                <a:latin typeface="Calibri"/>
              </a:rPr>
              <a:t>paperclip.</a:t>
            </a:r>
          </a:p>
          <a:p>
            <a:pPr>
              <a:defRPr sz="1800" b="0" i="0" u="none" strike="noStrike" kern="0" cap="none" spc="0" baseline="0">
                <a:solidFill>
                  <a:srgbClr val="000000"/>
                </a:solidFill>
                <a:uFillTx/>
              </a:defRPr>
            </a:pPr>
            <a:r>
              <a:rPr lang="en-GB" sz="2400" dirty="0">
                <a:solidFill>
                  <a:srgbClr val="000000"/>
                </a:solidFill>
                <a:latin typeface="Calibri"/>
              </a:rPr>
              <a:t>Right Click the paperclip icon – Right Click and  you will have the </a:t>
            </a:r>
          </a:p>
          <a:p>
            <a:pPr>
              <a:defRPr sz="1800" b="0" i="0" u="none" strike="noStrike" kern="0" cap="none" spc="0" baseline="0">
                <a:solidFill>
                  <a:srgbClr val="000000"/>
                </a:solidFill>
                <a:uFillTx/>
              </a:defRPr>
            </a:pPr>
            <a:r>
              <a:rPr lang="en-GB" sz="2400" dirty="0">
                <a:solidFill>
                  <a:srgbClr val="000000"/>
                </a:solidFill>
                <a:latin typeface="Calibri"/>
              </a:rPr>
              <a:t>Options to Preview or Download or Save As.</a:t>
            </a:r>
          </a:p>
          <a:p>
            <a:pPr>
              <a:defRPr sz="1800" b="0" i="0" u="none" strike="noStrike" kern="0" cap="none" spc="0" baseline="0">
                <a:solidFill>
                  <a:srgbClr val="000000"/>
                </a:solidFill>
                <a:uFillTx/>
              </a:defRPr>
            </a:pPr>
            <a:endParaRPr lang="en-GB" sz="2400" dirty="0">
              <a:solidFill>
                <a:srgbClr val="000000"/>
              </a:solidFill>
              <a:latin typeface="Calibri"/>
            </a:endParaRPr>
          </a:p>
          <a:p>
            <a:pPr>
              <a:defRPr sz="1800" b="0" i="0" u="none" strike="noStrike" kern="0" cap="none" spc="0" baseline="0">
                <a:solidFill>
                  <a:srgbClr val="000000"/>
                </a:solidFill>
                <a:uFillTx/>
              </a:defRPr>
            </a:pPr>
            <a:r>
              <a:rPr lang="en-GB" sz="2400" dirty="0">
                <a:solidFill>
                  <a:srgbClr val="000000"/>
                </a:solidFill>
                <a:latin typeface="Calibri"/>
              </a:rPr>
              <a:t>Preview – You can see the attachment before saving or printing</a:t>
            </a:r>
          </a:p>
          <a:p>
            <a:pPr>
              <a:defRPr sz="1800" b="0" i="0" u="none" strike="noStrike" kern="0" cap="none" spc="0" baseline="0">
                <a:solidFill>
                  <a:srgbClr val="000000"/>
                </a:solidFill>
                <a:uFillTx/>
              </a:defRPr>
            </a:pPr>
            <a:r>
              <a:rPr lang="en-GB" sz="2400" dirty="0">
                <a:solidFill>
                  <a:srgbClr val="000000"/>
                </a:solidFill>
                <a:latin typeface="Calibri"/>
              </a:rPr>
              <a:t>Download or Save As – You can Save to a Drive on the computer</a:t>
            </a:r>
          </a:p>
        </p:txBody>
      </p:sp>
      <p:pic>
        <p:nvPicPr>
          <p:cNvPr id="6" name="Picture 5">
            <a:extLst>
              <a:ext uri="{FF2B5EF4-FFF2-40B4-BE49-F238E27FC236}">
                <a16:creationId xmlns:a16="http://schemas.microsoft.com/office/drawing/2014/main" id="{F172A8B8-34C3-44AD-8142-081CD66A24F6}"/>
              </a:ext>
            </a:extLst>
          </p:cNvPr>
          <p:cNvPicPr>
            <a:picLocks noChangeAspect="1"/>
          </p:cNvPicPr>
          <p:nvPr/>
        </p:nvPicPr>
        <p:blipFill rotWithShape="1">
          <a:blip r:embed="rId3"/>
          <a:srcRect l="39515" t="8921" r="57087" b="82314"/>
          <a:stretch/>
        </p:blipFill>
        <p:spPr>
          <a:xfrm>
            <a:off x="6664172" y="421214"/>
            <a:ext cx="594803" cy="83099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1">
    <p:bg>
      <p:bgPr>
        <a:blipFill>
          <a:blip r:embed="rId2">
            <a:alphaModFix amt="50000"/>
          </a:blip>
          <a:stretch>
            <a:fillRect/>
          </a:stretch>
        </a:blipFill>
        <a:effectLst/>
      </p:bgPr>
    </p:bg>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18B5F7D-124B-4666-A9A0-C065FF471874}"/>
              </a:ext>
            </a:extLst>
          </p:cNvPr>
          <p:cNvSpPr/>
          <p:nvPr/>
        </p:nvSpPr>
        <p:spPr>
          <a:xfrm>
            <a:off x="1775525" y="404668"/>
            <a:ext cx="7704853" cy="6001643"/>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b="1" u="sng" dirty="0">
                <a:solidFill>
                  <a:srgbClr val="000000"/>
                </a:solidFill>
                <a:latin typeface="Calibri"/>
              </a:rPr>
              <a:t>Hyperlink</a:t>
            </a:r>
            <a:r>
              <a:rPr lang="en-GB" sz="2400" b="1" dirty="0">
                <a:solidFill>
                  <a:srgbClr val="000000"/>
                </a:solidFill>
                <a:latin typeface="Calibri"/>
              </a:rPr>
              <a:t> </a:t>
            </a:r>
            <a:endParaRPr lang="en-GB" sz="2400" dirty="0">
              <a:solidFill>
                <a:srgbClr val="000000"/>
              </a:solidFill>
              <a:latin typeface="Calibri"/>
            </a:endParaRPr>
          </a:p>
          <a:p>
            <a:pPr>
              <a:defRPr sz="1800" b="0" i="0" u="none" strike="noStrike" kern="0" cap="none" spc="0" baseline="0">
                <a:solidFill>
                  <a:srgbClr val="000000"/>
                </a:solidFill>
                <a:uFillTx/>
              </a:defRPr>
            </a:pPr>
            <a:r>
              <a:rPr lang="en-GB" sz="2000" dirty="0">
                <a:solidFill>
                  <a:srgbClr val="000000"/>
                </a:solidFill>
                <a:latin typeface="Calibri"/>
              </a:rPr>
              <a:t>A hyperlink is a piece of text or a picture on a web page that when clicked will automatically do one of the following: </a:t>
            </a:r>
          </a:p>
          <a:p>
            <a:pPr>
              <a:defRPr sz="1800" b="0" i="0" u="none" strike="noStrike" kern="0" cap="none" spc="0" baseline="0">
                <a:solidFill>
                  <a:srgbClr val="000000"/>
                </a:solidFill>
                <a:uFillTx/>
              </a:defRPr>
            </a:pPr>
            <a:endParaRPr lang="en-GB" sz="2000" dirty="0">
              <a:solidFill>
                <a:srgbClr val="000000"/>
              </a:solidFill>
              <a:latin typeface="Calibri"/>
            </a:endParaRPr>
          </a:p>
          <a:p>
            <a:pPr>
              <a:defRPr sz="1800" b="0" i="0" u="none" strike="noStrike" kern="0" cap="none" spc="0" baseline="0">
                <a:solidFill>
                  <a:srgbClr val="000000"/>
                </a:solidFill>
                <a:uFillTx/>
              </a:defRPr>
            </a:pPr>
            <a:r>
              <a:rPr lang="en-GB" sz="2000" dirty="0">
                <a:solidFill>
                  <a:srgbClr val="000000"/>
                </a:solidFill>
                <a:latin typeface="Calibri"/>
              </a:rPr>
              <a:t>1. Take you to a different part on the same page. </a:t>
            </a:r>
          </a:p>
          <a:p>
            <a:pPr>
              <a:defRPr sz="1800" b="0" i="0" u="none" strike="noStrike" kern="0" cap="none" spc="0" baseline="0">
                <a:solidFill>
                  <a:srgbClr val="000000"/>
                </a:solidFill>
                <a:uFillTx/>
              </a:defRPr>
            </a:pPr>
            <a:r>
              <a:rPr lang="en-GB" sz="2000" dirty="0">
                <a:solidFill>
                  <a:srgbClr val="000000"/>
                </a:solidFill>
                <a:latin typeface="Calibri"/>
              </a:rPr>
              <a:t>2. Take you to a different page within the web site. </a:t>
            </a:r>
          </a:p>
          <a:p>
            <a:pPr>
              <a:defRPr sz="1800" b="0" i="0" u="none" strike="noStrike" kern="0" cap="none" spc="0" baseline="0">
                <a:solidFill>
                  <a:srgbClr val="000000"/>
                </a:solidFill>
                <a:uFillTx/>
              </a:defRPr>
            </a:pPr>
            <a:r>
              <a:rPr lang="en-GB" sz="2000" dirty="0">
                <a:solidFill>
                  <a:srgbClr val="000000"/>
                </a:solidFill>
                <a:latin typeface="Calibri"/>
              </a:rPr>
              <a:t>3. Take you to a page in a different web site. </a:t>
            </a:r>
          </a:p>
          <a:p>
            <a:pPr>
              <a:defRPr sz="1800" b="0" i="0" u="none" strike="noStrike" kern="0" cap="none" spc="0" baseline="0">
                <a:solidFill>
                  <a:srgbClr val="000000"/>
                </a:solidFill>
                <a:uFillTx/>
              </a:defRPr>
            </a:pPr>
            <a:r>
              <a:rPr lang="en-GB" sz="2000" dirty="0">
                <a:solidFill>
                  <a:srgbClr val="000000"/>
                </a:solidFill>
                <a:latin typeface="Calibri"/>
              </a:rPr>
              <a:t>4. Enable you to download a file. </a:t>
            </a:r>
          </a:p>
          <a:p>
            <a:pPr>
              <a:defRPr sz="1800" b="0" i="0" u="none" strike="noStrike" kern="0" cap="none" spc="0" baseline="0">
                <a:solidFill>
                  <a:srgbClr val="000000"/>
                </a:solidFill>
                <a:uFillTx/>
              </a:defRPr>
            </a:pPr>
            <a:r>
              <a:rPr lang="en-GB" sz="2000" dirty="0">
                <a:solidFill>
                  <a:srgbClr val="000000"/>
                </a:solidFill>
                <a:latin typeface="Calibri"/>
              </a:rPr>
              <a:t>5. Launch an application, video or sound. </a:t>
            </a:r>
          </a:p>
          <a:p>
            <a:pPr>
              <a:defRPr sz="1800" b="0" i="0" u="none" strike="noStrike" kern="0" cap="none" spc="0" baseline="0">
                <a:solidFill>
                  <a:srgbClr val="000000"/>
                </a:solidFill>
                <a:uFillTx/>
              </a:defRPr>
            </a:pPr>
            <a:endParaRPr lang="en-GB" sz="2000" dirty="0">
              <a:solidFill>
                <a:srgbClr val="000000"/>
              </a:solidFill>
              <a:latin typeface="Calibri"/>
            </a:endParaRPr>
          </a:p>
          <a:p>
            <a:pPr>
              <a:defRPr sz="1800" b="0" i="0" u="none" strike="noStrike" kern="0" cap="none" spc="0" baseline="0">
                <a:solidFill>
                  <a:srgbClr val="000000"/>
                </a:solidFill>
                <a:uFillTx/>
              </a:defRPr>
            </a:pPr>
            <a:r>
              <a:rPr lang="en-GB" sz="2000" dirty="0">
                <a:solidFill>
                  <a:srgbClr val="000000"/>
                </a:solidFill>
                <a:latin typeface="Calibri"/>
              </a:rPr>
              <a:t>If a piece of text or a picture is a hyperlink, when you point to it with your mouse, the mouse pointer will change into the shape of a hand. </a:t>
            </a:r>
          </a:p>
          <a:p>
            <a:pPr algn="ctr">
              <a:defRPr sz="1800" b="0" i="0" u="none" strike="noStrike" kern="0" cap="none" spc="0" baseline="0">
                <a:solidFill>
                  <a:srgbClr val="000000"/>
                </a:solidFill>
                <a:uFillTx/>
              </a:defRPr>
            </a:pPr>
            <a:r>
              <a:rPr lang="en-GB" sz="2000" b="1" u="sng" dirty="0">
                <a:solidFill>
                  <a:srgbClr val="0070C0"/>
                </a:solidFill>
                <a:latin typeface="Calibri"/>
              </a:rPr>
              <a:t>Hyperlink text is usually blue and underlined. </a:t>
            </a:r>
          </a:p>
          <a:p>
            <a:pPr algn="ctr">
              <a:defRPr sz="1800" b="0" i="0" u="none" strike="noStrike" kern="0" cap="none" spc="0" baseline="0">
                <a:solidFill>
                  <a:srgbClr val="000000"/>
                </a:solidFill>
                <a:uFillTx/>
              </a:defRPr>
            </a:pPr>
            <a:endParaRPr lang="en-GB" sz="2000" b="1" u="sng" dirty="0">
              <a:solidFill>
                <a:srgbClr val="0070C0"/>
              </a:solidFill>
              <a:latin typeface="Calibri"/>
            </a:endParaRPr>
          </a:p>
          <a:p>
            <a:pPr lvl="0">
              <a:defRPr sz="1800" b="0" i="0" u="none" strike="noStrike" kern="0" cap="none" spc="0" baseline="0">
                <a:solidFill>
                  <a:srgbClr val="000000"/>
                </a:solidFill>
                <a:uFillTx/>
              </a:defRPr>
            </a:pPr>
            <a:r>
              <a:rPr lang="en-GB" sz="2000" b="1" u="sng" dirty="0">
                <a:solidFill>
                  <a:srgbClr val="000000"/>
                </a:solidFill>
              </a:rPr>
              <a:t>Uniform Resource Locator (URL)</a:t>
            </a:r>
            <a:r>
              <a:rPr lang="en-GB" sz="2000" b="1" dirty="0">
                <a:solidFill>
                  <a:srgbClr val="000000"/>
                </a:solidFill>
              </a:rPr>
              <a:t> </a:t>
            </a:r>
            <a:endParaRPr lang="en-GB" sz="2000" dirty="0">
              <a:solidFill>
                <a:srgbClr val="000000"/>
              </a:solidFill>
            </a:endParaRPr>
          </a:p>
          <a:p>
            <a:pPr lvl="0">
              <a:defRPr sz="1800" b="0" i="0" u="none" strike="noStrike" kern="0" cap="none" spc="0" baseline="0">
                <a:solidFill>
                  <a:srgbClr val="000000"/>
                </a:solidFill>
                <a:uFillTx/>
              </a:defRPr>
            </a:pPr>
            <a:r>
              <a:rPr lang="en-GB" sz="2000" dirty="0">
                <a:solidFill>
                  <a:srgbClr val="000000"/>
                </a:solidFill>
              </a:rPr>
              <a:t>URL stands for Uniform Resource Locator (another name for web address / website address).</a:t>
            </a:r>
          </a:p>
          <a:p>
            <a:pPr lvl="0">
              <a:defRPr sz="1800" b="0" i="0" u="none" strike="noStrike" kern="0" cap="none" spc="0" baseline="0">
                <a:solidFill>
                  <a:srgbClr val="000000"/>
                </a:solidFill>
                <a:uFillTx/>
              </a:defRPr>
            </a:pPr>
            <a:r>
              <a:rPr lang="en-GB" sz="2000" dirty="0">
                <a:solidFill>
                  <a:srgbClr val="000000"/>
                </a:solidFill>
              </a:rPr>
              <a:t>Example: https://www.ecdl.org </a:t>
            </a:r>
          </a:p>
          <a:p>
            <a:pPr algn="ctr">
              <a:defRPr sz="1800" b="0" i="0" u="none" strike="noStrike" kern="0" cap="none" spc="0" baseline="0">
                <a:solidFill>
                  <a:srgbClr val="000000"/>
                </a:solidFill>
                <a:uFillTx/>
              </a:defRPr>
            </a:pPr>
            <a:endParaRPr lang="en-GB" sz="2000" b="1" u="sng" dirty="0">
              <a:solidFill>
                <a:srgbClr val="0070C0"/>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4"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p:cTn id="2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2"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 calcmode="lin" valueType="num">
                                      <p:cBhvr>
                                        <p:cTn id="3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6" dur="500" fill="hold"/>
                                        <p:tgtEl>
                                          <p:spTgt spid="2">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anim calcmode="lin" valueType="num">
                                      <p:cBhvr>
                                        <p:cTn id="3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40"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 calcmode="lin" valueType="num">
                                      <p:cBhvr>
                                        <p:cTn id="43"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44"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13" end="13"/>
                                            </p:txEl>
                                          </p:spTgt>
                                        </p:tgtEl>
                                        <p:attrNameLst>
                                          <p:attrName>style.visibility</p:attrName>
                                        </p:attrNameLst>
                                      </p:cBhvr>
                                      <p:to>
                                        <p:strVal val="visible"/>
                                      </p:to>
                                    </p:set>
                                    <p:anim calcmode="lin" valueType="num">
                                      <p:cBhvr>
                                        <p:cTn id="47"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48" dur="500" fill="hold"/>
                                        <p:tgtEl>
                                          <p:spTgt spid="2">
                                            <p:txEl>
                                              <p:pRg st="13" end="13"/>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
                                            <p:txEl>
                                              <p:pRg st="14" end="14"/>
                                            </p:txEl>
                                          </p:spTgt>
                                        </p:tgtEl>
                                        <p:attrNameLst>
                                          <p:attrName>style.visibility</p:attrName>
                                        </p:attrNameLst>
                                      </p:cBhvr>
                                      <p:to>
                                        <p:strVal val="visible"/>
                                      </p:to>
                                    </p:set>
                                    <p:anim calcmode="lin" valueType="num">
                                      <p:cBhvr>
                                        <p:cTn id="51"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52"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name="Slide40">
    <p:bg>
      <p:bgPr>
        <a:blipFill>
          <a:blip r:embed="rId2">
            <a:alphaModFix amt="50000"/>
          </a:blip>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7E80AD-7CDD-4BBF-965B-2DCEB1555B7B}"/>
              </a:ext>
            </a:extLst>
          </p:cNvPr>
          <p:cNvSpPr txBox="1"/>
          <p:nvPr/>
        </p:nvSpPr>
        <p:spPr>
          <a:xfrm>
            <a:off x="1871938" y="459011"/>
            <a:ext cx="2999926" cy="523219"/>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800" u="sng" dirty="0">
                <a:solidFill>
                  <a:srgbClr val="000000"/>
                </a:solidFill>
                <a:latin typeface="Calibri"/>
              </a:rPr>
              <a:t>Flagging a Message</a:t>
            </a:r>
          </a:p>
        </p:txBody>
      </p:sp>
      <p:sp>
        <p:nvSpPr>
          <p:cNvPr id="3" name="Rectangle 2">
            <a:extLst>
              <a:ext uri="{FF2B5EF4-FFF2-40B4-BE49-F238E27FC236}">
                <a16:creationId xmlns:a16="http://schemas.microsoft.com/office/drawing/2014/main" id="{35183377-43AF-433E-BE38-C939A70B74C1}"/>
              </a:ext>
            </a:extLst>
          </p:cNvPr>
          <p:cNvSpPr/>
          <p:nvPr/>
        </p:nvSpPr>
        <p:spPr>
          <a:xfrm>
            <a:off x="1871938" y="1120680"/>
            <a:ext cx="8208916" cy="2308320"/>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dirty="0">
                <a:solidFill>
                  <a:srgbClr val="000000"/>
                </a:solidFill>
                <a:latin typeface="Calibri"/>
              </a:rPr>
              <a:t>You can insert a follow-up flag next to a message as a reminder or to call attention to the item. You can also send a message with a flag as a reminder for the message recipient. </a:t>
            </a:r>
          </a:p>
          <a:p>
            <a:pPr>
              <a:defRPr sz="1800" b="0" i="0" u="none" strike="noStrike" kern="0" cap="none" spc="0" baseline="0">
                <a:solidFill>
                  <a:srgbClr val="000000"/>
                </a:solidFill>
                <a:uFillTx/>
              </a:defRPr>
            </a:pPr>
            <a:r>
              <a:rPr lang="en-GB" sz="2400" dirty="0">
                <a:solidFill>
                  <a:srgbClr val="000000"/>
                </a:solidFill>
                <a:latin typeface="Calibri"/>
              </a:rPr>
              <a:t>When a message is flagged, a colour is applied to the flag and the flag background in the </a:t>
            </a:r>
            <a:r>
              <a:rPr lang="en-GB" sz="2400" b="1" dirty="0">
                <a:solidFill>
                  <a:srgbClr val="000000"/>
                </a:solidFill>
                <a:latin typeface="Calibri"/>
              </a:rPr>
              <a:t>Flag Status </a:t>
            </a:r>
            <a:r>
              <a:rPr lang="en-GB" sz="2400" dirty="0">
                <a:solidFill>
                  <a:srgbClr val="000000"/>
                </a:solidFill>
                <a:latin typeface="Calibri"/>
              </a:rPr>
              <a:t>column in the message list, making it easier to spot flagged messages. </a:t>
            </a:r>
          </a:p>
        </p:txBody>
      </p:sp>
      <p:sp>
        <p:nvSpPr>
          <p:cNvPr id="4" name="TextBox 3">
            <a:extLst>
              <a:ext uri="{FF2B5EF4-FFF2-40B4-BE49-F238E27FC236}">
                <a16:creationId xmlns:a16="http://schemas.microsoft.com/office/drawing/2014/main" id="{C57D3AED-3D55-497B-94C0-7DFD603A300D}"/>
              </a:ext>
            </a:extLst>
          </p:cNvPr>
          <p:cNvSpPr txBox="1"/>
          <p:nvPr/>
        </p:nvSpPr>
        <p:spPr>
          <a:xfrm>
            <a:off x="1871939" y="3829061"/>
            <a:ext cx="2940353" cy="523219"/>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800" u="sng" dirty="0">
                <a:solidFill>
                  <a:srgbClr val="000000"/>
                </a:solidFill>
                <a:latin typeface="Calibri"/>
              </a:rPr>
              <a:t>Printing a Message</a:t>
            </a:r>
          </a:p>
        </p:txBody>
      </p:sp>
      <p:sp>
        <p:nvSpPr>
          <p:cNvPr id="5" name="TextBox 6">
            <a:extLst>
              <a:ext uri="{FF2B5EF4-FFF2-40B4-BE49-F238E27FC236}">
                <a16:creationId xmlns:a16="http://schemas.microsoft.com/office/drawing/2014/main" id="{F7C7EA45-C4AC-4A9C-B309-4F7A712E5220}"/>
              </a:ext>
            </a:extLst>
          </p:cNvPr>
          <p:cNvSpPr txBox="1"/>
          <p:nvPr/>
        </p:nvSpPr>
        <p:spPr>
          <a:xfrm>
            <a:off x="1813481" y="4352280"/>
            <a:ext cx="8565038" cy="830997"/>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400" dirty="0">
                <a:solidFill>
                  <a:srgbClr val="000000"/>
                </a:solidFill>
                <a:latin typeface="Calibri"/>
              </a:rPr>
              <a:t>Open the Message from the INBOX – Click the Print Icon or the File </a:t>
            </a:r>
          </a:p>
          <a:p>
            <a:pPr>
              <a:defRPr sz="1800" b="0" i="0" u="none" strike="noStrike" kern="0" cap="none" spc="0" baseline="0">
                <a:solidFill>
                  <a:srgbClr val="000000"/>
                </a:solidFill>
                <a:uFillTx/>
              </a:defRPr>
            </a:pPr>
            <a:r>
              <a:rPr lang="en-GB" sz="2400" dirty="0">
                <a:solidFill>
                  <a:srgbClr val="000000"/>
                </a:solidFill>
                <a:latin typeface="Calibri"/>
              </a:rPr>
              <a:t>From the tab. Select Print. Select number of copies and select Print.</a:t>
            </a:r>
          </a:p>
        </p:txBody>
      </p:sp>
      <p:pic>
        <p:nvPicPr>
          <p:cNvPr id="6" name="Picture 5">
            <a:extLst>
              <a:ext uri="{FF2B5EF4-FFF2-40B4-BE49-F238E27FC236}">
                <a16:creationId xmlns:a16="http://schemas.microsoft.com/office/drawing/2014/main" id="{F2004F8C-F349-4530-AAFC-5427A947CA1A}"/>
              </a:ext>
            </a:extLst>
          </p:cNvPr>
          <p:cNvPicPr>
            <a:picLocks noChangeAspect="1"/>
          </p:cNvPicPr>
          <p:nvPr/>
        </p:nvPicPr>
        <p:blipFill rotWithShape="1">
          <a:blip r:embed="rId3"/>
          <a:srcRect l="49223" t="6553" r="48058" b="86806"/>
          <a:stretch/>
        </p:blipFill>
        <p:spPr>
          <a:xfrm>
            <a:off x="5110580" y="302147"/>
            <a:ext cx="630315" cy="83694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41">
    <p:bg>
      <p:bgPr>
        <a:blipFill>
          <a:blip r:embed="rId3">
            <a:alphaModFix amt="50000"/>
          </a:blip>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6A292C-024D-4EDE-B9F9-F80C662761CF}"/>
              </a:ext>
            </a:extLst>
          </p:cNvPr>
          <p:cNvSpPr txBox="1"/>
          <p:nvPr/>
        </p:nvSpPr>
        <p:spPr>
          <a:xfrm>
            <a:off x="2233839" y="870102"/>
            <a:ext cx="1767279" cy="584775"/>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3200" u="sng" dirty="0">
                <a:solidFill>
                  <a:srgbClr val="000000"/>
                </a:solidFill>
                <a:latin typeface="Calibri"/>
              </a:rPr>
              <a:t>Signature</a:t>
            </a:r>
          </a:p>
        </p:txBody>
      </p:sp>
      <p:sp>
        <p:nvSpPr>
          <p:cNvPr id="3" name="Rectangle 2">
            <a:extLst>
              <a:ext uri="{FF2B5EF4-FFF2-40B4-BE49-F238E27FC236}">
                <a16:creationId xmlns:a16="http://schemas.microsoft.com/office/drawing/2014/main" id="{87B58D36-BB12-41A7-831E-0EF41A7C7988}"/>
              </a:ext>
            </a:extLst>
          </p:cNvPr>
          <p:cNvSpPr/>
          <p:nvPr/>
        </p:nvSpPr>
        <p:spPr>
          <a:xfrm>
            <a:off x="2233839" y="1979552"/>
            <a:ext cx="7722107" cy="1200329"/>
          </a:xfrm>
          <a:prstGeom prst="rect">
            <a:avLst/>
          </a:prstGeom>
          <a:noFill/>
          <a:ln cap="flat">
            <a:noFill/>
            <a:prstDash val="solid"/>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r>
              <a:rPr lang="en-GB" sz="2400" dirty="0"/>
              <a:t>An </a:t>
            </a:r>
            <a:r>
              <a:rPr lang="en-GB" sz="2400" b="1" dirty="0"/>
              <a:t>email signature</a:t>
            </a:r>
            <a:r>
              <a:rPr lang="en-GB" sz="2400" dirty="0"/>
              <a:t> is a block of text appended to the end of an </a:t>
            </a:r>
            <a:r>
              <a:rPr lang="en-GB" sz="2400" b="1" dirty="0"/>
              <a:t>email</a:t>
            </a:r>
            <a:r>
              <a:rPr lang="en-GB" sz="2400" dirty="0"/>
              <a:t> message which often contains the sender's name and contact information.</a:t>
            </a:r>
            <a:endParaRPr lang="en-GB" sz="2400" dirty="0">
              <a:solidFill>
                <a:srgbClr val="000000"/>
              </a:solidFill>
              <a:latin typeface="Calibri"/>
            </a:endParaRPr>
          </a:p>
        </p:txBody>
      </p:sp>
      <p:sp>
        <p:nvSpPr>
          <p:cNvPr id="4" name="TextBox 3">
            <a:extLst>
              <a:ext uri="{FF2B5EF4-FFF2-40B4-BE49-F238E27FC236}">
                <a16:creationId xmlns:a16="http://schemas.microsoft.com/office/drawing/2014/main" id="{04625ECA-1FF4-445E-8F9E-598E7B1363A9}"/>
              </a:ext>
            </a:extLst>
          </p:cNvPr>
          <p:cNvSpPr txBox="1"/>
          <p:nvPr/>
        </p:nvSpPr>
        <p:spPr>
          <a:xfrm>
            <a:off x="1919533" y="2348884"/>
            <a:ext cx="184731" cy="830997"/>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endParaRPr lang="en-GB" sz="2400" dirty="0">
              <a:solidFill>
                <a:srgbClr val="000000"/>
              </a:solidFill>
              <a:latin typeface="Calibri"/>
            </a:endParaRPr>
          </a:p>
          <a:p>
            <a:pPr>
              <a:defRPr sz="1800" b="0" i="0" u="none" strike="noStrike" kern="0" cap="none" spc="0" baseline="0">
                <a:solidFill>
                  <a:srgbClr val="000000"/>
                </a:solidFill>
                <a:uFillTx/>
              </a:defRPr>
            </a:pPr>
            <a:endParaRPr lang="en-GB" sz="2400" dirty="0">
              <a:solidFill>
                <a:srgbClr val="000000"/>
              </a:solidFill>
              <a:latin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15">
    <p:bg>
      <p:bgPr>
        <a:blipFill>
          <a:blip r:embed="rId2">
            <a:alphaModFix amt="50000"/>
          </a:blip>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012D62-46E0-4D36-AD2A-E210F36B3FA5}"/>
              </a:ext>
            </a:extLst>
          </p:cNvPr>
          <p:cNvSpPr txBox="1"/>
          <p:nvPr/>
        </p:nvSpPr>
        <p:spPr>
          <a:xfrm>
            <a:off x="1919533" y="476668"/>
            <a:ext cx="2053769" cy="523219"/>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800" u="sng">
                <a:solidFill>
                  <a:srgbClr val="000000"/>
                </a:solidFill>
                <a:latin typeface="Calibri"/>
              </a:rPr>
              <a:t>Out of office</a:t>
            </a:r>
          </a:p>
        </p:txBody>
      </p:sp>
      <p:sp>
        <p:nvSpPr>
          <p:cNvPr id="3" name="Rectangle 3">
            <a:extLst>
              <a:ext uri="{FF2B5EF4-FFF2-40B4-BE49-F238E27FC236}">
                <a16:creationId xmlns:a16="http://schemas.microsoft.com/office/drawing/2014/main" id="{2641E885-03AA-403B-BD8E-CDE738358366}"/>
              </a:ext>
            </a:extLst>
          </p:cNvPr>
          <p:cNvSpPr/>
          <p:nvPr/>
        </p:nvSpPr>
        <p:spPr>
          <a:xfrm>
            <a:off x="1847523" y="1340767"/>
            <a:ext cx="8568952" cy="1569659"/>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a:solidFill>
                  <a:srgbClr val="000000"/>
                </a:solidFill>
                <a:latin typeface="Calibri"/>
              </a:rPr>
              <a:t>You can use the Out of Office to create </a:t>
            </a:r>
            <a:r>
              <a:rPr lang="en-GB" sz="2400" b="1">
                <a:solidFill>
                  <a:srgbClr val="000000"/>
                </a:solidFill>
                <a:latin typeface="Calibri"/>
              </a:rPr>
              <a:t>Automatic Replies</a:t>
            </a:r>
            <a:r>
              <a:rPr lang="en-GB" sz="2400">
                <a:solidFill>
                  <a:srgbClr val="000000"/>
                </a:solidFill>
                <a:latin typeface="Calibri"/>
              </a:rPr>
              <a:t>. </a:t>
            </a:r>
          </a:p>
          <a:p>
            <a:pPr>
              <a:defRPr sz="1800" b="0" i="0" u="none" strike="noStrike" kern="0" cap="none" spc="0" baseline="0">
                <a:solidFill>
                  <a:srgbClr val="000000"/>
                </a:solidFill>
                <a:uFillTx/>
              </a:defRPr>
            </a:pPr>
            <a:endParaRPr lang="en-GB" sz="2400" kern="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Automatic Replies are messages that are automatically sent to anyone who sends you a mail while you are out of the office. </a:t>
            </a:r>
          </a:p>
        </p:txBody>
      </p:sp>
      <p:sp>
        <p:nvSpPr>
          <p:cNvPr id="4" name="TextBox 4">
            <a:extLst>
              <a:ext uri="{FF2B5EF4-FFF2-40B4-BE49-F238E27FC236}">
                <a16:creationId xmlns:a16="http://schemas.microsoft.com/office/drawing/2014/main" id="{0E4E5AC4-8D2F-475A-A6AE-A37C63076D19}"/>
              </a:ext>
            </a:extLst>
          </p:cNvPr>
          <p:cNvSpPr txBox="1"/>
          <p:nvPr/>
        </p:nvSpPr>
        <p:spPr>
          <a:xfrm>
            <a:off x="1775525" y="3429000"/>
            <a:ext cx="8752079" cy="1200332"/>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400">
                <a:solidFill>
                  <a:srgbClr val="000000"/>
                </a:solidFill>
                <a:latin typeface="Calibri"/>
              </a:rPr>
              <a:t>In the Settings Section – Select Automatic Replies and set the dates, </a:t>
            </a:r>
          </a:p>
          <a:p>
            <a:pPr>
              <a:defRPr sz="1800" b="0" i="0" u="none" strike="noStrike" kern="0" cap="none" spc="0" baseline="0">
                <a:solidFill>
                  <a:srgbClr val="000000"/>
                </a:solidFill>
                <a:uFillTx/>
              </a:defRPr>
            </a:pPr>
            <a:r>
              <a:rPr lang="en-GB" sz="2400">
                <a:solidFill>
                  <a:srgbClr val="000000"/>
                </a:solidFill>
                <a:latin typeface="Calibri"/>
              </a:rPr>
              <a:t>times and a message if required for the automatic out of office reply.</a:t>
            </a:r>
          </a:p>
          <a:p>
            <a:pPr>
              <a:defRPr sz="1800" b="0" i="0" u="none" strike="noStrike" kern="0" cap="none" spc="0" baseline="0">
                <a:solidFill>
                  <a:srgbClr val="000000"/>
                </a:solidFill>
                <a:uFillTx/>
              </a:defRPr>
            </a:pPr>
            <a:endParaRPr lang="en-GB" sz="2400">
              <a:solidFill>
                <a:srgbClr val="000000"/>
              </a:solidFill>
              <a:latin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46">
    <p:bg>
      <p:bgPr>
        <a:blipFill>
          <a:blip r:embed="rId2">
            <a:alphaModFix amt="50000"/>
          </a:blip>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CBE578-B7E2-4665-8AF8-161C46BDCDE3}"/>
              </a:ext>
            </a:extLst>
          </p:cNvPr>
          <p:cNvSpPr/>
          <p:nvPr/>
        </p:nvSpPr>
        <p:spPr>
          <a:xfrm>
            <a:off x="1613817" y="989927"/>
            <a:ext cx="9277676" cy="5262979"/>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endParaRPr lang="en-GB" sz="2400" kern="0" dirty="0">
              <a:solidFill>
                <a:srgbClr val="000000"/>
              </a:solidFill>
              <a:latin typeface="Calibri"/>
            </a:endParaRPr>
          </a:p>
          <a:p>
            <a:pPr marL="342900" indent="-342900">
              <a:buSzPct val="100000"/>
              <a:buFont typeface="Arial" pitchFamily="34"/>
              <a:buChar char="•"/>
              <a:defRPr sz="1800" b="0" i="0" u="none" strike="noStrike" kern="0" cap="none" spc="0" baseline="0">
                <a:solidFill>
                  <a:srgbClr val="000000"/>
                </a:solidFill>
                <a:uFillTx/>
              </a:defRPr>
            </a:pPr>
            <a:r>
              <a:rPr lang="en-GB" sz="2400" kern="0" dirty="0">
                <a:solidFill>
                  <a:srgbClr val="000000"/>
                </a:solidFill>
                <a:latin typeface="Calibri"/>
              </a:rPr>
              <a:t>Using search – Search Bar at the top of the pane.</a:t>
            </a:r>
          </a:p>
          <a:p>
            <a:pPr marL="342900" indent="-342900">
              <a:buSzPct val="100000"/>
              <a:buFont typeface="Arial" pitchFamily="34"/>
              <a:buChar char="•"/>
              <a:defRPr sz="1800" b="0" i="0" u="none" strike="noStrike" kern="0" cap="none" spc="0" baseline="0">
                <a:solidFill>
                  <a:srgbClr val="000000"/>
                </a:solidFill>
                <a:uFillTx/>
              </a:defRPr>
            </a:pPr>
            <a:r>
              <a:rPr lang="en-GB" sz="2400" kern="0" dirty="0">
                <a:solidFill>
                  <a:srgbClr val="000000"/>
                </a:solidFill>
                <a:latin typeface="Calibri"/>
              </a:rPr>
              <a:t>Creating a new folder – Select Folder Tab or go to the end of the folders – select New Folder</a:t>
            </a:r>
          </a:p>
          <a:p>
            <a:pPr marL="342900" indent="-342900">
              <a:buSzPct val="100000"/>
              <a:buFont typeface="Arial" pitchFamily="34"/>
              <a:buChar char="•"/>
              <a:defRPr sz="1800" b="0" i="0" u="none" strike="noStrike" kern="0" cap="none" spc="0" baseline="0">
                <a:solidFill>
                  <a:srgbClr val="000000"/>
                </a:solidFill>
                <a:uFillTx/>
              </a:defRPr>
            </a:pPr>
            <a:r>
              <a:rPr lang="en-GB" sz="2400" kern="0" dirty="0">
                <a:solidFill>
                  <a:srgbClr val="000000"/>
                </a:solidFill>
                <a:latin typeface="Calibri"/>
              </a:rPr>
              <a:t>Moving a message to a different folder – Click on the message to be moved and click Move.</a:t>
            </a:r>
          </a:p>
          <a:p>
            <a:pPr marL="342900" indent="-342900">
              <a:buSzPct val="100000"/>
              <a:buFont typeface="Arial" pitchFamily="34"/>
              <a:buChar char="•"/>
              <a:defRPr sz="1800" b="0" i="0" u="none" strike="noStrike" kern="0" cap="none" spc="0" baseline="0">
                <a:solidFill>
                  <a:srgbClr val="000000"/>
                </a:solidFill>
                <a:uFillTx/>
              </a:defRPr>
            </a:pPr>
            <a:r>
              <a:rPr lang="en-GB" sz="2400" kern="0" dirty="0">
                <a:solidFill>
                  <a:srgbClr val="000000"/>
                </a:solidFill>
                <a:latin typeface="Calibri"/>
              </a:rPr>
              <a:t>Deleting a message – Select the message and Delete</a:t>
            </a:r>
          </a:p>
          <a:p>
            <a:pPr marL="342900" indent="-342900">
              <a:buSzPct val="100000"/>
              <a:buFont typeface="Arial" pitchFamily="34"/>
              <a:buChar char="•"/>
              <a:defRPr sz="1800" b="0" i="0" u="none" strike="noStrike" kern="0" cap="none" spc="0" baseline="0">
                <a:solidFill>
                  <a:srgbClr val="000000"/>
                </a:solidFill>
                <a:uFillTx/>
              </a:defRPr>
            </a:pPr>
            <a:r>
              <a:rPr lang="en-GB" sz="2400" kern="0" dirty="0">
                <a:solidFill>
                  <a:srgbClr val="000000"/>
                </a:solidFill>
                <a:latin typeface="Calibri"/>
              </a:rPr>
              <a:t>Emptying the deleted items folder – Go to the Folder and right Click – Empty Folder</a:t>
            </a:r>
          </a:p>
          <a:p>
            <a:pPr marL="342900" indent="-342900">
              <a:buSzPct val="100000"/>
              <a:buFont typeface="Arial" pitchFamily="34"/>
              <a:buChar char="•"/>
              <a:defRPr sz="1800" b="0" i="0" u="none" strike="noStrike" kern="0" cap="none" spc="0" baseline="0">
                <a:solidFill>
                  <a:srgbClr val="000000"/>
                </a:solidFill>
                <a:uFillTx/>
              </a:defRPr>
            </a:pPr>
            <a:r>
              <a:rPr lang="en-GB" sz="2400" kern="0" dirty="0">
                <a:solidFill>
                  <a:srgbClr val="000000"/>
                </a:solidFill>
                <a:latin typeface="Calibri"/>
              </a:rPr>
              <a:t>Recovering deleted items – Select the Delete Folder – and select Recover Deleted Items</a:t>
            </a:r>
          </a:p>
          <a:p>
            <a:pPr marL="342900" indent="-342900">
              <a:buSzPct val="100000"/>
              <a:buFont typeface="Arial" pitchFamily="34"/>
              <a:buChar char="•"/>
              <a:defRPr sz="1800" b="0" i="0" u="none" strike="noStrike" kern="0" cap="none" spc="0" baseline="0">
                <a:solidFill>
                  <a:srgbClr val="000000"/>
                </a:solidFill>
                <a:uFillTx/>
              </a:defRPr>
            </a:pPr>
            <a:r>
              <a:rPr lang="en-GB" sz="2400" kern="0" dirty="0">
                <a:solidFill>
                  <a:srgbClr val="000000"/>
                </a:solidFill>
                <a:latin typeface="Calibri"/>
              </a:rPr>
              <a:t>Junk Mail – Right Click on the message which is not junk and select Not Junk</a:t>
            </a:r>
          </a:p>
          <a:p>
            <a:pPr>
              <a:defRPr sz="1800" b="0" i="0" u="none" strike="noStrike" kern="0" cap="none" spc="0" baseline="0">
                <a:solidFill>
                  <a:srgbClr val="000000"/>
                </a:solidFill>
                <a:uFillTx/>
              </a:defRPr>
            </a:pPr>
            <a:r>
              <a:rPr lang="en-GB" sz="2400" kern="0" dirty="0">
                <a:solidFill>
                  <a:srgbClr val="000000"/>
                </a:solidFill>
                <a:latin typeface="Calibri"/>
              </a:rPr>
              <a:t>     or Mark as not spam – then select the folder you want to put it into.</a:t>
            </a:r>
          </a:p>
        </p:txBody>
      </p:sp>
      <p:sp>
        <p:nvSpPr>
          <p:cNvPr id="3" name="TextBox 3">
            <a:extLst>
              <a:ext uri="{FF2B5EF4-FFF2-40B4-BE49-F238E27FC236}">
                <a16:creationId xmlns:a16="http://schemas.microsoft.com/office/drawing/2014/main" id="{3484BC1D-9C23-4B74-A743-6204AF3B91FF}"/>
              </a:ext>
            </a:extLst>
          </p:cNvPr>
          <p:cNvSpPr txBox="1"/>
          <p:nvPr/>
        </p:nvSpPr>
        <p:spPr>
          <a:xfrm>
            <a:off x="1599068" y="545940"/>
            <a:ext cx="7244868" cy="830997"/>
          </a:xfrm>
          <a:prstGeom prst="rect">
            <a:avLst/>
          </a:prstGeom>
          <a:noFill/>
          <a:ln cap="flat">
            <a:noFill/>
          </a:ln>
        </p:spPr>
        <p:txBody>
          <a:bodyPr vert="horz" wrap="none" lIns="91440" tIns="45720" rIns="91440" bIns="45720" anchor="t" anchorCtr="0" compatLnSpc="1">
            <a:spAutoFit/>
          </a:bodyPr>
          <a:lstStyle/>
          <a:p>
            <a:pPr marL="342900" indent="-342900">
              <a:buSzPct val="100000"/>
              <a:buFont typeface="Arial" pitchFamily="34"/>
              <a:buChar char="•"/>
              <a:defRPr sz="1800" b="0" i="0" u="none" strike="noStrike" kern="0" cap="none" spc="0" baseline="0">
                <a:solidFill>
                  <a:srgbClr val="000000"/>
                </a:solidFill>
                <a:uFillTx/>
              </a:defRPr>
            </a:pPr>
            <a:r>
              <a:rPr lang="en-GB" sz="2400" dirty="0">
                <a:solidFill>
                  <a:srgbClr val="000000"/>
                </a:solidFill>
                <a:latin typeface="Calibri"/>
              </a:rPr>
              <a:t>Creating a contact – New Items, Contact, fill in details,</a:t>
            </a:r>
          </a:p>
          <a:p>
            <a:pPr marL="342900" indent="-342900">
              <a:buSzPct val="100000"/>
              <a:buFont typeface="Arial" pitchFamily="34"/>
              <a:buChar char="•"/>
              <a:defRPr sz="1800" b="0" i="0" u="none" strike="noStrike" kern="0" cap="none" spc="0" baseline="0">
                <a:solidFill>
                  <a:srgbClr val="000000"/>
                </a:solidFill>
                <a:uFillTx/>
              </a:defRPr>
            </a:pPr>
            <a:r>
              <a:rPr lang="en-GB" sz="2400" dirty="0">
                <a:solidFill>
                  <a:srgbClr val="000000"/>
                </a:solidFill>
                <a:latin typeface="Calibri"/>
              </a:rPr>
              <a:t>Help function – tell me what you want to 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p:cTn id="3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 calcmode="lin" valueType="num">
                                      <p:cBhvr>
                                        <p:cTn id="4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7" end="7"/>
                                            </p:txEl>
                                          </p:spTgt>
                                        </p:tgtEl>
                                        <p:attrNameLst>
                                          <p:attrName>style.visibility</p:attrName>
                                        </p:attrNameLst>
                                      </p:cBhvr>
                                      <p:to>
                                        <p:strVal val="visible"/>
                                      </p:to>
                                    </p:set>
                                    <p:anim calcmode="lin" valueType="num">
                                      <p:cBhvr>
                                        <p:cTn id="5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
                                            <p:txEl>
                                              <p:pRg st="8" end="8"/>
                                            </p:txEl>
                                          </p:spTgt>
                                        </p:tgtEl>
                                        <p:attrNameLst>
                                          <p:attrName>style.visibility</p:attrName>
                                        </p:attrNameLst>
                                      </p:cBhvr>
                                      <p:to>
                                        <p:strVal val="visible"/>
                                      </p:to>
                                    </p:set>
                                    <p:anim calcmode="lin" valueType="num">
                                      <p:cBhvr>
                                        <p:cTn id="5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name="Slide43">
    <p:bg>
      <p:bgPr>
        <a:blipFill>
          <a:blip r:embed="rId2">
            <a:alphaModFix amt="50000"/>
          </a:blip>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CE16DA-8805-43EA-A941-62264D997747}"/>
              </a:ext>
            </a:extLst>
          </p:cNvPr>
          <p:cNvSpPr/>
          <p:nvPr/>
        </p:nvSpPr>
        <p:spPr>
          <a:xfrm>
            <a:off x="1991541" y="44622"/>
            <a:ext cx="7920880" cy="4401208"/>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endParaRPr lang="en-GB">
              <a:solidFill>
                <a:srgbClr val="000000"/>
              </a:solidFill>
              <a:latin typeface="Calibri"/>
            </a:endParaRPr>
          </a:p>
          <a:p>
            <a:pPr>
              <a:defRPr sz="1800" b="0" i="0" u="none" strike="noStrike" kern="0" cap="none" spc="0" baseline="0">
                <a:solidFill>
                  <a:srgbClr val="000000"/>
                </a:solidFill>
                <a:uFillTx/>
              </a:defRPr>
            </a:pPr>
            <a:r>
              <a:rPr lang="en-GB" sz="2800" u="sng">
                <a:solidFill>
                  <a:srgbClr val="000000"/>
                </a:solidFill>
                <a:latin typeface="Calibri"/>
              </a:rPr>
              <a:t>Arranging and grouping messages</a:t>
            </a:r>
            <a:r>
              <a:rPr lang="en-GB">
                <a:solidFill>
                  <a:srgbClr val="000000"/>
                </a:solidFill>
                <a:latin typeface="Calibri"/>
              </a:rPr>
              <a:t> </a:t>
            </a:r>
          </a:p>
          <a:p>
            <a:pPr>
              <a:defRPr sz="1800" b="0" i="0" u="none" strike="noStrike" kern="0" cap="none" spc="0" baseline="0">
                <a:solidFill>
                  <a:srgbClr val="000000"/>
                </a:solidFill>
                <a:uFillTx/>
              </a:defRPr>
            </a:pPr>
            <a:endParaRPr lang="en-GB">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Message headers can be displayed in a different order by selecting one of the pre-set arrangements. Each arrangement groups and sorts the messages based on a message property (field). </a:t>
            </a:r>
          </a:p>
          <a:p>
            <a:pPr>
              <a:defRPr sz="1800" b="0" i="0" u="none" strike="noStrike" kern="0" cap="none" spc="0" baseline="0">
                <a:solidFill>
                  <a:srgbClr val="000000"/>
                </a:solidFill>
                <a:uFillTx/>
              </a:defRPr>
            </a:pPr>
            <a:endParaRPr lang="en-GB" sz="2400" kern="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The default arrangement of messages is by </a:t>
            </a:r>
            <a:r>
              <a:rPr lang="en-GB" sz="2400" b="1">
                <a:solidFill>
                  <a:srgbClr val="000000"/>
                </a:solidFill>
                <a:latin typeface="Calibri"/>
              </a:rPr>
              <a:t>Date</a:t>
            </a:r>
            <a:r>
              <a:rPr lang="en-GB" sz="2400">
                <a:solidFill>
                  <a:srgbClr val="000000"/>
                </a:solidFill>
                <a:latin typeface="Calibri"/>
              </a:rPr>
              <a:t>. However, messages can also be arranged by other properties. </a:t>
            </a:r>
          </a:p>
          <a:p>
            <a:pPr>
              <a:defRPr sz="1800" b="0" i="0" u="none" strike="noStrike" kern="0" cap="none" spc="0" baseline="0">
                <a:solidFill>
                  <a:srgbClr val="000000"/>
                </a:solidFill>
                <a:uFillTx/>
              </a:defRPr>
            </a:pPr>
            <a:endParaRPr lang="en-GB" sz="2400" kern="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Go to View or Filter Down arrow</a:t>
            </a:r>
          </a:p>
        </p:txBody>
      </p:sp>
      <p:sp>
        <p:nvSpPr>
          <p:cNvPr id="3" name="TextBox 2">
            <a:extLst>
              <a:ext uri="{FF2B5EF4-FFF2-40B4-BE49-F238E27FC236}">
                <a16:creationId xmlns:a16="http://schemas.microsoft.com/office/drawing/2014/main" id="{7ACBDB5B-77CD-428C-948D-CAC7279B6FD2}"/>
              </a:ext>
            </a:extLst>
          </p:cNvPr>
          <p:cNvSpPr txBox="1"/>
          <p:nvPr/>
        </p:nvSpPr>
        <p:spPr>
          <a:xfrm>
            <a:off x="1991541" y="4509117"/>
            <a:ext cx="5283174" cy="523219"/>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800" u="sng">
                <a:solidFill>
                  <a:srgbClr val="000000"/>
                </a:solidFill>
                <a:latin typeface="Calibri"/>
              </a:rPr>
              <a:t>Other Sorting and Filtering Options</a:t>
            </a:r>
          </a:p>
        </p:txBody>
      </p:sp>
      <p:sp>
        <p:nvSpPr>
          <p:cNvPr id="4" name="TextBox 3">
            <a:extLst>
              <a:ext uri="{FF2B5EF4-FFF2-40B4-BE49-F238E27FC236}">
                <a16:creationId xmlns:a16="http://schemas.microsoft.com/office/drawing/2014/main" id="{7049DC39-5BA1-4D01-AA6E-A92D7DF73110}"/>
              </a:ext>
            </a:extLst>
          </p:cNvPr>
          <p:cNvSpPr txBox="1"/>
          <p:nvPr/>
        </p:nvSpPr>
        <p:spPr>
          <a:xfrm>
            <a:off x="2493457" y="5301206"/>
            <a:ext cx="7827593" cy="461662"/>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400">
                <a:solidFill>
                  <a:srgbClr val="000000"/>
                </a:solidFill>
                <a:latin typeface="Calibri"/>
              </a:rPr>
              <a:t>Unread, To me, Attachments, From, Size, Importance, Subject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44">
    <p:bg>
      <p:bgPr>
        <a:blipFill>
          <a:blip r:embed="rId2">
            <a:alphaModFix amt="50000"/>
          </a:blip>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9909E9-B2F9-49E9-A35C-D4FD437F1C33}"/>
              </a:ext>
            </a:extLst>
          </p:cNvPr>
          <p:cNvSpPr/>
          <p:nvPr/>
        </p:nvSpPr>
        <p:spPr>
          <a:xfrm>
            <a:off x="1919533" y="1124748"/>
            <a:ext cx="7992889" cy="2308320"/>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a:solidFill>
                  <a:srgbClr val="000000"/>
                </a:solidFill>
                <a:latin typeface="Calibri"/>
              </a:rPr>
              <a:t>You can enter and track appointments, meetings, and tasks using </a:t>
            </a:r>
            <a:r>
              <a:rPr lang="en-GB" sz="2400" b="1">
                <a:solidFill>
                  <a:srgbClr val="000000"/>
                </a:solidFill>
                <a:latin typeface="Calibri"/>
              </a:rPr>
              <a:t>Calendar </a:t>
            </a:r>
            <a:r>
              <a:rPr lang="en-GB" sz="2400">
                <a:solidFill>
                  <a:srgbClr val="000000"/>
                </a:solidFill>
                <a:latin typeface="Calibri"/>
              </a:rPr>
              <a:t>in conjunction with other components of Outlook to help manage all of your information. </a:t>
            </a:r>
            <a:r>
              <a:rPr lang="en-GB" sz="2400" b="1">
                <a:solidFill>
                  <a:srgbClr val="000000"/>
                </a:solidFill>
                <a:latin typeface="Calibri"/>
              </a:rPr>
              <a:t>Calendar </a:t>
            </a:r>
            <a:r>
              <a:rPr lang="en-GB" sz="2400">
                <a:solidFill>
                  <a:srgbClr val="000000"/>
                </a:solidFill>
                <a:latin typeface="Calibri"/>
              </a:rPr>
              <a:t>items are saved in the </a:t>
            </a:r>
            <a:r>
              <a:rPr lang="en-GB" sz="2400" b="1">
                <a:solidFill>
                  <a:srgbClr val="000000"/>
                </a:solidFill>
                <a:latin typeface="Calibri"/>
              </a:rPr>
              <a:t>Calendar </a:t>
            </a:r>
            <a:r>
              <a:rPr lang="en-GB" sz="2400">
                <a:solidFill>
                  <a:srgbClr val="000000"/>
                </a:solidFill>
                <a:latin typeface="Calibri"/>
              </a:rPr>
              <a:t>folder, which you can access through the </a:t>
            </a:r>
            <a:r>
              <a:rPr lang="en-GB" sz="2400" b="1">
                <a:solidFill>
                  <a:srgbClr val="000000"/>
                </a:solidFill>
                <a:latin typeface="Calibri"/>
              </a:rPr>
              <a:t>Calendar </a:t>
            </a:r>
            <a:r>
              <a:rPr lang="en-GB" sz="2400">
                <a:solidFill>
                  <a:srgbClr val="000000"/>
                </a:solidFill>
                <a:latin typeface="Calibri"/>
              </a:rPr>
              <a:t>pane. You can open the </a:t>
            </a:r>
            <a:r>
              <a:rPr lang="en-GB" sz="2400" b="1">
                <a:solidFill>
                  <a:srgbClr val="000000"/>
                </a:solidFill>
                <a:latin typeface="Calibri"/>
              </a:rPr>
              <a:t>Calendar </a:t>
            </a:r>
            <a:r>
              <a:rPr lang="en-GB" sz="2400">
                <a:solidFill>
                  <a:srgbClr val="000000"/>
                </a:solidFill>
                <a:latin typeface="Calibri"/>
              </a:rPr>
              <a:t>pane from the </a:t>
            </a:r>
            <a:r>
              <a:rPr lang="en-GB" sz="2400" b="1">
                <a:solidFill>
                  <a:srgbClr val="000000"/>
                </a:solidFill>
                <a:latin typeface="Calibri"/>
              </a:rPr>
              <a:t>Navigation </a:t>
            </a:r>
            <a:r>
              <a:rPr lang="en-GB" sz="2400">
                <a:solidFill>
                  <a:srgbClr val="000000"/>
                </a:solidFill>
                <a:latin typeface="Calibri"/>
              </a:rPr>
              <a:t>bar. </a:t>
            </a:r>
          </a:p>
        </p:txBody>
      </p:sp>
      <p:sp>
        <p:nvSpPr>
          <p:cNvPr id="3" name="TextBox 2">
            <a:extLst>
              <a:ext uri="{FF2B5EF4-FFF2-40B4-BE49-F238E27FC236}">
                <a16:creationId xmlns:a16="http://schemas.microsoft.com/office/drawing/2014/main" id="{22556BAA-D3A6-419A-AD24-DD0B5837A884}"/>
              </a:ext>
            </a:extLst>
          </p:cNvPr>
          <p:cNvSpPr txBox="1"/>
          <p:nvPr/>
        </p:nvSpPr>
        <p:spPr>
          <a:xfrm>
            <a:off x="1919532" y="404384"/>
            <a:ext cx="1672254" cy="584777"/>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3200" u="sng" dirty="0">
                <a:solidFill>
                  <a:srgbClr val="000000"/>
                </a:solidFill>
                <a:latin typeface="Calibri"/>
              </a:rPr>
              <a:t>Calendar</a:t>
            </a:r>
          </a:p>
        </p:txBody>
      </p:sp>
      <p:sp>
        <p:nvSpPr>
          <p:cNvPr id="4" name="Rectangle 3">
            <a:extLst>
              <a:ext uri="{FF2B5EF4-FFF2-40B4-BE49-F238E27FC236}">
                <a16:creationId xmlns:a16="http://schemas.microsoft.com/office/drawing/2014/main" id="{E77F8265-233B-4859-87D5-FDF3A2B54C17}"/>
              </a:ext>
            </a:extLst>
          </p:cNvPr>
          <p:cNvSpPr/>
          <p:nvPr/>
        </p:nvSpPr>
        <p:spPr>
          <a:xfrm>
            <a:off x="2063550" y="3861045"/>
            <a:ext cx="8359984" cy="2677655"/>
          </a:xfrm>
          <a:prstGeom prst="rect">
            <a:avLst/>
          </a:prstGeom>
          <a:noFill/>
          <a:ln cap="flat">
            <a:noFill/>
            <a:prstDash val="solid"/>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400" u="sng">
                <a:solidFill>
                  <a:srgbClr val="000000"/>
                </a:solidFill>
                <a:latin typeface="Calibri"/>
              </a:rPr>
              <a:t>Calendar options</a:t>
            </a:r>
          </a:p>
          <a:p>
            <a:pPr>
              <a:defRPr sz="1800" b="0" i="0" u="none" strike="noStrike" kern="0" cap="none" spc="0" baseline="0">
                <a:solidFill>
                  <a:srgbClr val="000000"/>
                </a:solidFill>
                <a:uFillTx/>
              </a:defRPr>
            </a:pPr>
            <a:endParaRPr lang="en-GB" sz="2400">
              <a:solidFill>
                <a:srgbClr val="000000"/>
              </a:solidFill>
              <a:latin typeface="Calibri"/>
            </a:endParaRPr>
          </a:p>
          <a:p>
            <a:pPr marL="342900" indent="-342900">
              <a:buSzPct val="100000"/>
              <a:buFont typeface="Arial" pitchFamily="34"/>
              <a:buChar char="•"/>
              <a:defRPr sz="1800" b="0" i="0" u="none" strike="noStrike" kern="0" cap="none" spc="0" baseline="0">
                <a:solidFill>
                  <a:srgbClr val="000000"/>
                </a:solidFill>
                <a:uFillTx/>
              </a:defRPr>
            </a:pPr>
            <a:r>
              <a:rPr lang="en-GB" sz="2400">
                <a:solidFill>
                  <a:srgbClr val="000000"/>
                </a:solidFill>
                <a:latin typeface="Calibri"/>
              </a:rPr>
              <a:t>Scheduling a new appointment</a:t>
            </a:r>
          </a:p>
          <a:p>
            <a:pPr marL="342900" indent="-342900">
              <a:buSzPct val="100000"/>
              <a:buFont typeface="Arial" pitchFamily="34"/>
              <a:buChar char="•"/>
              <a:defRPr sz="1800" b="0" i="0" u="none" strike="noStrike" kern="0" cap="none" spc="0" baseline="0">
                <a:solidFill>
                  <a:srgbClr val="000000"/>
                </a:solidFill>
                <a:uFillTx/>
              </a:defRPr>
            </a:pPr>
            <a:r>
              <a:rPr lang="en-GB" sz="2400" kern="0">
                <a:solidFill>
                  <a:srgbClr val="000000"/>
                </a:solidFill>
                <a:latin typeface="Calibri"/>
              </a:rPr>
              <a:t>Colour Categories – e.g. Different colours for different projects</a:t>
            </a:r>
            <a:endParaRPr lang="en-GB" sz="2400">
              <a:solidFill>
                <a:srgbClr val="000000"/>
              </a:solidFill>
              <a:latin typeface="Calibri"/>
            </a:endParaRPr>
          </a:p>
          <a:p>
            <a:pPr marL="342900" indent="-342900">
              <a:buSzPct val="100000"/>
              <a:buFont typeface="Arial" pitchFamily="34"/>
              <a:buChar char="•"/>
              <a:defRPr sz="1800" b="0" i="0" u="none" strike="noStrike" kern="0" cap="none" spc="0" baseline="0">
                <a:solidFill>
                  <a:srgbClr val="000000"/>
                </a:solidFill>
                <a:uFillTx/>
              </a:defRPr>
            </a:pPr>
            <a:r>
              <a:rPr lang="en-GB" sz="2400">
                <a:solidFill>
                  <a:srgbClr val="000000"/>
                </a:solidFill>
                <a:latin typeface="Calibri"/>
              </a:rPr>
              <a:t>Accepting and Declining meeting requests</a:t>
            </a:r>
          </a:p>
          <a:p>
            <a:pPr marL="342900" indent="-342900">
              <a:buSzPct val="100000"/>
              <a:buFont typeface="Arial" pitchFamily="34"/>
              <a:buChar char="•"/>
              <a:defRPr sz="1800" b="0" i="0" u="none" strike="noStrike" kern="0" cap="none" spc="0" baseline="0">
                <a:solidFill>
                  <a:srgbClr val="000000"/>
                </a:solidFill>
                <a:uFillTx/>
              </a:defRPr>
            </a:pPr>
            <a:r>
              <a:rPr lang="en-GB" sz="2400">
                <a:solidFill>
                  <a:srgbClr val="000000"/>
                </a:solidFill>
                <a:latin typeface="Calibri"/>
              </a:rPr>
              <a:t>Changing a meeting</a:t>
            </a:r>
          </a:p>
          <a:p>
            <a:pPr marL="342900" indent="-342900">
              <a:buSzPct val="100000"/>
              <a:buFont typeface="Arial" pitchFamily="34"/>
              <a:buChar char="•"/>
              <a:defRPr sz="1800" b="0" i="0" u="none" strike="noStrike" kern="0" cap="none" spc="0" baseline="0">
                <a:solidFill>
                  <a:srgbClr val="000000"/>
                </a:solidFill>
                <a:uFillTx/>
              </a:defRPr>
            </a:pPr>
            <a:r>
              <a:rPr lang="en-GB" sz="2400">
                <a:solidFill>
                  <a:srgbClr val="000000"/>
                </a:solidFill>
                <a:latin typeface="Calibri"/>
              </a:rPr>
              <a:t>Cancelling a meeting </a:t>
            </a:r>
          </a:p>
        </p:txBody>
      </p:sp>
      <p:pic>
        <p:nvPicPr>
          <p:cNvPr id="5" name="Picture 4">
            <a:extLst>
              <a:ext uri="{FF2B5EF4-FFF2-40B4-BE49-F238E27FC236}">
                <a16:creationId xmlns:a16="http://schemas.microsoft.com/office/drawing/2014/main" id="{F89EA8F0-C2C7-425C-8AAE-1F1E92660F9F}"/>
              </a:ext>
            </a:extLst>
          </p:cNvPr>
          <p:cNvPicPr>
            <a:picLocks noChangeAspect="1"/>
          </p:cNvPicPr>
          <p:nvPr/>
        </p:nvPicPr>
        <p:blipFill>
          <a:blip r:embed="rId3"/>
          <a:stretch>
            <a:fillRect/>
          </a:stretch>
        </p:blipFill>
        <p:spPr>
          <a:xfrm>
            <a:off x="6096000" y="3152865"/>
            <a:ext cx="3677083" cy="1416358"/>
          </a:xfrm>
          <a:prstGeom prst="rect">
            <a:avLst/>
          </a:prstGeom>
        </p:spPr>
      </p:pic>
      <p:pic>
        <p:nvPicPr>
          <p:cNvPr id="6" name="Picture 5">
            <a:extLst>
              <a:ext uri="{FF2B5EF4-FFF2-40B4-BE49-F238E27FC236}">
                <a16:creationId xmlns:a16="http://schemas.microsoft.com/office/drawing/2014/main" id="{E3DFB8A0-135F-47BA-9BA1-BA8F7F0099F1}"/>
              </a:ext>
            </a:extLst>
          </p:cNvPr>
          <p:cNvPicPr>
            <a:picLocks noChangeAspect="1"/>
          </p:cNvPicPr>
          <p:nvPr/>
        </p:nvPicPr>
        <p:blipFill>
          <a:blip r:embed="rId4"/>
          <a:stretch>
            <a:fillRect/>
          </a:stretch>
        </p:blipFill>
        <p:spPr>
          <a:xfrm>
            <a:off x="4140442" y="427186"/>
            <a:ext cx="2190750" cy="561975"/>
          </a:xfrm>
          <a:prstGeom prst="rect">
            <a:avLst/>
          </a:prstGeom>
        </p:spPr>
      </p:pic>
      <p:sp>
        <p:nvSpPr>
          <p:cNvPr id="7" name="Oval 6">
            <a:extLst>
              <a:ext uri="{FF2B5EF4-FFF2-40B4-BE49-F238E27FC236}">
                <a16:creationId xmlns:a16="http://schemas.microsoft.com/office/drawing/2014/main" id="{CBBF1100-0328-4F69-8E5E-ADE62D876F23}"/>
              </a:ext>
            </a:extLst>
          </p:cNvPr>
          <p:cNvSpPr/>
          <p:nvPr/>
        </p:nvSpPr>
        <p:spPr>
          <a:xfrm>
            <a:off x="4613429" y="568172"/>
            <a:ext cx="381740" cy="363984"/>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T"/>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alphaModFix amt="50000"/>
          </a:blip>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55BBF82-4C64-4944-A39D-4E8C9287B330}"/>
              </a:ext>
            </a:extLst>
          </p:cNvPr>
          <p:cNvSpPr txBox="1"/>
          <p:nvPr/>
        </p:nvSpPr>
        <p:spPr>
          <a:xfrm>
            <a:off x="4859786" y="2967335"/>
            <a:ext cx="2472431" cy="923330"/>
          </a:xfrm>
          <a:prstGeom prst="rect">
            <a:avLst/>
          </a:prstGeom>
          <a:noFill/>
        </p:spPr>
        <p:txBody>
          <a:bodyPr wrap="square" rtlCol="0">
            <a:spAutoFit/>
          </a:bodyPr>
          <a:lstStyle/>
          <a:p>
            <a:r>
              <a:rPr lang="en-GB" sz="5400" dirty="0"/>
              <a:t>The End</a:t>
            </a:r>
            <a:endParaRPr lang="en-MT" sz="5400" dirty="0"/>
          </a:p>
        </p:txBody>
      </p:sp>
    </p:spTree>
    <p:extLst>
      <p:ext uri="{BB962C8B-B14F-4D97-AF65-F5344CB8AC3E}">
        <p14:creationId xmlns:p14="http://schemas.microsoft.com/office/powerpoint/2010/main" val="1064317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2">
    <p:bg>
      <p:bgPr>
        <a:blipFill>
          <a:blip r:embed="rId2">
            <a:alphaModFix amt="50000"/>
          </a:blip>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44EEBE-D717-44A3-A863-9E8702432950}"/>
              </a:ext>
            </a:extLst>
          </p:cNvPr>
          <p:cNvSpPr/>
          <p:nvPr/>
        </p:nvSpPr>
        <p:spPr>
          <a:xfrm>
            <a:off x="1919532" y="32425"/>
            <a:ext cx="8424934" cy="3108539"/>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800" u="sng" dirty="0">
                <a:solidFill>
                  <a:srgbClr val="000000"/>
                </a:solidFill>
                <a:latin typeface="Calibri"/>
              </a:rPr>
              <a:t>Website Address</a:t>
            </a:r>
          </a:p>
          <a:p>
            <a:pPr>
              <a:defRPr sz="1800" b="0" i="0" u="none" strike="noStrike" kern="0" cap="none" spc="0" baseline="0">
                <a:solidFill>
                  <a:srgbClr val="000000"/>
                </a:solidFill>
                <a:uFillTx/>
              </a:defRPr>
            </a:pPr>
            <a:endParaRPr lang="en-GB" sz="2800" dirty="0">
              <a:solidFill>
                <a:srgbClr val="000000"/>
              </a:solidFill>
              <a:latin typeface="Calibri"/>
            </a:endParaRPr>
          </a:p>
          <a:p>
            <a:pPr>
              <a:defRPr sz="1800" b="0" i="0" u="none" strike="noStrike" kern="0" cap="none" spc="0" baseline="0">
                <a:solidFill>
                  <a:srgbClr val="000000"/>
                </a:solidFill>
                <a:uFillTx/>
              </a:defRPr>
            </a:pPr>
            <a:r>
              <a:rPr lang="en-GB" sz="2800" dirty="0">
                <a:solidFill>
                  <a:srgbClr val="000000"/>
                </a:solidFill>
                <a:latin typeface="Calibri"/>
              </a:rPr>
              <a:t>The following table shows you what the different parts of the URL (Uniform Resource Locator) mean. In other words the website address. </a:t>
            </a:r>
          </a:p>
          <a:p>
            <a:pPr>
              <a:defRPr sz="1800" b="0" i="0" u="none" strike="noStrike" kern="0" cap="none" spc="0" baseline="0">
                <a:solidFill>
                  <a:srgbClr val="000000"/>
                </a:solidFill>
                <a:uFillTx/>
              </a:defRPr>
            </a:pPr>
            <a:endParaRPr lang="en-GB" sz="2800" dirty="0">
              <a:solidFill>
                <a:srgbClr val="000000"/>
              </a:solidFill>
              <a:latin typeface="Calibri"/>
            </a:endParaRPr>
          </a:p>
          <a:p>
            <a:pPr>
              <a:defRPr sz="1800" b="0" i="0" u="none" strike="noStrike" kern="0" cap="none" spc="0" baseline="0">
                <a:solidFill>
                  <a:srgbClr val="000000"/>
                </a:solidFill>
                <a:uFillTx/>
              </a:defRPr>
            </a:pPr>
            <a:r>
              <a:rPr lang="en-GB" sz="2800" dirty="0">
                <a:solidFill>
                  <a:srgbClr val="000000"/>
                </a:solidFill>
                <a:latin typeface="Calibri"/>
              </a:rPr>
              <a:t>https://www.icdl.org 	</a:t>
            </a:r>
          </a:p>
        </p:txBody>
      </p:sp>
      <p:sp>
        <p:nvSpPr>
          <p:cNvPr id="3" name="Rectangle 2">
            <a:extLst>
              <a:ext uri="{FF2B5EF4-FFF2-40B4-BE49-F238E27FC236}">
                <a16:creationId xmlns:a16="http://schemas.microsoft.com/office/drawing/2014/main" id="{B3EB3EE5-6418-485D-97F6-CC223BD3B599}"/>
              </a:ext>
            </a:extLst>
          </p:cNvPr>
          <p:cNvSpPr/>
          <p:nvPr/>
        </p:nvSpPr>
        <p:spPr>
          <a:xfrm>
            <a:off x="2135559" y="4737917"/>
            <a:ext cx="1166856" cy="1200332"/>
          </a:xfrm>
          <a:prstGeom prst="rect">
            <a:avLst/>
          </a:prstGeom>
          <a:noFill/>
          <a:ln w="9528" cap="flat">
            <a:solidFill>
              <a:srgbClr val="000000"/>
            </a:solidFill>
            <a:prstDash val="solid"/>
            <a:miter/>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a:solidFill>
                  <a:srgbClr val="000000"/>
                </a:solidFill>
                <a:latin typeface="Calibri"/>
              </a:rPr>
              <a:t>Hypertext </a:t>
            </a:r>
          </a:p>
          <a:p>
            <a:pPr>
              <a:defRPr sz="1800" b="0" i="0" u="none" strike="noStrike" kern="0" cap="none" spc="0" baseline="0">
                <a:solidFill>
                  <a:srgbClr val="000000"/>
                </a:solidFill>
                <a:uFillTx/>
              </a:defRPr>
            </a:pPr>
            <a:r>
              <a:rPr lang="en-GB">
                <a:solidFill>
                  <a:srgbClr val="000000"/>
                </a:solidFill>
                <a:latin typeface="Calibri"/>
              </a:rPr>
              <a:t>transfer </a:t>
            </a:r>
          </a:p>
          <a:p>
            <a:pPr>
              <a:defRPr sz="1800" b="0" i="0" u="none" strike="noStrike" kern="0" cap="none" spc="0" baseline="0">
                <a:solidFill>
                  <a:srgbClr val="000000"/>
                </a:solidFill>
                <a:uFillTx/>
              </a:defRPr>
            </a:pPr>
            <a:r>
              <a:rPr lang="en-GB">
                <a:solidFill>
                  <a:srgbClr val="000000"/>
                </a:solidFill>
                <a:latin typeface="Calibri"/>
              </a:rPr>
              <a:t>protocol 	</a:t>
            </a:r>
          </a:p>
          <a:p>
            <a:pPr>
              <a:defRPr sz="1800" b="0" i="0" u="none" strike="noStrike" kern="0" cap="none" spc="0" baseline="0">
                <a:solidFill>
                  <a:srgbClr val="000000"/>
                </a:solidFill>
                <a:uFillTx/>
              </a:defRPr>
            </a:pPr>
            <a:r>
              <a:rPr lang="en-GB" kern="0">
                <a:solidFill>
                  <a:srgbClr val="000000"/>
                </a:solidFill>
                <a:latin typeface="Calibri"/>
              </a:rPr>
              <a:t>(s) Secure</a:t>
            </a:r>
            <a:endParaRPr lang="en-GB">
              <a:solidFill>
                <a:srgbClr val="000000"/>
              </a:solidFill>
              <a:latin typeface="Calibri"/>
            </a:endParaRPr>
          </a:p>
        </p:txBody>
      </p:sp>
      <p:sp>
        <p:nvSpPr>
          <p:cNvPr id="4" name="Rectangle 3">
            <a:extLst>
              <a:ext uri="{FF2B5EF4-FFF2-40B4-BE49-F238E27FC236}">
                <a16:creationId xmlns:a16="http://schemas.microsoft.com/office/drawing/2014/main" id="{4012DB3D-8674-40CB-B529-52F0EAD3199F}"/>
              </a:ext>
            </a:extLst>
          </p:cNvPr>
          <p:cNvSpPr/>
          <p:nvPr/>
        </p:nvSpPr>
        <p:spPr>
          <a:xfrm>
            <a:off x="3907886" y="4809927"/>
            <a:ext cx="1107996" cy="923333"/>
          </a:xfrm>
          <a:prstGeom prst="rect">
            <a:avLst/>
          </a:prstGeom>
          <a:noFill/>
          <a:ln w="9528" cap="flat">
            <a:solidFill>
              <a:srgbClr val="000000"/>
            </a:solidFill>
            <a:prstDash val="solid"/>
            <a:miter/>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a:solidFill>
                  <a:srgbClr val="000000"/>
                </a:solidFill>
                <a:latin typeface="Calibri"/>
              </a:rPr>
              <a:t>World </a:t>
            </a:r>
          </a:p>
          <a:p>
            <a:pPr>
              <a:defRPr sz="1800" b="0" i="0" u="none" strike="noStrike" kern="0" cap="none" spc="0" baseline="0">
                <a:solidFill>
                  <a:srgbClr val="000000"/>
                </a:solidFill>
                <a:uFillTx/>
              </a:defRPr>
            </a:pPr>
            <a:r>
              <a:rPr lang="en-GB">
                <a:solidFill>
                  <a:srgbClr val="000000"/>
                </a:solidFill>
                <a:latin typeface="Calibri"/>
              </a:rPr>
              <a:t>Wide </a:t>
            </a:r>
          </a:p>
          <a:p>
            <a:pPr>
              <a:defRPr sz="1800" b="0" i="0" u="none" strike="noStrike" kern="0" cap="none" spc="0" baseline="0">
                <a:solidFill>
                  <a:srgbClr val="000000"/>
                </a:solidFill>
                <a:uFillTx/>
              </a:defRPr>
            </a:pPr>
            <a:r>
              <a:rPr lang="en-GB">
                <a:solidFill>
                  <a:srgbClr val="000000"/>
                </a:solidFill>
                <a:latin typeface="Calibri"/>
              </a:rPr>
              <a:t>Web 	</a:t>
            </a:r>
          </a:p>
        </p:txBody>
      </p:sp>
      <p:sp>
        <p:nvSpPr>
          <p:cNvPr id="5" name="Rectangle 4">
            <a:extLst>
              <a:ext uri="{FF2B5EF4-FFF2-40B4-BE49-F238E27FC236}">
                <a16:creationId xmlns:a16="http://schemas.microsoft.com/office/drawing/2014/main" id="{E370247B-B5A6-433A-88CF-2DAB63AF7075}"/>
              </a:ext>
            </a:extLst>
          </p:cNvPr>
          <p:cNvSpPr/>
          <p:nvPr/>
        </p:nvSpPr>
        <p:spPr>
          <a:xfrm>
            <a:off x="5432832" y="5003881"/>
            <a:ext cx="1383715" cy="923333"/>
          </a:xfrm>
          <a:prstGeom prst="rect">
            <a:avLst/>
          </a:prstGeom>
          <a:noFill/>
          <a:ln w="9528" cap="flat">
            <a:solidFill>
              <a:srgbClr val="000000"/>
            </a:solidFill>
            <a:prstDash val="solid"/>
            <a:miter/>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a:solidFill>
                  <a:srgbClr val="000000"/>
                </a:solidFill>
                <a:latin typeface="Calibri"/>
              </a:rPr>
              <a:t>Site name </a:t>
            </a:r>
          </a:p>
          <a:p>
            <a:pPr>
              <a:defRPr sz="1800" b="0" i="0" u="none" strike="noStrike" kern="0" cap="none" spc="0" baseline="0">
                <a:solidFill>
                  <a:srgbClr val="000000"/>
                </a:solidFill>
                <a:uFillTx/>
              </a:defRPr>
            </a:pPr>
            <a:r>
              <a:rPr lang="en-GB" kern="0">
                <a:solidFill>
                  <a:srgbClr val="000000"/>
                </a:solidFill>
                <a:latin typeface="Calibri"/>
              </a:rPr>
              <a:t>e.g facebook</a:t>
            </a:r>
          </a:p>
          <a:p>
            <a:pPr>
              <a:defRPr sz="1800" b="0" i="0" u="none" strike="noStrike" kern="0" cap="none" spc="0" baseline="0">
                <a:solidFill>
                  <a:srgbClr val="000000"/>
                </a:solidFill>
                <a:uFillTx/>
              </a:defRPr>
            </a:pPr>
            <a:r>
              <a:rPr lang="en-GB">
                <a:solidFill>
                  <a:srgbClr val="000000"/>
                </a:solidFill>
                <a:latin typeface="Calibri"/>
              </a:rPr>
              <a:t>       ebay	</a:t>
            </a:r>
          </a:p>
        </p:txBody>
      </p:sp>
      <p:sp>
        <p:nvSpPr>
          <p:cNvPr id="6" name="Rectangle 5">
            <a:extLst>
              <a:ext uri="{FF2B5EF4-FFF2-40B4-BE49-F238E27FC236}">
                <a16:creationId xmlns:a16="http://schemas.microsoft.com/office/drawing/2014/main" id="{020AA770-CDA8-4F31-9050-5A2C866335E5}"/>
              </a:ext>
            </a:extLst>
          </p:cNvPr>
          <p:cNvSpPr/>
          <p:nvPr/>
        </p:nvSpPr>
        <p:spPr>
          <a:xfrm>
            <a:off x="7089010" y="4365107"/>
            <a:ext cx="1894362" cy="1477332"/>
          </a:xfrm>
          <a:prstGeom prst="rect">
            <a:avLst/>
          </a:prstGeom>
          <a:noFill/>
          <a:ln w="9528" cap="flat">
            <a:solidFill>
              <a:srgbClr val="000000"/>
            </a:solidFill>
            <a:prstDash val="solid"/>
            <a:miter/>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a:solidFill>
                  <a:srgbClr val="000000"/>
                </a:solidFill>
                <a:latin typeface="Calibri"/>
              </a:rPr>
              <a:t>Domain name  e.g</a:t>
            </a:r>
          </a:p>
          <a:p>
            <a:pPr>
              <a:defRPr sz="1800" b="0" i="0" u="none" strike="noStrike" kern="0" cap="none" spc="0" baseline="0">
                <a:solidFill>
                  <a:srgbClr val="000000"/>
                </a:solidFill>
                <a:uFillTx/>
              </a:defRPr>
            </a:pPr>
            <a:r>
              <a:rPr lang="en-GB" kern="0">
                <a:solidFill>
                  <a:srgbClr val="000000"/>
                </a:solidFill>
                <a:latin typeface="Calibri"/>
              </a:rPr>
              <a:t>.com</a:t>
            </a:r>
          </a:p>
          <a:p>
            <a:pPr>
              <a:defRPr sz="1800" b="0" i="0" u="none" strike="noStrike" kern="0" cap="none" spc="0" baseline="0">
                <a:solidFill>
                  <a:srgbClr val="000000"/>
                </a:solidFill>
                <a:uFillTx/>
              </a:defRPr>
            </a:pPr>
            <a:r>
              <a:rPr lang="en-GB" kern="0">
                <a:solidFill>
                  <a:srgbClr val="000000"/>
                </a:solidFill>
                <a:latin typeface="Calibri"/>
              </a:rPr>
              <a:t>.org</a:t>
            </a:r>
          </a:p>
          <a:p>
            <a:pPr>
              <a:defRPr sz="1800" b="0" i="0" u="none" strike="noStrike" kern="0" cap="none" spc="0" baseline="0">
                <a:solidFill>
                  <a:srgbClr val="000000"/>
                </a:solidFill>
                <a:uFillTx/>
              </a:defRPr>
            </a:pPr>
            <a:r>
              <a:rPr lang="en-GB">
                <a:solidFill>
                  <a:srgbClr val="000000"/>
                </a:solidFill>
                <a:latin typeface="Calibri"/>
              </a:rPr>
              <a:t>.uk</a:t>
            </a:r>
          </a:p>
          <a:p>
            <a:pPr>
              <a:defRPr sz="1800" b="0" i="0" u="none" strike="noStrike" kern="0" cap="none" spc="0" baseline="0">
                <a:solidFill>
                  <a:srgbClr val="000000"/>
                </a:solidFill>
                <a:uFillTx/>
              </a:defRPr>
            </a:pPr>
            <a:r>
              <a:rPr lang="en-GB" kern="0">
                <a:solidFill>
                  <a:srgbClr val="000000"/>
                </a:solidFill>
                <a:latin typeface="Calibri"/>
              </a:rPr>
              <a:t>.mt</a:t>
            </a:r>
            <a:r>
              <a:rPr lang="en-GB">
                <a:solidFill>
                  <a:srgbClr val="000000"/>
                </a:solidFill>
                <a:latin typeface="Calibri"/>
              </a:rPr>
              <a:t>	</a:t>
            </a:r>
          </a:p>
        </p:txBody>
      </p:sp>
      <p:cxnSp>
        <p:nvCxnSpPr>
          <p:cNvPr id="7" name="Straight Arrow Connector 7">
            <a:extLst>
              <a:ext uri="{FF2B5EF4-FFF2-40B4-BE49-F238E27FC236}">
                <a16:creationId xmlns:a16="http://schemas.microsoft.com/office/drawing/2014/main" id="{BC2C26FE-6E8C-4694-B42B-3E12664C72C1}"/>
              </a:ext>
            </a:extLst>
          </p:cNvPr>
          <p:cNvCxnSpPr/>
          <p:nvPr/>
        </p:nvCxnSpPr>
        <p:spPr>
          <a:xfrm flipH="1" flipV="1">
            <a:off x="2279577" y="3212974"/>
            <a:ext cx="504054" cy="1440737"/>
          </a:xfrm>
          <a:prstGeom prst="straightConnector1">
            <a:avLst/>
          </a:prstGeom>
          <a:noFill/>
          <a:ln w="76196" cap="flat">
            <a:solidFill>
              <a:srgbClr val="4A7EBB"/>
            </a:solidFill>
            <a:prstDash val="solid"/>
            <a:miter/>
            <a:tailEnd type="arrow"/>
          </a:ln>
        </p:spPr>
      </p:cxnSp>
      <p:cxnSp>
        <p:nvCxnSpPr>
          <p:cNvPr id="8" name="Straight Arrow Connector 9">
            <a:extLst>
              <a:ext uri="{FF2B5EF4-FFF2-40B4-BE49-F238E27FC236}">
                <a16:creationId xmlns:a16="http://schemas.microsoft.com/office/drawing/2014/main" id="{95F6DB7F-9C47-4571-BCA0-882EB8BD0B9F}"/>
              </a:ext>
            </a:extLst>
          </p:cNvPr>
          <p:cNvCxnSpPr/>
          <p:nvPr/>
        </p:nvCxnSpPr>
        <p:spPr>
          <a:xfrm flipH="1" flipV="1">
            <a:off x="3503713" y="3212974"/>
            <a:ext cx="864099" cy="1440737"/>
          </a:xfrm>
          <a:prstGeom prst="straightConnector1">
            <a:avLst/>
          </a:prstGeom>
          <a:noFill/>
          <a:ln w="76196" cap="flat">
            <a:solidFill>
              <a:srgbClr val="4A7EBB"/>
            </a:solidFill>
            <a:prstDash val="solid"/>
            <a:miter/>
            <a:tailEnd type="arrow"/>
          </a:ln>
        </p:spPr>
      </p:cxnSp>
      <p:cxnSp>
        <p:nvCxnSpPr>
          <p:cNvPr id="9" name="Straight Arrow Connector 11">
            <a:extLst>
              <a:ext uri="{FF2B5EF4-FFF2-40B4-BE49-F238E27FC236}">
                <a16:creationId xmlns:a16="http://schemas.microsoft.com/office/drawing/2014/main" id="{4C47C955-4AA4-4755-B5C4-1EF5BCC92B85}"/>
              </a:ext>
            </a:extLst>
          </p:cNvPr>
          <p:cNvCxnSpPr/>
          <p:nvPr/>
        </p:nvCxnSpPr>
        <p:spPr>
          <a:xfrm flipH="1" flipV="1">
            <a:off x="4123649" y="3212974"/>
            <a:ext cx="2332387" cy="1790907"/>
          </a:xfrm>
          <a:prstGeom prst="straightConnector1">
            <a:avLst/>
          </a:prstGeom>
          <a:noFill/>
          <a:ln w="76196" cap="flat">
            <a:solidFill>
              <a:srgbClr val="4A7EBB"/>
            </a:solidFill>
            <a:prstDash val="solid"/>
            <a:miter/>
            <a:tailEnd type="arrow"/>
          </a:ln>
        </p:spPr>
      </p:cxnSp>
      <p:cxnSp>
        <p:nvCxnSpPr>
          <p:cNvPr id="10" name="Straight Arrow Connector 13">
            <a:extLst>
              <a:ext uri="{FF2B5EF4-FFF2-40B4-BE49-F238E27FC236}">
                <a16:creationId xmlns:a16="http://schemas.microsoft.com/office/drawing/2014/main" id="{BC51ACA7-F67F-4638-9009-99C5E9DF4319}"/>
              </a:ext>
            </a:extLst>
          </p:cNvPr>
          <p:cNvCxnSpPr/>
          <p:nvPr/>
        </p:nvCxnSpPr>
        <p:spPr>
          <a:xfrm flipH="1" flipV="1">
            <a:off x="5116339" y="3212973"/>
            <a:ext cx="2419822" cy="1152134"/>
          </a:xfrm>
          <a:prstGeom prst="straightConnector1">
            <a:avLst/>
          </a:prstGeom>
          <a:noFill/>
          <a:ln w="76196" cap="flat">
            <a:solidFill>
              <a:srgbClr val="4A7EBB"/>
            </a:solidFill>
            <a:prstDash val="solid"/>
            <a:miter/>
            <a:tailEnd type="arrow"/>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
                                          </p:val>
                                        </p:tav>
                                        <p:tav tm="100000">
                                          <p:val>
                                            <p:strVal val="#ppt_x"/>
                                          </p:val>
                                        </p:tav>
                                      </p:tavLst>
                                    </p:anim>
                                    <p:anim calcmode="lin" valueType="num">
                                      <p:cBhvr>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ppt_x</p:attrName>
                                        </p:attrNameLst>
                                      </p:cBhvr>
                                      <p:tavLst>
                                        <p:tav tm="0">
                                          <p:val>
                                            <p:strVal val="#ppt_x"/>
                                          </p:val>
                                        </p:tav>
                                        <p:tav tm="100000">
                                          <p:val>
                                            <p:strVal val="#ppt_x"/>
                                          </p:val>
                                        </p:tav>
                                      </p:tavLst>
                                    </p:anim>
                                    <p:anim calcmode="lin" valueType="num">
                                      <p:cBhvr>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name="Slide20">
    <p:bg>
      <p:bgPr>
        <a:blipFill>
          <a:blip r:embed="rId2">
            <a:alphaModFix amt="50000"/>
          </a:blip>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3D87E9-EABE-4592-AF2E-07EB1E8C48B1}"/>
              </a:ext>
            </a:extLst>
          </p:cNvPr>
          <p:cNvSpPr txBox="1"/>
          <p:nvPr/>
        </p:nvSpPr>
        <p:spPr>
          <a:xfrm>
            <a:off x="1847523" y="908722"/>
            <a:ext cx="4977902" cy="1384995"/>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800" u="sng">
                <a:solidFill>
                  <a:srgbClr val="000000"/>
                </a:solidFill>
                <a:latin typeface="Calibri"/>
              </a:rPr>
              <a:t>Some common Domain Names :-</a:t>
            </a:r>
          </a:p>
          <a:p>
            <a:pPr>
              <a:defRPr sz="1800" b="0" i="0" u="none" strike="noStrike" kern="0" cap="none" spc="0" baseline="0">
                <a:solidFill>
                  <a:srgbClr val="000000"/>
                </a:solidFill>
                <a:uFillTx/>
              </a:defRPr>
            </a:pPr>
            <a:endParaRPr lang="en-GB" sz="2800" u="sng">
              <a:solidFill>
                <a:srgbClr val="000000"/>
              </a:solidFill>
              <a:latin typeface="Calibri"/>
            </a:endParaRPr>
          </a:p>
          <a:p>
            <a:pPr>
              <a:defRPr sz="1800" b="0" i="0" u="none" strike="noStrike" kern="0" cap="none" spc="0" baseline="0">
                <a:solidFill>
                  <a:srgbClr val="000000"/>
                </a:solidFill>
                <a:uFillTx/>
              </a:defRPr>
            </a:pPr>
            <a:endParaRPr lang="en-GB" sz="2800" u="sng">
              <a:solidFill>
                <a:srgbClr val="000000"/>
              </a:solidFill>
              <a:latin typeface="Calibri"/>
            </a:endParaRPr>
          </a:p>
        </p:txBody>
      </p:sp>
      <p:sp>
        <p:nvSpPr>
          <p:cNvPr id="3" name="Rectangle 3">
            <a:extLst>
              <a:ext uri="{FF2B5EF4-FFF2-40B4-BE49-F238E27FC236}">
                <a16:creationId xmlns:a16="http://schemas.microsoft.com/office/drawing/2014/main" id="{9D8903B9-5ABE-4EF8-AA76-F527EB361852}"/>
              </a:ext>
            </a:extLst>
          </p:cNvPr>
          <p:cNvSpPr/>
          <p:nvPr/>
        </p:nvSpPr>
        <p:spPr>
          <a:xfrm>
            <a:off x="1847523" y="2045751"/>
            <a:ext cx="7859332" cy="3970315"/>
          </a:xfrm>
          <a:prstGeom prst="rect">
            <a:avLst/>
          </a:prstGeom>
          <a:noFill/>
          <a:ln cap="flat">
            <a:noFill/>
            <a:prstDash val="solid"/>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800">
                <a:solidFill>
                  <a:srgbClr val="000000"/>
                </a:solidFill>
                <a:latin typeface="Calibri"/>
              </a:rPr>
              <a:t>.com  (commercial site) 	</a:t>
            </a:r>
          </a:p>
          <a:p>
            <a:pPr>
              <a:defRPr sz="1800" b="0" i="0" u="none" strike="noStrike" kern="0" cap="none" spc="0" baseline="0">
                <a:solidFill>
                  <a:srgbClr val="000000"/>
                </a:solidFill>
                <a:uFillTx/>
              </a:defRPr>
            </a:pPr>
            <a:r>
              <a:rPr lang="en-GB" sz="2800">
                <a:solidFill>
                  <a:srgbClr val="000000"/>
                </a:solidFill>
                <a:latin typeface="Calibri"/>
              </a:rPr>
              <a:t>.edu   (educational / institution) 	</a:t>
            </a:r>
          </a:p>
          <a:p>
            <a:pPr>
              <a:defRPr sz="1800" b="0" i="0" u="none" strike="noStrike" kern="0" cap="none" spc="0" baseline="0">
                <a:solidFill>
                  <a:srgbClr val="000000"/>
                </a:solidFill>
                <a:uFillTx/>
              </a:defRPr>
            </a:pPr>
            <a:r>
              <a:rPr lang="en-GB" sz="2800">
                <a:solidFill>
                  <a:srgbClr val="000000"/>
                </a:solidFill>
                <a:latin typeface="Calibri"/>
              </a:rPr>
              <a:t>.gov   (government site) 	</a:t>
            </a:r>
          </a:p>
          <a:p>
            <a:pPr>
              <a:defRPr sz="1800" b="0" i="0" u="none" strike="noStrike" kern="0" cap="none" spc="0" baseline="0">
                <a:solidFill>
                  <a:srgbClr val="000000"/>
                </a:solidFill>
                <a:uFillTx/>
              </a:defRPr>
            </a:pPr>
            <a:r>
              <a:rPr lang="en-GB" sz="2800">
                <a:solidFill>
                  <a:srgbClr val="000000"/>
                </a:solidFill>
                <a:latin typeface="Calibri"/>
              </a:rPr>
              <a:t>.net   (network site) 	</a:t>
            </a:r>
          </a:p>
          <a:p>
            <a:pPr>
              <a:defRPr sz="1800" b="0" i="0" u="none" strike="noStrike" kern="0" cap="none" spc="0" baseline="0">
                <a:solidFill>
                  <a:srgbClr val="000000"/>
                </a:solidFill>
                <a:uFillTx/>
              </a:defRPr>
            </a:pPr>
            <a:r>
              <a:rPr lang="fr-FR" sz="2800">
                <a:solidFill>
                  <a:srgbClr val="000000"/>
                </a:solidFill>
                <a:latin typeface="Calibri"/>
              </a:rPr>
              <a:t>.org   (non-profit or private organisation) 	</a:t>
            </a:r>
          </a:p>
          <a:p>
            <a:pPr>
              <a:defRPr sz="1800" b="0" i="0" u="none" strike="noStrike" kern="0" cap="none" spc="0" baseline="0">
                <a:solidFill>
                  <a:srgbClr val="000000"/>
                </a:solidFill>
                <a:uFillTx/>
              </a:defRPr>
            </a:pPr>
            <a:r>
              <a:rPr lang="en-GB" sz="2800">
                <a:solidFill>
                  <a:srgbClr val="000000"/>
                </a:solidFill>
                <a:latin typeface="Calibri"/>
              </a:rPr>
              <a:t>.mt    (geographical site with a two letter identifier </a:t>
            </a:r>
          </a:p>
          <a:p>
            <a:pPr>
              <a:defRPr sz="1800" b="0" i="0" u="none" strike="noStrike" kern="0" cap="none" spc="0" baseline="0">
                <a:solidFill>
                  <a:srgbClr val="000000"/>
                </a:solidFill>
                <a:uFillTx/>
              </a:defRPr>
            </a:pPr>
            <a:r>
              <a:rPr lang="en-GB" sz="2800">
                <a:solidFill>
                  <a:srgbClr val="000000"/>
                </a:solidFill>
                <a:latin typeface="Calibri"/>
              </a:rPr>
              <a:t>      listing where the site is registered e.g. </a:t>
            </a:r>
            <a:r>
              <a:rPr lang="en-GB" sz="2800" kern="0">
                <a:solidFill>
                  <a:srgbClr val="000000"/>
                </a:solidFill>
                <a:latin typeface="Calibri"/>
              </a:rPr>
              <a:t>mt – Malta</a:t>
            </a:r>
          </a:p>
          <a:p>
            <a:pPr>
              <a:defRPr sz="1800" b="0" i="0" u="none" strike="noStrike" kern="0" cap="none" spc="0" baseline="0">
                <a:solidFill>
                  <a:srgbClr val="000000"/>
                </a:solidFill>
                <a:uFillTx/>
              </a:defRPr>
            </a:pPr>
            <a:r>
              <a:rPr lang="en-GB" sz="2800">
                <a:solidFill>
                  <a:srgbClr val="000000"/>
                </a:solidFill>
                <a:latin typeface="Calibri"/>
              </a:rPr>
              <a:t>      uk – United </a:t>
            </a:r>
            <a:r>
              <a:rPr lang="en-GB" sz="2800" kern="0">
                <a:solidFill>
                  <a:srgbClr val="000000"/>
                </a:solidFill>
                <a:latin typeface="Calibri"/>
              </a:rPr>
              <a:t>K</a:t>
            </a:r>
            <a:r>
              <a:rPr lang="en-GB" sz="2800">
                <a:solidFill>
                  <a:srgbClr val="000000"/>
                </a:solidFill>
                <a:latin typeface="Calibri"/>
              </a:rPr>
              <a:t>ingdom, de – </a:t>
            </a:r>
            <a:r>
              <a:rPr lang="en-GB" sz="2800" kern="0">
                <a:solidFill>
                  <a:srgbClr val="000000"/>
                </a:solidFill>
                <a:latin typeface="Calibri"/>
              </a:rPr>
              <a:t>G</a:t>
            </a:r>
            <a:r>
              <a:rPr lang="en-GB" sz="2800">
                <a:solidFill>
                  <a:srgbClr val="000000"/>
                </a:solidFill>
                <a:latin typeface="Calibri"/>
              </a:rPr>
              <a:t>ermany etc.) 	</a:t>
            </a:r>
          </a:p>
          <a:p>
            <a:pPr>
              <a:defRPr sz="1800" b="0" i="0" u="none" strike="noStrike" kern="0" cap="none" spc="0" baseline="0">
                <a:solidFill>
                  <a:srgbClr val="000000"/>
                </a:solidFill>
                <a:uFillTx/>
              </a:defRPr>
            </a:pPr>
            <a:endParaRPr lang="en-GB" sz="2800">
              <a:solidFill>
                <a:srgbClr val="000000"/>
              </a:solidFill>
              <a:latin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3">
    <p:bg>
      <p:bgPr>
        <a:blipFill>
          <a:blip r:embed="rId2">
            <a:alphaModFix amt="50000"/>
          </a:blip>
          <a:stretch>
            <a:fillRect/>
          </a:stretch>
        </a:blip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459CE43-4B97-44AE-ACA6-6DB50233EAA8}"/>
              </a:ext>
            </a:extLst>
          </p:cNvPr>
          <p:cNvSpPr/>
          <p:nvPr/>
        </p:nvSpPr>
        <p:spPr>
          <a:xfrm>
            <a:off x="1991541" y="404668"/>
            <a:ext cx="4572000" cy="954103"/>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800" u="sng">
                <a:solidFill>
                  <a:srgbClr val="000000"/>
                </a:solidFill>
                <a:latin typeface="Calibri"/>
              </a:rPr>
              <a:t>Website Browser</a:t>
            </a:r>
          </a:p>
          <a:p>
            <a:pPr>
              <a:defRPr sz="1800" b="0" i="0" u="none" strike="noStrike" kern="0" cap="none" spc="0" baseline="0">
                <a:solidFill>
                  <a:srgbClr val="000000"/>
                </a:solidFill>
                <a:uFillTx/>
              </a:defRPr>
            </a:pPr>
            <a:endParaRPr lang="en-GB" sz="2800">
              <a:solidFill>
                <a:srgbClr val="000000"/>
              </a:solidFill>
              <a:latin typeface="Calibri"/>
            </a:endParaRPr>
          </a:p>
        </p:txBody>
      </p:sp>
      <p:sp>
        <p:nvSpPr>
          <p:cNvPr id="3" name="Rectangle 3">
            <a:extLst>
              <a:ext uri="{FF2B5EF4-FFF2-40B4-BE49-F238E27FC236}">
                <a16:creationId xmlns:a16="http://schemas.microsoft.com/office/drawing/2014/main" id="{3120C7E8-422C-41B2-AC72-C3AAE19A9AFA}"/>
              </a:ext>
            </a:extLst>
          </p:cNvPr>
          <p:cNvSpPr/>
          <p:nvPr/>
        </p:nvSpPr>
        <p:spPr>
          <a:xfrm>
            <a:off x="2135559" y="1427296"/>
            <a:ext cx="8064898" cy="3231654"/>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a:solidFill>
                  <a:srgbClr val="000000"/>
                </a:solidFill>
                <a:latin typeface="Calibri"/>
              </a:rPr>
              <a:t>A web browser is a software program that allows you to browse the Web by simple point and click navigation. </a:t>
            </a: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Examples of web browsers include:- </a:t>
            </a:r>
          </a:p>
          <a:p>
            <a:pPr marL="342900" indent="-342900">
              <a:buSzPct val="100000"/>
              <a:buFont typeface="Arial" pitchFamily="34"/>
              <a:buChar char="•"/>
              <a:defRPr sz="1800" b="0" i="0" u="none" strike="noStrike" kern="0" cap="none" spc="0" baseline="0">
                <a:solidFill>
                  <a:srgbClr val="000000"/>
                </a:solidFill>
                <a:uFillTx/>
              </a:defRPr>
            </a:pPr>
            <a:r>
              <a:rPr lang="en-GB" sz="3600">
                <a:solidFill>
                  <a:srgbClr val="000000"/>
                </a:solidFill>
                <a:latin typeface="Calibri"/>
              </a:rPr>
              <a:t>Internet Explorer </a:t>
            </a:r>
          </a:p>
          <a:p>
            <a:pPr marL="342900" indent="-342900">
              <a:buSzPct val="100000"/>
              <a:buFont typeface="Arial" pitchFamily="34"/>
              <a:buChar char="•"/>
              <a:defRPr sz="1800" b="0" i="0" u="none" strike="noStrike" kern="0" cap="none" spc="0" baseline="0">
                <a:solidFill>
                  <a:srgbClr val="000000"/>
                </a:solidFill>
                <a:uFillTx/>
              </a:defRPr>
            </a:pPr>
            <a:r>
              <a:rPr lang="en-GB" sz="3600">
                <a:solidFill>
                  <a:srgbClr val="000000"/>
                </a:solidFill>
                <a:latin typeface="Calibri"/>
              </a:rPr>
              <a:t>Mozilla Firefox</a:t>
            </a:r>
          </a:p>
          <a:p>
            <a:pPr marL="342900" indent="-342900">
              <a:buSzPct val="100000"/>
              <a:buFont typeface="Arial" pitchFamily="34"/>
              <a:buChar char="•"/>
              <a:defRPr sz="1800" b="0" i="0" u="none" strike="noStrike" kern="0" cap="none" spc="0" baseline="0">
                <a:solidFill>
                  <a:srgbClr val="000000"/>
                </a:solidFill>
                <a:uFillTx/>
              </a:defRPr>
            </a:pPr>
            <a:r>
              <a:rPr lang="en-GB" sz="3600">
                <a:solidFill>
                  <a:srgbClr val="000000"/>
                </a:solidFill>
                <a:latin typeface="Calibri"/>
              </a:rPr>
              <a:t>Google Chrome </a:t>
            </a:r>
          </a:p>
        </p:txBody>
      </p:sp>
      <p:sp>
        <p:nvSpPr>
          <p:cNvPr id="4" name="Rectangle 4">
            <a:extLst>
              <a:ext uri="{FF2B5EF4-FFF2-40B4-BE49-F238E27FC236}">
                <a16:creationId xmlns:a16="http://schemas.microsoft.com/office/drawing/2014/main" id="{E1633A04-557A-407D-B750-9137D3DF7EE4}"/>
              </a:ext>
            </a:extLst>
          </p:cNvPr>
          <p:cNvSpPr/>
          <p:nvPr/>
        </p:nvSpPr>
        <p:spPr>
          <a:xfrm>
            <a:off x="2063551" y="5108990"/>
            <a:ext cx="7668341" cy="1200332"/>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a:solidFill>
                  <a:srgbClr val="000000"/>
                </a:solidFill>
                <a:latin typeface="Calibri"/>
              </a:rPr>
              <a:t>In order to browse to a specific website you need to enter its URL (Uniform Resource locator)  in the address bar. Then hit the Return key on your keyboard.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E7C471-5E83-4376-98B0-890C5F041D16}"/>
              </a:ext>
            </a:extLst>
          </p:cNvPr>
          <p:cNvPicPr>
            <a:picLocks noChangeAspect="1"/>
          </p:cNvPicPr>
          <p:nvPr/>
        </p:nvPicPr>
        <p:blipFill>
          <a:blip r:embed="rId3"/>
          <a:stretch>
            <a:fillRect/>
          </a:stretch>
        </p:blipFill>
        <p:spPr>
          <a:xfrm>
            <a:off x="1673214" y="1033324"/>
            <a:ext cx="8845573" cy="4791352"/>
          </a:xfrm>
          <a:prstGeom prst="rect">
            <a:avLst/>
          </a:prstGeom>
        </p:spPr>
      </p:pic>
      <p:sp>
        <p:nvSpPr>
          <p:cNvPr id="3" name="TextBox 2">
            <a:extLst>
              <a:ext uri="{FF2B5EF4-FFF2-40B4-BE49-F238E27FC236}">
                <a16:creationId xmlns:a16="http://schemas.microsoft.com/office/drawing/2014/main" id="{54ED2695-1A34-41D2-96CC-502A1974D789}"/>
              </a:ext>
            </a:extLst>
          </p:cNvPr>
          <p:cNvSpPr txBox="1"/>
          <p:nvPr/>
        </p:nvSpPr>
        <p:spPr>
          <a:xfrm>
            <a:off x="1950128" y="1775535"/>
            <a:ext cx="3613212" cy="646331"/>
          </a:xfrm>
          <a:prstGeom prst="rect">
            <a:avLst/>
          </a:prstGeom>
          <a:noFill/>
        </p:spPr>
        <p:txBody>
          <a:bodyPr wrap="square" rtlCol="0">
            <a:spAutoFit/>
          </a:bodyPr>
          <a:lstStyle/>
          <a:p>
            <a:r>
              <a:rPr lang="en-GB" dirty="0"/>
              <a:t>Address Bar: Where we input the URL to go to a specific website.</a:t>
            </a:r>
            <a:endParaRPr lang="en-MT" dirty="0"/>
          </a:p>
        </p:txBody>
      </p:sp>
      <p:sp>
        <p:nvSpPr>
          <p:cNvPr id="4" name="Oval 3">
            <a:extLst>
              <a:ext uri="{FF2B5EF4-FFF2-40B4-BE49-F238E27FC236}">
                <a16:creationId xmlns:a16="http://schemas.microsoft.com/office/drawing/2014/main" id="{EE0B5047-9694-4146-8319-D633A0D7CF83}"/>
              </a:ext>
            </a:extLst>
          </p:cNvPr>
          <p:cNvSpPr/>
          <p:nvPr/>
        </p:nvSpPr>
        <p:spPr>
          <a:xfrm>
            <a:off x="1967883" y="1033324"/>
            <a:ext cx="1890944" cy="3782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T"/>
          </a:p>
        </p:txBody>
      </p:sp>
    </p:spTree>
    <p:extLst>
      <p:ext uri="{BB962C8B-B14F-4D97-AF65-F5344CB8AC3E}">
        <p14:creationId xmlns:p14="http://schemas.microsoft.com/office/powerpoint/2010/main" val="695509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21">
    <p:bg>
      <p:bgPr>
        <a:blipFill>
          <a:blip r:embed="rId2">
            <a:alphaModFix amt="50000"/>
          </a:blip>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E46E3D-4AE5-4AC9-800D-5982999C249C}"/>
              </a:ext>
            </a:extLst>
          </p:cNvPr>
          <p:cNvSpPr txBox="1"/>
          <p:nvPr/>
        </p:nvSpPr>
        <p:spPr>
          <a:xfrm>
            <a:off x="4708984" y="44623"/>
            <a:ext cx="2774033" cy="523219"/>
          </a:xfrm>
          <a:prstGeom prst="rect">
            <a:avLst/>
          </a:prstGeom>
          <a:noFill/>
          <a:ln cap="flat">
            <a:noFill/>
          </a:ln>
        </p:spPr>
        <p:txBody>
          <a:bodyPr vert="horz" wrap="none" lIns="91440" tIns="45720" rIns="91440" bIns="45720" anchor="t" anchorCtr="1" compatLnSpc="1">
            <a:spAutoFit/>
          </a:bodyPr>
          <a:lstStyle/>
          <a:p>
            <a:pPr algn="ctr">
              <a:defRPr sz="1800" b="0" i="0" u="none" strike="noStrike" kern="0" cap="none" spc="0" baseline="0">
                <a:solidFill>
                  <a:srgbClr val="000000"/>
                </a:solidFill>
                <a:uFillTx/>
              </a:defRPr>
            </a:pPr>
            <a:r>
              <a:rPr lang="en-GB" sz="2800" u="sng">
                <a:solidFill>
                  <a:srgbClr val="000000"/>
                </a:solidFill>
                <a:latin typeface="Calibri"/>
              </a:rPr>
              <a:t>Internet Activities</a:t>
            </a:r>
          </a:p>
        </p:txBody>
      </p:sp>
      <p:sp>
        <p:nvSpPr>
          <p:cNvPr id="3" name="Rectangle 2">
            <a:extLst>
              <a:ext uri="{FF2B5EF4-FFF2-40B4-BE49-F238E27FC236}">
                <a16:creationId xmlns:a16="http://schemas.microsoft.com/office/drawing/2014/main" id="{83AD008D-2FF1-4085-98CD-35AB2DE5BAC9}"/>
              </a:ext>
            </a:extLst>
          </p:cNvPr>
          <p:cNvSpPr/>
          <p:nvPr/>
        </p:nvSpPr>
        <p:spPr>
          <a:xfrm>
            <a:off x="2207569" y="653787"/>
            <a:ext cx="7056781" cy="830997"/>
          </a:xfrm>
          <a:prstGeom prst="rect">
            <a:avLst/>
          </a:prstGeom>
          <a:noFill/>
          <a:ln w="9528" cap="flat">
            <a:solidFill>
              <a:srgbClr val="000000"/>
            </a:solidFill>
            <a:prstDash val="solid"/>
            <a:miter/>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a:solidFill>
                  <a:srgbClr val="000000"/>
                </a:solidFill>
                <a:latin typeface="Calibri"/>
              </a:rPr>
              <a:t>There are a huge range of activities that you can carry out on the Web by using a browser. These include: </a:t>
            </a:r>
          </a:p>
        </p:txBody>
      </p:sp>
      <p:sp>
        <p:nvSpPr>
          <p:cNvPr id="4" name="Rectangle 3">
            <a:extLst>
              <a:ext uri="{FF2B5EF4-FFF2-40B4-BE49-F238E27FC236}">
                <a16:creationId xmlns:a16="http://schemas.microsoft.com/office/drawing/2014/main" id="{2038A070-5EB5-4385-9DBE-5FA3B4F121A5}"/>
              </a:ext>
            </a:extLst>
          </p:cNvPr>
          <p:cNvSpPr/>
          <p:nvPr/>
        </p:nvSpPr>
        <p:spPr>
          <a:xfrm>
            <a:off x="1775524" y="1879082"/>
            <a:ext cx="11593284" cy="5078312"/>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b="1">
                <a:solidFill>
                  <a:srgbClr val="000000"/>
                </a:solidFill>
                <a:latin typeface="Calibri"/>
              </a:rPr>
              <a:t>Information Searching </a:t>
            </a:r>
            <a:endParaRPr lang="en-GB">
              <a:solidFill>
                <a:srgbClr val="000000"/>
              </a:solidFill>
              <a:latin typeface="Calibri"/>
            </a:endParaRPr>
          </a:p>
          <a:p>
            <a:pPr>
              <a:defRPr sz="1800" b="0" i="0" u="none" strike="noStrike" kern="0" cap="none" spc="0" baseline="0">
                <a:solidFill>
                  <a:srgbClr val="000000"/>
                </a:solidFill>
                <a:uFillTx/>
              </a:defRPr>
            </a:pPr>
            <a:r>
              <a:rPr lang="en-GB">
                <a:solidFill>
                  <a:srgbClr val="000000"/>
                </a:solidFill>
                <a:latin typeface="Calibri"/>
              </a:rPr>
              <a:t>People browse the Web for information, specific topics that are of interest to them. </a:t>
            </a:r>
          </a:p>
          <a:p>
            <a:pPr>
              <a:defRPr sz="1800" b="0" i="0" u="none" strike="noStrike" kern="0" cap="none" spc="0" baseline="0">
                <a:solidFill>
                  <a:srgbClr val="000000"/>
                </a:solidFill>
                <a:uFillTx/>
              </a:defRPr>
            </a:pPr>
            <a:endParaRPr lang="en-GB">
              <a:solidFill>
                <a:srgbClr val="000000"/>
              </a:solidFill>
              <a:latin typeface="Calibri"/>
            </a:endParaRPr>
          </a:p>
          <a:p>
            <a:pPr>
              <a:defRPr sz="1800" b="0" i="0" u="none" strike="noStrike" kern="0" cap="none" spc="0" baseline="0">
                <a:solidFill>
                  <a:srgbClr val="000000"/>
                </a:solidFill>
                <a:uFillTx/>
              </a:defRPr>
            </a:pPr>
            <a:r>
              <a:rPr lang="en-GB" b="1">
                <a:solidFill>
                  <a:srgbClr val="000000"/>
                </a:solidFill>
                <a:latin typeface="Calibri"/>
              </a:rPr>
              <a:t>Entertainment </a:t>
            </a:r>
            <a:endParaRPr lang="en-GB">
              <a:solidFill>
                <a:srgbClr val="000000"/>
              </a:solidFill>
              <a:latin typeface="Calibri"/>
            </a:endParaRPr>
          </a:p>
          <a:p>
            <a:pPr>
              <a:defRPr sz="1800" b="0" i="0" u="none" strike="noStrike" kern="0" cap="none" spc="0" baseline="0">
                <a:solidFill>
                  <a:srgbClr val="000000"/>
                </a:solidFill>
                <a:uFillTx/>
              </a:defRPr>
            </a:pPr>
            <a:r>
              <a:rPr lang="en-GB">
                <a:solidFill>
                  <a:srgbClr val="000000"/>
                </a:solidFill>
                <a:latin typeface="Calibri"/>
              </a:rPr>
              <a:t>You can stream videos, play games with people on the other side of the world, </a:t>
            </a:r>
          </a:p>
          <a:p>
            <a:pPr>
              <a:defRPr sz="1800" b="0" i="0" u="none" strike="noStrike" kern="0" cap="none" spc="0" baseline="0">
                <a:solidFill>
                  <a:srgbClr val="000000"/>
                </a:solidFill>
                <a:uFillTx/>
              </a:defRPr>
            </a:pPr>
            <a:r>
              <a:rPr lang="en-GB">
                <a:solidFill>
                  <a:srgbClr val="000000"/>
                </a:solidFill>
                <a:latin typeface="Calibri"/>
              </a:rPr>
              <a:t>or listen to music.</a:t>
            </a:r>
          </a:p>
          <a:p>
            <a:pPr>
              <a:defRPr sz="1800" b="0" i="0" u="none" strike="noStrike" kern="0" cap="none" spc="0" baseline="0">
                <a:solidFill>
                  <a:srgbClr val="000000"/>
                </a:solidFill>
                <a:uFillTx/>
              </a:defRPr>
            </a:pPr>
            <a:endParaRPr lang="en-GB">
              <a:solidFill>
                <a:srgbClr val="000000"/>
              </a:solidFill>
              <a:latin typeface="Calibri"/>
            </a:endParaRPr>
          </a:p>
          <a:p>
            <a:pPr>
              <a:defRPr sz="1800" b="0" i="0" u="none" strike="noStrike" kern="0" cap="none" spc="0" baseline="0">
                <a:solidFill>
                  <a:srgbClr val="000000"/>
                </a:solidFill>
                <a:uFillTx/>
              </a:defRPr>
            </a:pPr>
            <a:r>
              <a:rPr lang="en-GB" b="1">
                <a:solidFill>
                  <a:srgbClr val="000000"/>
                </a:solidFill>
                <a:latin typeface="Calibri"/>
              </a:rPr>
              <a:t>Communication </a:t>
            </a:r>
            <a:endParaRPr lang="en-GB">
              <a:solidFill>
                <a:srgbClr val="000000"/>
              </a:solidFill>
              <a:latin typeface="Calibri"/>
            </a:endParaRPr>
          </a:p>
          <a:p>
            <a:pPr>
              <a:defRPr sz="1800" b="0" i="0" u="none" strike="noStrike" kern="0" cap="none" spc="0" baseline="0">
                <a:solidFill>
                  <a:srgbClr val="000000"/>
                </a:solidFill>
                <a:uFillTx/>
              </a:defRPr>
            </a:pPr>
            <a:r>
              <a:rPr lang="en-GB">
                <a:solidFill>
                  <a:srgbClr val="000000"/>
                </a:solidFill>
                <a:latin typeface="Calibri"/>
              </a:rPr>
              <a:t>People connect via each other through various IM services like Skype, messenger etc.</a:t>
            </a:r>
          </a:p>
          <a:p>
            <a:pPr>
              <a:defRPr sz="1800" b="0" i="0" u="none" strike="noStrike" kern="0" cap="none" spc="0" baseline="0">
                <a:solidFill>
                  <a:srgbClr val="000000"/>
                </a:solidFill>
                <a:uFillTx/>
              </a:defRPr>
            </a:pPr>
            <a:r>
              <a:rPr lang="en-GB">
                <a:solidFill>
                  <a:srgbClr val="000000"/>
                </a:solidFill>
                <a:latin typeface="Calibri"/>
              </a:rPr>
              <a:t>often for free!</a:t>
            </a:r>
          </a:p>
          <a:p>
            <a:pPr>
              <a:defRPr sz="1800" b="0" i="0" u="none" strike="noStrike" kern="0" cap="none" spc="0" baseline="0">
                <a:solidFill>
                  <a:srgbClr val="000000"/>
                </a:solidFill>
                <a:uFillTx/>
              </a:defRPr>
            </a:pPr>
            <a:endParaRPr lang="en-GB">
              <a:solidFill>
                <a:srgbClr val="000000"/>
              </a:solidFill>
              <a:latin typeface="Calibri"/>
            </a:endParaRPr>
          </a:p>
          <a:p>
            <a:pPr>
              <a:defRPr sz="1800" b="0" i="0" u="none" strike="noStrike" kern="0" cap="none" spc="0" baseline="0">
                <a:solidFill>
                  <a:srgbClr val="000000"/>
                </a:solidFill>
                <a:uFillTx/>
              </a:defRPr>
            </a:pPr>
            <a:r>
              <a:rPr lang="en-GB" b="1">
                <a:solidFill>
                  <a:srgbClr val="000000"/>
                </a:solidFill>
                <a:latin typeface="Calibri"/>
              </a:rPr>
              <a:t>Shopping – E-Commerce </a:t>
            </a:r>
            <a:endParaRPr lang="en-GB">
              <a:solidFill>
                <a:srgbClr val="000000"/>
              </a:solidFill>
              <a:latin typeface="Calibri"/>
            </a:endParaRPr>
          </a:p>
          <a:p>
            <a:pPr>
              <a:defRPr sz="1800" b="0" i="0" u="none" strike="noStrike" kern="0" cap="none" spc="0" baseline="0">
                <a:solidFill>
                  <a:srgbClr val="000000"/>
                </a:solidFill>
                <a:uFillTx/>
              </a:defRPr>
            </a:pPr>
            <a:r>
              <a:rPr lang="en-GB">
                <a:solidFill>
                  <a:srgbClr val="000000"/>
                </a:solidFill>
                <a:latin typeface="Calibri"/>
              </a:rPr>
              <a:t>Buying on Line using Shopping carts and paying on-line.</a:t>
            </a:r>
          </a:p>
          <a:p>
            <a:pPr>
              <a:defRPr sz="1800" b="0" i="0" u="none" strike="noStrike" kern="0" cap="none" spc="0" baseline="0">
                <a:solidFill>
                  <a:srgbClr val="000000"/>
                </a:solidFill>
                <a:uFillTx/>
              </a:defRPr>
            </a:pPr>
            <a:endParaRPr lang="en-GB">
              <a:solidFill>
                <a:srgbClr val="000000"/>
              </a:solidFill>
              <a:latin typeface="Calibri"/>
            </a:endParaRPr>
          </a:p>
          <a:p>
            <a:pPr>
              <a:defRPr sz="1800" b="0" i="0" u="none" strike="noStrike" kern="0" cap="none" spc="0" baseline="0">
                <a:solidFill>
                  <a:srgbClr val="000000"/>
                </a:solidFill>
                <a:uFillTx/>
              </a:defRPr>
            </a:pPr>
            <a:r>
              <a:rPr lang="en-GB" b="1">
                <a:solidFill>
                  <a:srgbClr val="000000"/>
                </a:solidFill>
                <a:latin typeface="Calibri"/>
              </a:rPr>
              <a:t>Learning </a:t>
            </a:r>
            <a:endParaRPr lang="en-GB">
              <a:solidFill>
                <a:srgbClr val="000000"/>
              </a:solidFill>
              <a:latin typeface="Calibri"/>
            </a:endParaRPr>
          </a:p>
          <a:p>
            <a:pPr>
              <a:defRPr sz="1800" b="0" i="0" u="none" strike="noStrike" kern="0" cap="none" spc="0" baseline="0">
                <a:solidFill>
                  <a:srgbClr val="000000"/>
                </a:solidFill>
                <a:uFillTx/>
              </a:defRPr>
            </a:pPr>
            <a:r>
              <a:rPr lang="en-GB">
                <a:solidFill>
                  <a:srgbClr val="000000"/>
                </a:solidFill>
                <a:latin typeface="Calibri"/>
              </a:rPr>
              <a:t>E-learning refers to learning on a computer or device, often over the Internet. </a:t>
            </a:r>
          </a:p>
          <a:p>
            <a:pPr>
              <a:defRPr sz="1800" b="0" i="0" u="none" strike="noStrike" kern="0" cap="none" spc="0" baseline="0">
                <a:solidFill>
                  <a:srgbClr val="000000"/>
                </a:solidFill>
                <a:uFillTx/>
              </a:defRPr>
            </a:pPr>
            <a:r>
              <a:rPr lang="en-GB">
                <a:solidFill>
                  <a:srgbClr val="000000"/>
                </a:solidFill>
                <a:latin typeface="Calibri"/>
              </a:rPr>
              <a:t>One trainer can train many students at different locations.  </a:t>
            </a:r>
          </a:p>
          <a:p>
            <a:pPr>
              <a:defRPr sz="1800" b="0" i="0" u="none" strike="noStrike" kern="0" cap="none" spc="0" baseline="0">
                <a:solidFill>
                  <a:srgbClr val="000000"/>
                </a:solidFill>
                <a:uFillTx/>
              </a:defRPr>
            </a:pPr>
            <a:endParaRPr lang="en-GB">
              <a:solidFill>
                <a:srgbClr val="000000"/>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name="Slide22">
    <p:bg>
      <p:bgPr>
        <a:blipFill>
          <a:blip r:embed="rId2">
            <a:alphaModFix amt="50000"/>
          </a:blip>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DFC27E-2AB6-40CA-92A7-9616FA83BA60}"/>
              </a:ext>
            </a:extLst>
          </p:cNvPr>
          <p:cNvSpPr/>
          <p:nvPr/>
        </p:nvSpPr>
        <p:spPr>
          <a:xfrm>
            <a:off x="1703516" y="1340767"/>
            <a:ext cx="9217023" cy="3970315"/>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b="1">
                <a:solidFill>
                  <a:srgbClr val="000000"/>
                </a:solidFill>
                <a:latin typeface="Calibri"/>
              </a:rPr>
              <a:t>Publishing </a:t>
            </a:r>
            <a:endParaRPr lang="en-GB">
              <a:solidFill>
                <a:srgbClr val="000000"/>
              </a:solidFill>
              <a:latin typeface="Calibri"/>
            </a:endParaRPr>
          </a:p>
          <a:p>
            <a:pPr>
              <a:defRPr sz="1800" b="0" i="0" u="none" strike="noStrike" kern="0" cap="none" spc="0" baseline="0">
                <a:solidFill>
                  <a:srgbClr val="000000"/>
                </a:solidFill>
                <a:uFillTx/>
              </a:defRPr>
            </a:pPr>
            <a:r>
              <a:rPr lang="en-GB">
                <a:solidFill>
                  <a:srgbClr val="000000"/>
                </a:solidFill>
                <a:latin typeface="Calibri"/>
              </a:rPr>
              <a:t>The Web provides a range of often low-cost opportunities to publish different types of </a:t>
            </a:r>
          </a:p>
          <a:p>
            <a:pPr>
              <a:defRPr sz="1800" b="0" i="0" u="none" strike="noStrike" kern="0" cap="none" spc="0" baseline="0">
                <a:solidFill>
                  <a:srgbClr val="000000"/>
                </a:solidFill>
                <a:uFillTx/>
              </a:defRPr>
            </a:pPr>
            <a:r>
              <a:rPr lang="en-GB">
                <a:solidFill>
                  <a:srgbClr val="000000"/>
                </a:solidFill>
                <a:latin typeface="Calibri"/>
              </a:rPr>
              <a:t>content. For example, you can publish information on web pages or even a book that can </a:t>
            </a:r>
          </a:p>
          <a:p>
            <a:pPr>
              <a:defRPr sz="1800" b="0" i="0" u="none" strike="noStrike" kern="0" cap="none" spc="0" baseline="0">
                <a:solidFill>
                  <a:srgbClr val="000000"/>
                </a:solidFill>
                <a:uFillTx/>
              </a:defRPr>
            </a:pPr>
            <a:r>
              <a:rPr lang="en-GB">
                <a:solidFill>
                  <a:srgbClr val="000000"/>
                </a:solidFill>
                <a:latin typeface="Calibri"/>
              </a:rPr>
              <a:t>be made available through online book stores. </a:t>
            </a:r>
          </a:p>
          <a:p>
            <a:pPr>
              <a:defRPr sz="1800" b="0" i="0" u="none" strike="noStrike" kern="0" cap="none" spc="0" baseline="0">
                <a:solidFill>
                  <a:srgbClr val="000000"/>
                </a:solidFill>
                <a:uFillTx/>
              </a:defRPr>
            </a:pPr>
            <a:endParaRPr lang="en-GB">
              <a:solidFill>
                <a:srgbClr val="000000"/>
              </a:solidFill>
              <a:latin typeface="Calibri"/>
            </a:endParaRPr>
          </a:p>
          <a:p>
            <a:pPr>
              <a:defRPr sz="1800" b="0" i="0" u="none" strike="noStrike" kern="0" cap="none" spc="0" baseline="0">
                <a:solidFill>
                  <a:srgbClr val="000000"/>
                </a:solidFill>
                <a:uFillTx/>
              </a:defRPr>
            </a:pPr>
            <a:r>
              <a:rPr lang="en-GB" b="1">
                <a:solidFill>
                  <a:srgbClr val="000000"/>
                </a:solidFill>
                <a:latin typeface="Calibri"/>
              </a:rPr>
              <a:t>Banking </a:t>
            </a:r>
            <a:endParaRPr lang="en-GB">
              <a:solidFill>
                <a:srgbClr val="000000"/>
              </a:solidFill>
              <a:latin typeface="Calibri"/>
            </a:endParaRPr>
          </a:p>
          <a:p>
            <a:pPr>
              <a:defRPr sz="1800" b="0" i="0" u="none" strike="noStrike" kern="0" cap="none" spc="0" baseline="0">
                <a:solidFill>
                  <a:srgbClr val="000000"/>
                </a:solidFill>
                <a:uFillTx/>
              </a:defRPr>
            </a:pPr>
            <a:r>
              <a:rPr lang="en-GB">
                <a:solidFill>
                  <a:srgbClr val="000000"/>
                </a:solidFill>
                <a:latin typeface="Calibri"/>
              </a:rPr>
              <a:t>More and more financial institutions give their customers access to a range of services online, </a:t>
            </a:r>
          </a:p>
          <a:p>
            <a:pPr>
              <a:defRPr sz="1800" b="0" i="0" u="none" strike="noStrike" kern="0" cap="none" spc="0" baseline="0">
                <a:solidFill>
                  <a:srgbClr val="000000"/>
                </a:solidFill>
                <a:uFillTx/>
              </a:defRPr>
            </a:pPr>
            <a:r>
              <a:rPr lang="en-GB">
                <a:solidFill>
                  <a:srgbClr val="000000"/>
                </a:solidFill>
                <a:latin typeface="Calibri"/>
              </a:rPr>
              <a:t>such a paying a bill or transferring funds between accounts. This gives people much more </a:t>
            </a:r>
          </a:p>
          <a:p>
            <a:pPr>
              <a:defRPr sz="1800" b="0" i="0" u="none" strike="noStrike" kern="0" cap="none" spc="0" baseline="0">
                <a:solidFill>
                  <a:srgbClr val="000000"/>
                </a:solidFill>
                <a:uFillTx/>
              </a:defRPr>
            </a:pPr>
            <a:r>
              <a:rPr lang="en-GB">
                <a:solidFill>
                  <a:srgbClr val="000000"/>
                </a:solidFill>
                <a:latin typeface="Calibri"/>
              </a:rPr>
              <a:t>flexibility because they are not restricted by the opening hours of a bank branch. </a:t>
            </a:r>
          </a:p>
          <a:p>
            <a:pPr>
              <a:defRPr sz="1800" b="0" i="0" u="none" strike="noStrike" kern="0" cap="none" spc="0" baseline="0">
                <a:solidFill>
                  <a:srgbClr val="000000"/>
                </a:solidFill>
                <a:uFillTx/>
              </a:defRPr>
            </a:pPr>
            <a:endParaRPr lang="en-GB">
              <a:solidFill>
                <a:srgbClr val="000000"/>
              </a:solidFill>
              <a:latin typeface="Calibri"/>
            </a:endParaRPr>
          </a:p>
          <a:p>
            <a:pPr>
              <a:defRPr sz="1800" b="0" i="0" u="none" strike="noStrike" kern="0" cap="none" spc="0" baseline="0">
                <a:solidFill>
                  <a:srgbClr val="000000"/>
                </a:solidFill>
                <a:uFillTx/>
              </a:defRPr>
            </a:pPr>
            <a:r>
              <a:rPr lang="en-GB" b="1">
                <a:solidFill>
                  <a:srgbClr val="000000"/>
                </a:solidFill>
                <a:latin typeface="Calibri"/>
              </a:rPr>
              <a:t>Government services </a:t>
            </a:r>
            <a:endParaRPr lang="en-GB">
              <a:solidFill>
                <a:srgbClr val="000000"/>
              </a:solidFill>
              <a:latin typeface="Calibri"/>
            </a:endParaRPr>
          </a:p>
          <a:p>
            <a:pPr>
              <a:defRPr sz="1800" b="0" i="0" u="none" strike="noStrike" kern="0" cap="none" spc="0" baseline="0">
                <a:solidFill>
                  <a:srgbClr val="000000"/>
                </a:solidFill>
                <a:uFillTx/>
              </a:defRPr>
            </a:pPr>
            <a:r>
              <a:rPr lang="en-GB">
                <a:solidFill>
                  <a:srgbClr val="000000"/>
                </a:solidFill>
                <a:latin typeface="Calibri"/>
              </a:rPr>
              <a:t>E-government (short for electronic government) refers to the use of technology to </a:t>
            </a:r>
          </a:p>
          <a:p>
            <a:pPr>
              <a:defRPr sz="1800" b="0" i="0" u="none" strike="noStrike" kern="0" cap="none" spc="0" baseline="0">
                <a:solidFill>
                  <a:srgbClr val="000000"/>
                </a:solidFill>
                <a:uFillTx/>
              </a:defRPr>
            </a:pPr>
            <a:r>
              <a:rPr lang="en-GB">
                <a:solidFill>
                  <a:srgbClr val="000000"/>
                </a:solidFill>
                <a:latin typeface="Calibri"/>
              </a:rPr>
              <a:t>provide and improve government services, transactions and interactions with citizens </a:t>
            </a:r>
          </a:p>
          <a:p>
            <a:pPr>
              <a:defRPr sz="1800" b="0" i="0" u="none" strike="noStrike" kern="0" cap="none" spc="0" baseline="0">
                <a:solidFill>
                  <a:srgbClr val="000000"/>
                </a:solidFill>
                <a:uFillTx/>
              </a:defRPr>
            </a:pPr>
            <a:r>
              <a:rPr lang="en-GB">
                <a:solidFill>
                  <a:srgbClr val="000000"/>
                </a:solidFill>
                <a:latin typeface="Calibri"/>
              </a:rPr>
              <a:t>and businesses, and within the government. </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7C2BEAFFCDA04391CDA2FC35524D11" ma:contentTypeVersion="15" ma:contentTypeDescription="Create a new document." ma:contentTypeScope="" ma:versionID="92968a8ebd081e25c0c69049d4aca97f">
  <xsd:schema xmlns:xsd="http://www.w3.org/2001/XMLSchema" xmlns:xs="http://www.w3.org/2001/XMLSchema" xmlns:p="http://schemas.microsoft.com/office/2006/metadata/properties" xmlns:ns2="1bf42663-7b17-49e4-96f0-946624bf3f07" xmlns:ns3="2fe8c3ce-dd7e-4333-b5c5-63d0b8d9f649" targetNamespace="http://schemas.microsoft.com/office/2006/metadata/properties" ma:root="true" ma:fieldsID="0e43ff4b9441326328aebc1b50fea640" ns2:_="" ns3:_="">
    <xsd:import namespace="1bf42663-7b17-49e4-96f0-946624bf3f07"/>
    <xsd:import namespace="2fe8c3ce-dd7e-4333-b5c5-63d0b8d9f64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f42663-7b17-49e4-96f0-946624bf3f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858473a-97ee-428e-a817-eb9457ba025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fe8c3ce-dd7e-4333-b5c5-63d0b8d9f64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1b97f7c-21a0-48bb-b4dc-5d797c592f3d}" ma:internalName="TaxCatchAll" ma:showField="CatchAllData" ma:web="2fe8c3ce-dd7e-4333-b5c5-63d0b8d9f64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fe8c3ce-dd7e-4333-b5c5-63d0b8d9f649" xsi:nil="true"/>
    <lcf76f155ced4ddcb4097134ff3c332f xmlns="1bf42663-7b17-49e4-96f0-946624bf3f0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03FAA7A-B803-4942-8087-003EEA073B3B}"/>
</file>

<file path=customXml/itemProps2.xml><?xml version="1.0" encoding="utf-8"?>
<ds:datastoreItem xmlns:ds="http://schemas.openxmlformats.org/officeDocument/2006/customXml" ds:itemID="{B5AF8693-6B5B-42B6-AE72-C439306D6EF4}"/>
</file>

<file path=customXml/itemProps3.xml><?xml version="1.0" encoding="utf-8"?>
<ds:datastoreItem xmlns:ds="http://schemas.openxmlformats.org/officeDocument/2006/customXml" ds:itemID="{0908D3E8-C821-4591-A49D-36AC6407EC4B}"/>
</file>

<file path=docProps/app.xml><?xml version="1.0" encoding="utf-8"?>
<Properties xmlns="http://schemas.openxmlformats.org/officeDocument/2006/extended-properties" xmlns:vt="http://schemas.openxmlformats.org/officeDocument/2006/docPropsVTypes">
  <Template>Office Theme</Template>
  <TotalTime>1303</TotalTime>
  <Words>3107</Words>
  <Application>Microsoft Office PowerPoint</Application>
  <PresentationFormat>Widescreen</PresentationFormat>
  <Paragraphs>349</Paragraphs>
  <Slides>36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Edwards</dc:creator>
  <cp:lastModifiedBy>Giuseppe Campaniello</cp:lastModifiedBy>
  <cp:revision>85</cp:revision>
  <cp:lastPrinted>2019-05-19T09:39:01Z</cp:lastPrinted>
  <dcterms:created xsi:type="dcterms:W3CDTF">2019-04-22T18:09:53Z</dcterms:created>
  <dcterms:modified xsi:type="dcterms:W3CDTF">2021-11-04T12:58:09Z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0x010100507C2BEAFFCDA04391CDA2FC35524D11</vt:lpwstr>
  </property>
</Properties>
</file>