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33.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5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4" r:id="rId20"/>
    <p:sldId id="275" r:id="rId21"/>
    <p:sldId id="277" r:id="rId22"/>
    <p:sldId id="281" r:id="rId23"/>
    <p:sldId id="278" r:id="rId24"/>
    <p:sldId id="279" r:id="rId25"/>
    <p:sldId id="282" r:id="rId26"/>
    <p:sldId id="283" r:id="rId27"/>
    <p:sldId id="284" r:id="rId28"/>
    <p:sldId id="285" r:id="rId29"/>
    <p:sldId id="280" r:id="rId30"/>
    <p:sldId id="286" r:id="rId31"/>
    <p:sldId id="287" r:id="rId32"/>
    <p:sldId id="288" r:id="rId33"/>
    <p:sldId id="289" r:id="rId34"/>
    <p:sldId id="290" r:id="rId35"/>
    <p:sldId id="291" r:id="rId36"/>
    <p:sldId id="292" r:id="rId37"/>
    <p:sldId id="293" r:id="rId38"/>
    <p:sldId id="295" r:id="rId39"/>
    <p:sldId id="294"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Lst>
  <p:sldSz cx="12192000" cy="6858000"/>
  <p:notesSz cx="6858000" cy="9144000"/>
  <p:defaultTextStyle>
    <a:defPPr>
      <a:defRPr lang="en-M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customXml" Target="../customXml/item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7C7536-9CAB-4B31-BDD3-BDE119C50D1E}" type="datetimeFigureOut">
              <a:rPr lang="en-US" smtClean="0"/>
              <a:t>11/9/2021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59E4B-F44A-45C8-8D79-67AA175D5B78}" type="slidenum">
              <a:rPr lang="en-US" smtClean="0"/>
              <a:t>‹#›</a:t>
            </a:fld>
            <a:endParaRPr lang="en-US"/>
          </a:p>
        </p:txBody>
      </p:sp>
    </p:spTree>
    <p:extLst>
      <p:ext uri="{BB962C8B-B14F-4D97-AF65-F5344CB8AC3E}">
        <p14:creationId xmlns:p14="http://schemas.microsoft.com/office/powerpoint/2010/main" val="2866049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859E4B-F44A-45C8-8D79-67AA175D5B78}" type="slidenum">
              <a:rPr lang="en-US" smtClean="0"/>
              <a:t>21</a:t>
            </a:fld>
            <a:endParaRPr lang="en-US"/>
          </a:p>
        </p:txBody>
      </p:sp>
    </p:spTree>
    <p:extLst>
      <p:ext uri="{BB962C8B-B14F-4D97-AF65-F5344CB8AC3E}">
        <p14:creationId xmlns:p14="http://schemas.microsoft.com/office/powerpoint/2010/main" val="1822861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A6662E-FAF4-44BC-88B5-85A7CBFB6D30}" type="datetime1">
              <a:rPr lang="en-US" smtClean="0"/>
              <a:pPr/>
              <a:t>11/9/2021</a:t>
            </a:fld>
            <a:endParaRPr lang="en-US" dirty="0"/>
          </a:p>
        </p:txBody>
      </p:sp>
      <p:sp>
        <p:nvSpPr>
          <p:cNvPr id="5" name="Footer Placeholder 4"/>
          <p:cNvSpPr>
            <a:spLocks noGrp="1"/>
          </p:cNvSpPr>
          <p:nvPr>
            <p:ph type="ftr" sz="quarter" idx="11"/>
          </p:nvPr>
        </p:nvSpPr>
        <p:spPr/>
        <p:txBody>
          <a:bodyPr/>
          <a:lstStyle/>
          <a:p>
            <a:endParaRPr lang="en-US">
              <a:solidFill>
                <a:schemeClr val="tx1">
                  <a:alpha val="60000"/>
                </a:schemeClr>
              </a:solidFill>
            </a:endParaRPr>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spTree>
    <p:extLst>
      <p:ext uri="{BB962C8B-B14F-4D97-AF65-F5344CB8AC3E}">
        <p14:creationId xmlns:p14="http://schemas.microsoft.com/office/powerpoint/2010/main" val="323204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559632-1575-4E14-B53B-3DC3D5ED3947}"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70589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A6868-2568-4CC9-B302-F37117B01A6E}"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102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5F08A-1E71-4B2B-BB49-E743F2903911}" type="datetime1">
              <a:rPr lang="en-US" smtClean="0"/>
              <a:t>11/9/2021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49699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417D9E-721A-44BB-8863-9873FE64DA75}"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06810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31DA2F-80B8-49CF-99FB-5ABCA53A607A}" type="datetime1">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251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52172-E6C9-4B6C-929A-A9DE3837BBF1}" type="datetime1">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2952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B41CFF-90C9-47B3-9DA1-F2BF8D839F7E}" type="datetime1">
              <a:rPr lang="en-US" smtClean="0"/>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66402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048FA-06AB-4884-A69B-986B96E68A24}" type="datetime1">
              <a:rPr lang="en-US" smtClean="0"/>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9711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DB7ABA-0172-4F9C-889D-567164F66BCD}" type="datetime1">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2093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8AC6A5B-8AE7-4A41-B5A7-9ADC6686DC18}" type="datetime1">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4067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5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0CF6C-748E-4B7A-BC8B-3011EF78ED13}" type="datetime1">
              <a:rPr lang="en-US" smtClean="0"/>
              <a:pPr/>
              <a:t>11/9/2021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chemeClr val="tx1">
                  <a:alpha val="60000"/>
                </a:scheme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05449287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nl.wikipedia.org/wiki/Google_Inc."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calendar.google.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3BCC6-E1D8-40F3-85A3-B6D284C32EB2}"/>
              </a:ext>
            </a:extLst>
          </p:cNvPr>
          <p:cNvSpPr>
            <a:spLocks noGrp="1"/>
          </p:cNvSpPr>
          <p:nvPr>
            <p:ph type="ctrTitle"/>
          </p:nvPr>
        </p:nvSpPr>
        <p:spPr>
          <a:xfrm>
            <a:off x="838200" y="740211"/>
            <a:ext cx="7530685" cy="3163864"/>
          </a:xfrm>
        </p:spPr>
        <p:txBody>
          <a:bodyPr>
            <a:normAutofit/>
          </a:bodyPr>
          <a:lstStyle/>
          <a:p>
            <a:pPr algn="l"/>
            <a:r>
              <a:rPr lang="en-GB" sz="5200" dirty="0"/>
              <a:t>Online Collaboration</a:t>
            </a:r>
            <a:endParaRPr lang="en-MT" sz="5200" dirty="0"/>
          </a:p>
        </p:txBody>
      </p:sp>
      <p:sp>
        <p:nvSpPr>
          <p:cNvPr id="3" name="Subtitle 2">
            <a:extLst>
              <a:ext uri="{FF2B5EF4-FFF2-40B4-BE49-F238E27FC236}">
                <a16:creationId xmlns:a16="http://schemas.microsoft.com/office/drawing/2014/main" id="{507D6E4A-B838-47C9-AAB1-1D290F61D79B}"/>
              </a:ext>
            </a:extLst>
          </p:cNvPr>
          <p:cNvSpPr>
            <a:spLocks noGrp="1"/>
          </p:cNvSpPr>
          <p:nvPr>
            <p:ph type="subTitle" idx="1"/>
          </p:nvPr>
        </p:nvSpPr>
        <p:spPr>
          <a:xfrm>
            <a:off x="838200" y="4074515"/>
            <a:ext cx="7583133" cy="1279124"/>
          </a:xfrm>
        </p:spPr>
        <p:txBody>
          <a:bodyPr>
            <a:normAutofit/>
          </a:bodyPr>
          <a:lstStyle/>
          <a:p>
            <a:pPr algn="l"/>
            <a:r>
              <a:rPr lang="en-GB" sz="2200" dirty="0"/>
              <a:t>Google and Related Tools</a:t>
            </a:r>
            <a:endParaRPr lang="en-MT" sz="2200" dirty="0"/>
          </a:p>
        </p:txBody>
      </p:sp>
    </p:spTree>
    <p:extLst>
      <p:ext uri="{BB962C8B-B14F-4D97-AF65-F5344CB8AC3E}">
        <p14:creationId xmlns:p14="http://schemas.microsoft.com/office/powerpoint/2010/main" val="2664501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smtClean="0"/>
              <a:t>Preparation For Online</a:t>
            </a:r>
            <a:br>
              <a:rPr lang="en-GB" dirty="0" smtClean="0"/>
            </a:br>
            <a:r>
              <a:rPr lang="en-GB" dirty="0" smtClean="0"/>
              <a:t>Collaboration</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idx="1"/>
          </p:nvPr>
        </p:nvSpPr>
        <p:spPr>
          <a:xfrm>
            <a:off x="458694" y="1691323"/>
            <a:ext cx="11274612" cy="4195763"/>
          </a:xfrm>
        </p:spPr>
        <p:txBody>
          <a:bodyPr>
            <a:noAutofit/>
          </a:bodyPr>
          <a:lstStyle/>
          <a:p>
            <a:r>
              <a:rPr lang="en-GB" sz="1600" dirty="0"/>
              <a:t>Setup of Equipment</a:t>
            </a:r>
          </a:p>
          <a:p>
            <a:pPr lvl="1"/>
            <a:r>
              <a:rPr lang="en-GB" sz="1600" dirty="0"/>
              <a:t>It is important that we know about the essential software and hardware needed in order to use an online collaborative tool.</a:t>
            </a:r>
          </a:p>
          <a:p>
            <a:r>
              <a:rPr lang="en-GB" sz="1600" dirty="0"/>
              <a:t>Desktop / Laptop Computer</a:t>
            </a:r>
          </a:p>
          <a:p>
            <a:pPr lvl="1"/>
            <a:r>
              <a:rPr lang="en-GB" sz="1600" dirty="0"/>
              <a:t>A computer is essential to collaborate with others efficiently.</a:t>
            </a:r>
          </a:p>
          <a:p>
            <a:r>
              <a:rPr lang="en-GB" sz="1600" dirty="0"/>
              <a:t>External equipment</a:t>
            </a:r>
          </a:p>
          <a:p>
            <a:pPr lvl="1"/>
            <a:r>
              <a:rPr lang="en-GB" sz="1600" dirty="0"/>
              <a:t>Webcam, Microphone and Speakers (sometimes combined into a headset) are the key to have a good quality of audio and video input/output.</a:t>
            </a:r>
          </a:p>
          <a:p>
            <a:r>
              <a:rPr lang="en-GB" sz="1600" dirty="0"/>
              <a:t>Smartphone</a:t>
            </a:r>
          </a:p>
          <a:p>
            <a:pPr lvl="1"/>
            <a:r>
              <a:rPr lang="en-GB" sz="1600" dirty="0"/>
              <a:t>Online collaborative environments can be accessed by downloading smartphone apps which will allow you to work from different locations in different times. </a:t>
            </a:r>
          </a:p>
          <a:p>
            <a:pPr lvl="1"/>
            <a:r>
              <a:rPr lang="en-GB" sz="1600" dirty="0"/>
              <a:t>Work done using smartphone apps can be linked to the work done on a computer system</a:t>
            </a:r>
          </a:p>
          <a:p>
            <a:r>
              <a:rPr lang="en-GB" sz="1600" dirty="0"/>
              <a:t>Plugins</a:t>
            </a:r>
          </a:p>
          <a:p>
            <a:pPr lvl="1"/>
            <a:r>
              <a:rPr lang="en-GB" sz="1600" dirty="0"/>
              <a:t>To use certain online collaborative tools one might have to install or update a few plugins.</a:t>
            </a:r>
          </a:p>
        </p:txBody>
      </p:sp>
    </p:spTree>
    <p:extLst>
      <p:ext uri="{BB962C8B-B14F-4D97-AF65-F5344CB8AC3E}">
        <p14:creationId xmlns:p14="http://schemas.microsoft.com/office/powerpoint/2010/main" val="1726976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Setup In A Collaborative Environment</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idx="1"/>
          </p:nvPr>
        </p:nvSpPr>
        <p:spPr>
          <a:xfrm>
            <a:off x="458694" y="1691323"/>
            <a:ext cx="11274612" cy="4195763"/>
          </a:xfrm>
        </p:spPr>
        <p:txBody>
          <a:bodyPr>
            <a:noAutofit/>
          </a:bodyPr>
          <a:lstStyle/>
          <a:p>
            <a:r>
              <a:rPr lang="en-GB" sz="2400" dirty="0"/>
              <a:t>Firewall – It blocks unauthorized access from outside the network to keep the internal users of a network safe. Since it is the bridge between the outside and inside of the organisations network.</a:t>
            </a:r>
          </a:p>
          <a:p>
            <a:r>
              <a:rPr lang="en-GB" sz="2400" dirty="0"/>
              <a:t>The firewall only allows traffic from the external network if it is secure and trusted.</a:t>
            </a:r>
          </a:p>
          <a:p>
            <a:r>
              <a:rPr lang="en-GB" sz="2400" dirty="0"/>
              <a:t>Firewall restrictions may cause accessibility issues for users of collaborative tools. </a:t>
            </a:r>
          </a:p>
          <a:p>
            <a:pPr lvl="1"/>
            <a:r>
              <a:rPr lang="en-GB" sz="1800" dirty="0"/>
              <a:t>It may cause a user denied access to online collaborative tools.</a:t>
            </a:r>
          </a:p>
        </p:txBody>
      </p:sp>
    </p:spTree>
    <p:extLst>
      <p:ext uri="{BB962C8B-B14F-4D97-AF65-F5344CB8AC3E}">
        <p14:creationId xmlns:p14="http://schemas.microsoft.com/office/powerpoint/2010/main" val="280184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Google</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idx="1"/>
          </p:nvPr>
        </p:nvSpPr>
        <p:spPr>
          <a:xfrm>
            <a:off x="458694" y="1691323"/>
            <a:ext cx="11274612" cy="4195763"/>
          </a:xfrm>
        </p:spPr>
        <p:txBody>
          <a:bodyPr>
            <a:noAutofit/>
          </a:bodyPr>
          <a:lstStyle/>
          <a:p>
            <a:r>
              <a:rPr lang="en-GB" sz="2400" dirty="0"/>
              <a:t>One of the most popular online collaborative environments is Google.</a:t>
            </a:r>
          </a:p>
          <a:p>
            <a:r>
              <a:rPr lang="en-GB" sz="2400" dirty="0"/>
              <a:t>Google is a technology company that provides Internet-related services and products, which include search engine and cloud computing. </a:t>
            </a:r>
          </a:p>
          <a:p>
            <a:r>
              <a:rPr lang="en-GB" sz="2400" dirty="0"/>
              <a:t>Creating an account with Google allows you to use these Internet-related services and products.</a:t>
            </a:r>
          </a:p>
        </p:txBody>
      </p:sp>
      <p:pic>
        <p:nvPicPr>
          <p:cNvPr id="7" name="Picture 6">
            <a:extLst>
              <a:ext uri="{FF2B5EF4-FFF2-40B4-BE49-F238E27FC236}">
                <a16:creationId xmlns:a16="http://schemas.microsoft.com/office/drawing/2014/main" id="{56C4A83C-43A0-4FC2-8841-004856659B4F}"/>
              </a:ext>
              <a:ext uri="{C183D7F6-B498-43B3-948B-1728B52AA6E4}">
                <adec:decorative xmlns=""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664464" y="4607541"/>
            <a:ext cx="5827776" cy="1971731"/>
          </a:xfrm>
          <a:prstGeom prst="rect">
            <a:avLst/>
          </a:prstGeom>
        </p:spPr>
      </p:pic>
    </p:spTree>
    <p:extLst>
      <p:ext uri="{BB962C8B-B14F-4D97-AF65-F5344CB8AC3E}">
        <p14:creationId xmlns:p14="http://schemas.microsoft.com/office/powerpoint/2010/main" val="3462976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Setting Up an Google Account</a:t>
            </a:r>
            <a:endParaRPr lang="en-MT" dirty="0"/>
          </a:p>
        </p:txBody>
      </p:sp>
      <p:pic>
        <p:nvPicPr>
          <p:cNvPr id="13" name="Content Placeholder 12">
            <a:extLst>
              <a:ext uri="{FF2B5EF4-FFF2-40B4-BE49-F238E27FC236}">
                <a16:creationId xmlns:a16="http://schemas.microsoft.com/office/drawing/2014/main" id="{D7E91B60-8496-48DC-877E-E45A67FF77EB}"/>
              </a:ext>
            </a:extLst>
          </p:cNvPr>
          <p:cNvPicPr>
            <a:picLocks noGrp="1" noChangeAspect="1"/>
          </p:cNvPicPr>
          <p:nvPr>
            <p:ph sz="half" idx="2"/>
          </p:nvPr>
        </p:nvPicPr>
        <p:blipFill>
          <a:blip r:embed="rId2"/>
          <a:stretch>
            <a:fillRect/>
          </a:stretch>
        </p:blipFill>
        <p:spPr>
          <a:xfrm>
            <a:off x="1510374" y="2666998"/>
            <a:ext cx="3151473" cy="3522663"/>
          </a:xfrm>
        </p:spPr>
      </p:pic>
      <p:pic>
        <p:nvPicPr>
          <p:cNvPr id="18" name="Content Placeholder 17">
            <a:extLst>
              <a:ext uri="{FF2B5EF4-FFF2-40B4-BE49-F238E27FC236}">
                <a16:creationId xmlns:a16="http://schemas.microsoft.com/office/drawing/2014/main" id="{7C21BEF9-E481-448B-B28B-BC6100873CED}"/>
              </a:ext>
            </a:extLst>
          </p:cNvPr>
          <p:cNvPicPr>
            <a:picLocks noGrp="1" noChangeAspect="1"/>
          </p:cNvPicPr>
          <p:nvPr>
            <p:ph sz="quarter" idx="4"/>
          </p:nvPr>
        </p:nvPicPr>
        <p:blipFill rotWithShape="1">
          <a:blip r:embed="rId3"/>
          <a:srcRect l="2051" t="2978" r="1592" b="7296"/>
          <a:stretch/>
        </p:blipFill>
        <p:spPr>
          <a:xfrm>
            <a:off x="6410130" y="2769745"/>
            <a:ext cx="4960244" cy="3723130"/>
          </a:xfrm>
        </p:spPr>
      </p:pic>
      <p:sp>
        <p:nvSpPr>
          <p:cNvPr id="11" name="TextBox 10">
            <a:extLst>
              <a:ext uri="{FF2B5EF4-FFF2-40B4-BE49-F238E27FC236}">
                <a16:creationId xmlns:a16="http://schemas.microsoft.com/office/drawing/2014/main" id="{3EB8BBD3-772A-4329-A94B-FFFC71707D8E}"/>
              </a:ext>
            </a:extLst>
          </p:cNvPr>
          <p:cNvSpPr txBox="1"/>
          <p:nvPr/>
        </p:nvSpPr>
        <p:spPr>
          <a:xfrm>
            <a:off x="465256" y="1690688"/>
            <a:ext cx="5561106" cy="923330"/>
          </a:xfrm>
          <a:prstGeom prst="rect">
            <a:avLst/>
          </a:prstGeom>
          <a:noFill/>
        </p:spPr>
        <p:txBody>
          <a:bodyPr wrap="square" rtlCol="0">
            <a:spAutoFit/>
          </a:bodyPr>
          <a:lstStyle/>
          <a:p>
            <a:r>
              <a:rPr lang="en-GB" i="0" dirty="0"/>
              <a:t>To create a google account we must press the More options button or Create account button</a:t>
            </a:r>
            <a:endParaRPr lang="en-MT" i="0" dirty="0"/>
          </a:p>
          <a:p>
            <a:endParaRPr lang="en-MT" dirty="0"/>
          </a:p>
        </p:txBody>
      </p:sp>
      <p:sp>
        <p:nvSpPr>
          <p:cNvPr id="16" name="TextBox 15">
            <a:extLst>
              <a:ext uri="{FF2B5EF4-FFF2-40B4-BE49-F238E27FC236}">
                <a16:creationId xmlns:a16="http://schemas.microsoft.com/office/drawing/2014/main" id="{54B783C2-87EA-48BB-B0E4-81928471FAB4}"/>
              </a:ext>
            </a:extLst>
          </p:cNvPr>
          <p:cNvSpPr txBox="1"/>
          <p:nvPr/>
        </p:nvSpPr>
        <p:spPr>
          <a:xfrm>
            <a:off x="6165640" y="1690688"/>
            <a:ext cx="5561106" cy="923330"/>
          </a:xfrm>
          <a:prstGeom prst="rect">
            <a:avLst/>
          </a:prstGeom>
          <a:noFill/>
        </p:spPr>
        <p:txBody>
          <a:bodyPr wrap="square" rtlCol="0">
            <a:spAutoFit/>
          </a:bodyPr>
          <a:lstStyle/>
          <a:p>
            <a:r>
              <a:rPr lang="en-GB" i="0" dirty="0"/>
              <a:t>Provide your name and create a Username and Password in the appropriate spaces provided in the pop-up window.</a:t>
            </a:r>
            <a:endParaRPr lang="en-MT" dirty="0"/>
          </a:p>
        </p:txBody>
      </p:sp>
    </p:spTree>
    <p:extLst>
      <p:ext uri="{BB962C8B-B14F-4D97-AF65-F5344CB8AC3E}">
        <p14:creationId xmlns:p14="http://schemas.microsoft.com/office/powerpoint/2010/main" val="2178116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Setting Up an Google Account</a:t>
            </a:r>
            <a:endParaRPr lang="en-MT" dirty="0"/>
          </a:p>
        </p:txBody>
      </p:sp>
      <p:pic>
        <p:nvPicPr>
          <p:cNvPr id="6" name="Content Placeholder 5">
            <a:extLst>
              <a:ext uri="{FF2B5EF4-FFF2-40B4-BE49-F238E27FC236}">
                <a16:creationId xmlns:a16="http://schemas.microsoft.com/office/drawing/2014/main" id="{08FBF6AD-E816-42F5-8703-0396439D77B2}"/>
              </a:ext>
            </a:extLst>
          </p:cNvPr>
          <p:cNvPicPr>
            <a:picLocks noGrp="1" noChangeAspect="1"/>
          </p:cNvPicPr>
          <p:nvPr>
            <p:ph sz="half" idx="2"/>
          </p:nvPr>
        </p:nvPicPr>
        <p:blipFill>
          <a:blip r:embed="rId2"/>
          <a:stretch>
            <a:fillRect/>
          </a:stretch>
        </p:blipFill>
        <p:spPr>
          <a:xfrm>
            <a:off x="1571927" y="2505075"/>
            <a:ext cx="3693509" cy="3684588"/>
          </a:xfrm>
        </p:spPr>
      </p:pic>
      <p:pic>
        <p:nvPicPr>
          <p:cNvPr id="10" name="Content Placeholder 9">
            <a:extLst>
              <a:ext uri="{FF2B5EF4-FFF2-40B4-BE49-F238E27FC236}">
                <a16:creationId xmlns:a16="http://schemas.microsoft.com/office/drawing/2014/main" id="{35674E1F-3AA7-4F63-9B43-7BD77C47F510}"/>
              </a:ext>
            </a:extLst>
          </p:cNvPr>
          <p:cNvPicPr>
            <a:picLocks noGrp="1" noChangeAspect="1"/>
          </p:cNvPicPr>
          <p:nvPr>
            <p:ph sz="quarter" idx="4"/>
          </p:nvPr>
        </p:nvPicPr>
        <p:blipFill>
          <a:blip r:embed="rId3"/>
          <a:stretch>
            <a:fillRect/>
          </a:stretch>
        </p:blipFill>
        <p:spPr>
          <a:xfrm>
            <a:off x="6673679" y="2505075"/>
            <a:ext cx="4180230" cy="3684588"/>
          </a:xfrm>
        </p:spPr>
      </p:pic>
      <p:sp>
        <p:nvSpPr>
          <p:cNvPr id="11" name="TextBox 10">
            <a:extLst>
              <a:ext uri="{FF2B5EF4-FFF2-40B4-BE49-F238E27FC236}">
                <a16:creationId xmlns:a16="http://schemas.microsoft.com/office/drawing/2014/main" id="{3EB8BBD3-772A-4329-A94B-FFFC71707D8E}"/>
              </a:ext>
            </a:extLst>
          </p:cNvPr>
          <p:cNvSpPr txBox="1"/>
          <p:nvPr/>
        </p:nvSpPr>
        <p:spPr>
          <a:xfrm>
            <a:off x="465256" y="1690688"/>
            <a:ext cx="5561106" cy="923330"/>
          </a:xfrm>
          <a:prstGeom prst="rect">
            <a:avLst/>
          </a:prstGeom>
          <a:noFill/>
        </p:spPr>
        <p:txBody>
          <a:bodyPr wrap="square" rtlCol="0">
            <a:spAutoFit/>
          </a:bodyPr>
          <a:lstStyle/>
          <a:p>
            <a:r>
              <a:rPr lang="en-GB" dirty="0"/>
              <a:t>Provide a valid phone number and a recovery email address to secure your</a:t>
            </a:r>
          </a:p>
          <a:p>
            <a:r>
              <a:rPr lang="en-GB" dirty="0"/>
              <a:t>account.</a:t>
            </a:r>
            <a:endParaRPr lang="en-MT" dirty="0"/>
          </a:p>
        </p:txBody>
      </p:sp>
      <p:sp>
        <p:nvSpPr>
          <p:cNvPr id="16" name="TextBox 15">
            <a:extLst>
              <a:ext uri="{FF2B5EF4-FFF2-40B4-BE49-F238E27FC236}">
                <a16:creationId xmlns:a16="http://schemas.microsoft.com/office/drawing/2014/main" id="{54B783C2-87EA-48BB-B0E4-81928471FAB4}"/>
              </a:ext>
            </a:extLst>
          </p:cNvPr>
          <p:cNvSpPr txBox="1"/>
          <p:nvPr/>
        </p:nvSpPr>
        <p:spPr>
          <a:xfrm>
            <a:off x="6165640" y="1690688"/>
            <a:ext cx="5561106" cy="923330"/>
          </a:xfrm>
          <a:prstGeom prst="rect">
            <a:avLst/>
          </a:prstGeom>
          <a:noFill/>
        </p:spPr>
        <p:txBody>
          <a:bodyPr wrap="square" rtlCol="0">
            <a:spAutoFit/>
          </a:bodyPr>
          <a:lstStyle/>
          <a:p>
            <a:r>
              <a:rPr lang="en-GB" dirty="0"/>
              <a:t>Click on I AGREE to agree to the Privacy and Terms set by Google to activate</a:t>
            </a:r>
          </a:p>
          <a:p>
            <a:r>
              <a:rPr lang="en-GB" dirty="0"/>
              <a:t>your account.</a:t>
            </a:r>
            <a:endParaRPr lang="en-MT" dirty="0"/>
          </a:p>
        </p:txBody>
      </p:sp>
    </p:spTree>
    <p:extLst>
      <p:ext uri="{BB962C8B-B14F-4D97-AF65-F5344CB8AC3E}">
        <p14:creationId xmlns:p14="http://schemas.microsoft.com/office/powerpoint/2010/main" val="3059966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r>
              <a:rPr lang="en-GB" dirty="0"/>
              <a:t>Setting Up an Google Account</a:t>
            </a:r>
            <a:endParaRPr lang="en-MT" dirty="0"/>
          </a:p>
        </p:txBody>
      </p:sp>
      <p:pic>
        <p:nvPicPr>
          <p:cNvPr id="2050" name="Picture 2" descr="G Suite - Google Apps for Business | G Suite Pricing and Setup">
            <a:extLst>
              <a:ext uri="{FF2B5EF4-FFF2-40B4-BE49-F238E27FC236}">
                <a16:creationId xmlns:a16="http://schemas.microsoft.com/office/drawing/2014/main" id="{B67DCED5-E95C-49FF-8725-209A421F37CE}"/>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17567" r="17567"/>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17" name="Text Placeholder 16">
            <a:extLst>
              <a:ext uri="{FF2B5EF4-FFF2-40B4-BE49-F238E27FC236}">
                <a16:creationId xmlns:a16="http://schemas.microsoft.com/office/drawing/2014/main" id="{D2BE478D-6D3B-4274-B753-57839A8A4256}"/>
              </a:ext>
            </a:extLst>
          </p:cNvPr>
          <p:cNvSpPr>
            <a:spLocks noGrp="1"/>
          </p:cNvSpPr>
          <p:nvPr>
            <p:ph type="body" sz="half" idx="2"/>
          </p:nvPr>
        </p:nvSpPr>
        <p:spPr/>
        <p:txBody>
          <a:bodyPr>
            <a:normAutofit/>
          </a:bodyPr>
          <a:lstStyle/>
          <a:p>
            <a:pPr marL="285750" indent="-285750">
              <a:buFont typeface="Arial" panose="020B0604020202020204" pitchFamily="34" charset="0"/>
              <a:buChar char="•"/>
            </a:pPr>
            <a:r>
              <a:rPr lang="en-GB" sz="1400" dirty="0"/>
              <a:t>Gmail is a web-based email service with its typical address as xxxxx@gmail.com.</a:t>
            </a:r>
          </a:p>
          <a:p>
            <a:pPr marL="285750" indent="-285750">
              <a:buFont typeface="Arial" panose="020B0604020202020204" pitchFamily="34" charset="0"/>
              <a:buChar char="•"/>
            </a:pPr>
            <a:r>
              <a:rPr lang="en-GB" sz="1400" dirty="0"/>
              <a:t>Contacts serves as a central storage for the contacts details of personnel.</a:t>
            </a:r>
          </a:p>
          <a:p>
            <a:pPr marL="285750" indent="-285750">
              <a:buFont typeface="Arial" panose="020B0604020202020204" pitchFamily="34" charset="0"/>
              <a:buChar char="•"/>
            </a:pPr>
            <a:r>
              <a:rPr lang="en-GB" sz="1400" dirty="0"/>
              <a:t>Drive service provides 15 GB of free storage.</a:t>
            </a:r>
          </a:p>
          <a:p>
            <a:pPr marL="285750" indent="-285750">
              <a:buFont typeface="Arial" panose="020B0604020202020204" pitchFamily="34" charset="0"/>
              <a:buChar char="•"/>
            </a:pPr>
            <a:r>
              <a:rPr lang="en-GB" sz="1400" dirty="0"/>
              <a:t>Calendar is an online calendar that can be shared with other users to help keep track of time and schedule</a:t>
            </a:r>
          </a:p>
          <a:p>
            <a:pPr marL="285750" indent="-285750">
              <a:buFont typeface="Arial" panose="020B0604020202020204" pitchFamily="34" charset="0"/>
              <a:buChar char="•"/>
            </a:pPr>
            <a:r>
              <a:rPr lang="en-GB" sz="1400" dirty="0"/>
              <a:t>Docs is a web-based word editor. It allows users to create and edit documents online while collaborating in real-time with other users.</a:t>
            </a:r>
          </a:p>
          <a:p>
            <a:pPr marL="285750" indent="-285750">
              <a:buFont typeface="Arial" panose="020B0604020202020204" pitchFamily="34" charset="0"/>
              <a:buChar char="•"/>
            </a:pPr>
            <a:r>
              <a:rPr lang="en-GB" sz="1400" dirty="0"/>
              <a:t>Hangouts supports text, voice and video conversations up to 25 participants.</a:t>
            </a:r>
          </a:p>
          <a:p>
            <a:pPr marL="285750" indent="-285750">
              <a:buFont typeface="Arial" panose="020B0604020202020204" pitchFamily="34" charset="0"/>
              <a:buChar char="•"/>
            </a:pPr>
            <a:r>
              <a:rPr lang="en-GB" sz="1400" dirty="0"/>
              <a:t>Keep is a note-taking service with a variety of tools for notes.</a:t>
            </a:r>
            <a:endParaRPr lang="en-MT" sz="1400" dirty="0"/>
          </a:p>
        </p:txBody>
      </p:sp>
    </p:spTree>
    <p:extLst>
      <p:ext uri="{BB962C8B-B14F-4D97-AF65-F5344CB8AC3E}">
        <p14:creationId xmlns:p14="http://schemas.microsoft.com/office/powerpoint/2010/main" val="3135476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Communication Tools</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idx="1"/>
          </p:nvPr>
        </p:nvSpPr>
        <p:spPr>
          <a:xfrm>
            <a:off x="458694" y="1691323"/>
            <a:ext cx="11274612" cy="4195763"/>
          </a:xfrm>
        </p:spPr>
        <p:txBody>
          <a:bodyPr>
            <a:noAutofit/>
          </a:bodyPr>
          <a:lstStyle/>
          <a:p>
            <a:r>
              <a:rPr lang="en-GB" sz="2400" dirty="0"/>
              <a:t>Voice over Internet Protocol (VoIP)</a:t>
            </a:r>
          </a:p>
          <a:p>
            <a:pPr lvl="1"/>
            <a:r>
              <a:rPr lang="en-GB" sz="2000" dirty="0"/>
              <a:t>Voice over Internet Protocol (VoIP) is a service of voice communications and multimedia sessions over the Internet. </a:t>
            </a:r>
          </a:p>
          <a:p>
            <a:pPr lvl="1"/>
            <a:r>
              <a:rPr lang="en-GB" sz="2000" dirty="0"/>
              <a:t>By using some of the free VoIP software that is available to make Internet phone calls, you can bypass the phone company (and its charges) entirely.</a:t>
            </a:r>
          </a:p>
          <a:p>
            <a:r>
              <a:rPr lang="en-GB" sz="2400" dirty="0"/>
              <a:t>Instant messaging (IM)</a:t>
            </a:r>
          </a:p>
          <a:p>
            <a:pPr lvl="1"/>
            <a:r>
              <a:rPr lang="en-GB" sz="2000" dirty="0"/>
              <a:t>Instant messaging (IM) is a type of online chat which offers real-time text transmission over the Internet.</a:t>
            </a:r>
          </a:p>
          <a:p>
            <a:pPr lvl="1"/>
            <a:r>
              <a:rPr lang="en-GB" sz="2000" dirty="0"/>
              <a:t>More advanced instant messaging can add file transfer or clickable hyperlinks.</a:t>
            </a:r>
          </a:p>
        </p:txBody>
      </p:sp>
    </p:spTree>
    <p:extLst>
      <p:ext uri="{BB962C8B-B14F-4D97-AF65-F5344CB8AC3E}">
        <p14:creationId xmlns:p14="http://schemas.microsoft.com/office/powerpoint/2010/main" val="3563531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3244F-D762-4DC0-B83A-0BD14B564ACF}"/>
              </a:ext>
            </a:extLst>
          </p:cNvPr>
          <p:cNvSpPr>
            <a:spLocks noGrp="1"/>
          </p:cNvSpPr>
          <p:nvPr>
            <p:ph type="title"/>
          </p:nvPr>
        </p:nvSpPr>
        <p:spPr/>
        <p:txBody>
          <a:bodyPr>
            <a:normAutofit/>
          </a:bodyPr>
          <a:lstStyle/>
          <a:p>
            <a:r>
              <a:rPr lang="fr-FR" dirty="0" smtClean="0"/>
              <a:t>Using Online Collaborative Tools</a:t>
            </a:r>
            <a:endParaRPr lang="en-MT" dirty="0"/>
          </a:p>
        </p:txBody>
      </p:sp>
      <p:sp>
        <p:nvSpPr>
          <p:cNvPr id="3" name="Content Placeholder 2">
            <a:extLst>
              <a:ext uri="{FF2B5EF4-FFF2-40B4-BE49-F238E27FC236}">
                <a16:creationId xmlns:a16="http://schemas.microsoft.com/office/drawing/2014/main" id="{BFDFB3B8-06C1-4FF6-9BC8-CFEB2076EAD8}"/>
              </a:ext>
            </a:extLst>
          </p:cNvPr>
          <p:cNvSpPr>
            <a:spLocks noGrp="1"/>
          </p:cNvSpPr>
          <p:nvPr>
            <p:ph idx="1"/>
          </p:nvPr>
        </p:nvSpPr>
        <p:spPr/>
        <p:txBody>
          <a:bodyPr>
            <a:normAutofit/>
          </a:bodyPr>
          <a:lstStyle/>
          <a:p>
            <a:r>
              <a:rPr lang="fr-FR" dirty="0"/>
              <a:t>Online Storage</a:t>
            </a:r>
          </a:p>
          <a:p>
            <a:pPr lvl="1"/>
            <a:r>
              <a:rPr lang="en-GB" dirty="0"/>
              <a:t>Storing your work files online is the first step towards online collaboration. Online storage is a file hosting service that allows you to upload, store, and access your files online. It is also referred to as a cloud storage service.</a:t>
            </a:r>
          </a:p>
          <a:p>
            <a:pPr lvl="1"/>
            <a:r>
              <a:rPr lang="en-GB" dirty="0"/>
              <a:t>Users can upload files to the online storage site via the Internet from a computer, tablet, smart phone or other networked device. Other users can access these files, after a password or other authentication is provided.</a:t>
            </a:r>
          </a:p>
          <a:p>
            <a:pPr lvl="1"/>
            <a:r>
              <a:rPr lang="en-GB" dirty="0"/>
              <a:t>By making the soft copies of our work available for access online, we allow others to work collaboratively with us in the work.</a:t>
            </a:r>
          </a:p>
          <a:p>
            <a:pPr marL="457200" lvl="1" indent="0">
              <a:buNone/>
            </a:pPr>
            <a:endParaRPr lang="en-MT" dirty="0"/>
          </a:p>
        </p:txBody>
      </p:sp>
    </p:spTree>
    <p:extLst>
      <p:ext uri="{BB962C8B-B14F-4D97-AF65-F5344CB8AC3E}">
        <p14:creationId xmlns:p14="http://schemas.microsoft.com/office/powerpoint/2010/main" val="3739067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B1911-6DF4-4BBC-A927-2CADE0A63F45}"/>
              </a:ext>
            </a:extLst>
          </p:cNvPr>
          <p:cNvSpPr>
            <a:spLocks noGrp="1"/>
          </p:cNvSpPr>
          <p:nvPr>
            <p:ph type="title"/>
          </p:nvPr>
        </p:nvSpPr>
        <p:spPr/>
        <p:txBody>
          <a:bodyPr/>
          <a:lstStyle/>
          <a:p>
            <a:r>
              <a:rPr lang="fr-FR" dirty="0"/>
              <a:t>Limitations of Online Storage</a:t>
            </a:r>
            <a:endParaRPr lang="en-MT" dirty="0"/>
          </a:p>
        </p:txBody>
      </p:sp>
      <p:sp>
        <p:nvSpPr>
          <p:cNvPr id="3" name="Content Placeholder 2">
            <a:extLst>
              <a:ext uri="{FF2B5EF4-FFF2-40B4-BE49-F238E27FC236}">
                <a16:creationId xmlns:a16="http://schemas.microsoft.com/office/drawing/2014/main" id="{1F705C7E-BF53-463D-978B-D87B1B24F301}"/>
              </a:ext>
            </a:extLst>
          </p:cNvPr>
          <p:cNvSpPr>
            <a:spLocks noGrp="1"/>
          </p:cNvSpPr>
          <p:nvPr>
            <p:ph idx="1"/>
          </p:nvPr>
        </p:nvSpPr>
        <p:spPr/>
        <p:txBody>
          <a:bodyPr/>
          <a:lstStyle/>
          <a:p>
            <a:r>
              <a:rPr lang="en-GB" dirty="0"/>
              <a:t>Size Limit – Pay for extra storage.</a:t>
            </a:r>
          </a:p>
          <a:p>
            <a:r>
              <a:rPr lang="en-GB" dirty="0"/>
              <a:t>Time Limit – Will not let you download or upload data once trial is over therefore data is lost until you pay a subscription.</a:t>
            </a:r>
          </a:p>
          <a:p>
            <a:r>
              <a:rPr lang="en-GB" dirty="0"/>
              <a:t>Sharing restrictions – Limits the number of people your files can be shared with</a:t>
            </a:r>
          </a:p>
          <a:p>
            <a:r>
              <a:rPr lang="en-GB" dirty="0"/>
              <a:t>Connectivity – If the internet connection is not stable or not present the online storage platform will not function.</a:t>
            </a:r>
            <a:endParaRPr lang="en-MT" dirty="0"/>
          </a:p>
        </p:txBody>
      </p:sp>
    </p:spTree>
    <p:extLst>
      <p:ext uri="{BB962C8B-B14F-4D97-AF65-F5344CB8AC3E}">
        <p14:creationId xmlns:p14="http://schemas.microsoft.com/office/powerpoint/2010/main" val="4192115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3244F-D762-4DC0-B83A-0BD14B564ACF}"/>
              </a:ext>
            </a:extLst>
          </p:cNvPr>
          <p:cNvSpPr>
            <a:spLocks noGrp="1"/>
          </p:cNvSpPr>
          <p:nvPr>
            <p:ph type="title"/>
          </p:nvPr>
        </p:nvSpPr>
        <p:spPr/>
        <p:txBody>
          <a:bodyPr>
            <a:normAutofit/>
          </a:bodyPr>
          <a:lstStyle/>
          <a:p>
            <a:r>
              <a:rPr lang="fr-FR"/>
              <a:t>ONLINE COLLABORATIVE TOOLS</a:t>
            </a:r>
            <a:endParaRPr lang="en-MT" dirty="0"/>
          </a:p>
        </p:txBody>
      </p:sp>
      <p:sp>
        <p:nvSpPr>
          <p:cNvPr id="3" name="Content Placeholder 2">
            <a:extLst>
              <a:ext uri="{FF2B5EF4-FFF2-40B4-BE49-F238E27FC236}">
                <a16:creationId xmlns:a16="http://schemas.microsoft.com/office/drawing/2014/main" id="{BFDFB3B8-06C1-4FF6-9BC8-CFEB2076EAD8}"/>
              </a:ext>
            </a:extLst>
          </p:cNvPr>
          <p:cNvSpPr>
            <a:spLocks noGrp="1"/>
          </p:cNvSpPr>
          <p:nvPr>
            <p:ph idx="1"/>
          </p:nvPr>
        </p:nvSpPr>
        <p:spPr/>
        <p:txBody>
          <a:bodyPr>
            <a:normAutofit/>
          </a:bodyPr>
          <a:lstStyle/>
          <a:p>
            <a:pPr lvl="1"/>
            <a:r>
              <a:rPr lang="en-GB"/>
              <a:t>Google </a:t>
            </a:r>
            <a:r>
              <a:rPr lang="en-GB" smtClean="0"/>
              <a:t>Drive, </a:t>
            </a:r>
            <a:r>
              <a:rPr lang="en-GB" dirty="0"/>
              <a:t>One Drive and Dropbox are examples of file storage and sharing services, aimed at allowing users to upload and share all types of files across all the devices they use. These services allow users to share and collaborate on document files, such as word processor documents, and spreadsheets.</a:t>
            </a:r>
            <a:endParaRPr lang="en-MT" dirty="0"/>
          </a:p>
        </p:txBody>
      </p:sp>
      <p:pic>
        <p:nvPicPr>
          <p:cNvPr id="5" name="Picture 4">
            <a:extLst>
              <a:ext uri="{FF2B5EF4-FFF2-40B4-BE49-F238E27FC236}">
                <a16:creationId xmlns:a16="http://schemas.microsoft.com/office/drawing/2014/main" id="{B678C247-2823-45B2-AC74-9CC82DC1B468}"/>
              </a:ext>
            </a:extLst>
          </p:cNvPr>
          <p:cNvPicPr>
            <a:picLocks noChangeAspect="1"/>
          </p:cNvPicPr>
          <p:nvPr/>
        </p:nvPicPr>
        <p:blipFill>
          <a:blip r:embed="rId2"/>
          <a:stretch>
            <a:fillRect/>
          </a:stretch>
        </p:blipFill>
        <p:spPr>
          <a:xfrm>
            <a:off x="2444943" y="4226002"/>
            <a:ext cx="7302114" cy="2061928"/>
          </a:xfrm>
          <a:prstGeom prst="rect">
            <a:avLst/>
          </a:prstGeom>
        </p:spPr>
      </p:pic>
    </p:spTree>
    <p:extLst>
      <p:ext uri="{BB962C8B-B14F-4D97-AF65-F5344CB8AC3E}">
        <p14:creationId xmlns:p14="http://schemas.microsoft.com/office/powerpoint/2010/main" val="3107567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3BCC6-E1D8-40F3-85A3-B6D284C32EB2}"/>
              </a:ext>
            </a:extLst>
          </p:cNvPr>
          <p:cNvSpPr>
            <a:spLocks noGrp="1"/>
          </p:cNvSpPr>
          <p:nvPr>
            <p:ph type="title"/>
          </p:nvPr>
        </p:nvSpPr>
        <p:spPr/>
        <p:txBody>
          <a:bodyPr vert="horz" lIns="91440" tIns="45720" rIns="91440" bIns="45720" rtlCol="0" anchor="b">
            <a:normAutofit/>
          </a:bodyPr>
          <a:lstStyle/>
          <a:p>
            <a:r>
              <a:rPr lang="en-US" sz="5200" dirty="0"/>
              <a:t>Contents</a:t>
            </a:r>
          </a:p>
        </p:txBody>
      </p:sp>
      <p:sp>
        <p:nvSpPr>
          <p:cNvPr id="3" name="Subtitle 2">
            <a:extLst>
              <a:ext uri="{FF2B5EF4-FFF2-40B4-BE49-F238E27FC236}">
                <a16:creationId xmlns:a16="http://schemas.microsoft.com/office/drawing/2014/main" id="{507D6E4A-B838-47C9-AAB1-1D290F61D79B}"/>
              </a:ext>
            </a:extLst>
          </p:cNvPr>
          <p:cNvSpPr>
            <a:spLocks noGrp="1"/>
          </p:cNvSpPr>
          <p:nvPr>
            <p:ph idx="1"/>
          </p:nvPr>
        </p:nvSpPr>
        <p:spPr/>
        <p:txBody>
          <a:bodyPr vert="horz" lIns="91440" tIns="45720" rIns="91440" bIns="45720" rtlCol="0">
            <a:normAutofit/>
          </a:bodyPr>
          <a:lstStyle/>
          <a:p>
            <a:r>
              <a:rPr lang="en-US" sz="2200" dirty="0"/>
              <a:t>Collaboration Concepts</a:t>
            </a:r>
          </a:p>
          <a:p>
            <a:r>
              <a:rPr lang="en-US" sz="2200" dirty="0"/>
              <a:t>Preparation for online Collaboration</a:t>
            </a:r>
          </a:p>
          <a:p>
            <a:r>
              <a:rPr lang="en-US" sz="2200" dirty="0"/>
              <a:t>Using Online Collaborative Tools</a:t>
            </a:r>
          </a:p>
          <a:p>
            <a:r>
              <a:rPr lang="en-US" sz="2200" dirty="0"/>
              <a:t>Mobile Collaboration</a:t>
            </a:r>
          </a:p>
        </p:txBody>
      </p:sp>
    </p:spTree>
    <p:extLst>
      <p:ext uri="{BB962C8B-B14F-4D97-AF65-F5344CB8AC3E}">
        <p14:creationId xmlns:p14="http://schemas.microsoft.com/office/powerpoint/2010/main" val="280469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B1911-6DF4-4BBC-A927-2CADE0A63F45}"/>
              </a:ext>
            </a:extLst>
          </p:cNvPr>
          <p:cNvSpPr>
            <a:spLocks noGrp="1"/>
          </p:cNvSpPr>
          <p:nvPr>
            <p:ph type="title"/>
          </p:nvPr>
        </p:nvSpPr>
        <p:spPr/>
        <p:txBody>
          <a:bodyPr/>
          <a:lstStyle/>
          <a:p>
            <a:r>
              <a:rPr lang="fr-FR" dirty="0"/>
              <a:t>Google Drive</a:t>
            </a:r>
            <a:endParaRPr lang="en-MT" dirty="0"/>
          </a:p>
        </p:txBody>
      </p:sp>
      <p:sp>
        <p:nvSpPr>
          <p:cNvPr id="3" name="Content Placeholder 2">
            <a:extLst>
              <a:ext uri="{FF2B5EF4-FFF2-40B4-BE49-F238E27FC236}">
                <a16:creationId xmlns:a16="http://schemas.microsoft.com/office/drawing/2014/main" id="{1F705C7E-BF53-463D-978B-D87B1B24F301}"/>
              </a:ext>
            </a:extLst>
          </p:cNvPr>
          <p:cNvSpPr>
            <a:spLocks noGrp="1"/>
          </p:cNvSpPr>
          <p:nvPr>
            <p:ph idx="1"/>
          </p:nvPr>
        </p:nvSpPr>
        <p:spPr/>
        <p:txBody>
          <a:bodyPr/>
          <a:lstStyle/>
          <a:p>
            <a:r>
              <a:rPr lang="en-GB" dirty="0"/>
              <a:t>It is a software available for storing and sharing documents online. </a:t>
            </a:r>
          </a:p>
          <a:p>
            <a:r>
              <a:rPr lang="en-GB" dirty="0"/>
              <a:t>Provides several functionalities to help us manage our files and their access. </a:t>
            </a:r>
          </a:p>
          <a:p>
            <a:r>
              <a:rPr lang="en-GB" dirty="0"/>
              <a:t>Allows us to upload files from our devices and grant access to these files to others.</a:t>
            </a:r>
            <a:endParaRPr lang="en-MT" dirty="0"/>
          </a:p>
        </p:txBody>
      </p:sp>
      <p:pic>
        <p:nvPicPr>
          <p:cNvPr id="5" name="Picture 4">
            <a:extLst>
              <a:ext uri="{FF2B5EF4-FFF2-40B4-BE49-F238E27FC236}">
                <a16:creationId xmlns:a16="http://schemas.microsoft.com/office/drawing/2014/main" id="{DC1DAF5C-B7A2-440C-9FB6-147FF6D70EF5}"/>
              </a:ext>
            </a:extLst>
          </p:cNvPr>
          <p:cNvPicPr>
            <a:picLocks noChangeAspect="1"/>
          </p:cNvPicPr>
          <p:nvPr/>
        </p:nvPicPr>
        <p:blipFill>
          <a:blip r:embed="rId2"/>
          <a:stretch>
            <a:fillRect/>
          </a:stretch>
        </p:blipFill>
        <p:spPr>
          <a:xfrm>
            <a:off x="4977492" y="4402931"/>
            <a:ext cx="2237015" cy="2000409"/>
          </a:xfrm>
          <a:prstGeom prst="rect">
            <a:avLst/>
          </a:prstGeom>
        </p:spPr>
      </p:pic>
    </p:spTree>
    <p:extLst>
      <p:ext uri="{BB962C8B-B14F-4D97-AF65-F5344CB8AC3E}">
        <p14:creationId xmlns:p14="http://schemas.microsoft.com/office/powerpoint/2010/main" val="2526721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0EEC1-34A6-40C3-97F2-13904096BE3E}"/>
              </a:ext>
            </a:extLst>
          </p:cNvPr>
          <p:cNvSpPr>
            <a:spLocks noGrp="1"/>
          </p:cNvSpPr>
          <p:nvPr>
            <p:ph type="title"/>
          </p:nvPr>
        </p:nvSpPr>
        <p:spPr/>
        <p:txBody>
          <a:bodyPr/>
          <a:lstStyle/>
          <a:p>
            <a:r>
              <a:rPr lang="fr-FR" dirty="0"/>
              <a:t>Google Drive</a:t>
            </a:r>
            <a:endParaRPr lang="en-MT" dirty="0"/>
          </a:p>
        </p:txBody>
      </p:sp>
      <p:sp>
        <p:nvSpPr>
          <p:cNvPr id="11" name="Text Placeholder 10">
            <a:extLst>
              <a:ext uri="{FF2B5EF4-FFF2-40B4-BE49-F238E27FC236}">
                <a16:creationId xmlns:a16="http://schemas.microsoft.com/office/drawing/2014/main" id="{851C2F05-062F-45C9-8619-6377EF63FB86}"/>
              </a:ext>
            </a:extLst>
          </p:cNvPr>
          <p:cNvSpPr>
            <a:spLocks noGrp="1"/>
          </p:cNvSpPr>
          <p:nvPr>
            <p:ph type="body" sz="half" idx="2"/>
          </p:nvPr>
        </p:nvSpPr>
        <p:spPr/>
        <p:txBody>
          <a:bodyPr/>
          <a:lstStyle/>
          <a:p>
            <a:r>
              <a:rPr lang="en-GB" dirty="0"/>
              <a:t>Once we have successfully logged in with our google account and entered the google drive this is the first screen shown.</a:t>
            </a:r>
          </a:p>
          <a:p>
            <a:pPr marL="342900" indent="-342900">
              <a:buClrTx/>
              <a:buFont typeface="+mj-lt"/>
              <a:buAutoNum type="arabicPeriod"/>
            </a:pPr>
            <a:r>
              <a:rPr lang="en-GB" dirty="0">
                <a:solidFill>
                  <a:srgbClr val="FF0000"/>
                </a:solidFill>
              </a:rPr>
              <a:t>Navigation Pane</a:t>
            </a:r>
          </a:p>
          <a:p>
            <a:pPr marL="342900" indent="-342900">
              <a:buClrTx/>
              <a:buFont typeface="+mj-lt"/>
              <a:buAutoNum type="arabicPeriod"/>
            </a:pPr>
            <a:r>
              <a:rPr lang="en-GB" dirty="0">
                <a:solidFill>
                  <a:srgbClr val="FF0000"/>
                </a:solidFill>
              </a:rPr>
              <a:t>Folders</a:t>
            </a:r>
          </a:p>
          <a:p>
            <a:pPr marL="342900" indent="-342900">
              <a:buClrTx/>
              <a:buFont typeface="+mj-lt"/>
              <a:buAutoNum type="arabicPeriod"/>
            </a:pPr>
            <a:r>
              <a:rPr lang="en-GB" dirty="0">
                <a:solidFill>
                  <a:srgbClr val="FF0000"/>
                </a:solidFill>
              </a:rPr>
              <a:t>Files</a:t>
            </a:r>
          </a:p>
          <a:p>
            <a:pPr marL="342900" indent="-342900">
              <a:buClrTx/>
              <a:buFont typeface="+mj-lt"/>
              <a:buAutoNum type="arabicPeriod"/>
            </a:pPr>
            <a:r>
              <a:rPr lang="en-GB" dirty="0">
                <a:solidFill>
                  <a:srgbClr val="FF0000"/>
                </a:solidFill>
              </a:rPr>
              <a:t>Search bar</a:t>
            </a:r>
          </a:p>
          <a:p>
            <a:pPr marL="342900" indent="-342900">
              <a:buClrTx/>
              <a:buFont typeface="+mj-lt"/>
              <a:buAutoNum type="arabicPeriod"/>
            </a:pPr>
            <a:r>
              <a:rPr lang="en-GB" dirty="0">
                <a:solidFill>
                  <a:srgbClr val="FF0000"/>
                </a:solidFill>
              </a:rPr>
              <a:t>Other tools / View modes</a:t>
            </a:r>
            <a:endParaRPr lang="en-MT" dirty="0"/>
          </a:p>
          <a:p>
            <a:pPr marL="342900" indent="-342900">
              <a:buClrTx/>
              <a:buFont typeface="+mj-lt"/>
              <a:buAutoNum type="arabicPeriod"/>
            </a:pPr>
            <a:endParaRPr lang="en-GB" dirty="0">
              <a:solidFill>
                <a:srgbClr val="FF0000"/>
              </a:solidFill>
            </a:endParaRPr>
          </a:p>
        </p:txBody>
      </p:sp>
      <p:pic>
        <p:nvPicPr>
          <p:cNvPr id="7" name="Content Placeholder 6"/>
          <p:cNvPicPr>
            <a:picLocks noGrp="1" noChangeAspect="1"/>
          </p:cNvPicPr>
          <p:nvPr>
            <p:ph idx="1"/>
          </p:nvPr>
        </p:nvPicPr>
        <p:blipFill>
          <a:blip r:embed="rId3"/>
          <a:stretch>
            <a:fillRect/>
          </a:stretch>
        </p:blipFill>
        <p:spPr>
          <a:xfrm>
            <a:off x="5183188" y="1779186"/>
            <a:ext cx="6172200" cy="3290103"/>
          </a:xfrm>
          <a:prstGeom prst="rect">
            <a:avLst/>
          </a:prstGeom>
        </p:spPr>
      </p:pic>
    </p:spTree>
    <p:extLst>
      <p:ext uri="{BB962C8B-B14F-4D97-AF65-F5344CB8AC3E}">
        <p14:creationId xmlns:p14="http://schemas.microsoft.com/office/powerpoint/2010/main" val="3451318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2924F-7716-4D92-B223-71B4302DA1A0}"/>
              </a:ext>
            </a:extLst>
          </p:cNvPr>
          <p:cNvSpPr>
            <a:spLocks noGrp="1"/>
          </p:cNvSpPr>
          <p:nvPr>
            <p:ph type="title"/>
          </p:nvPr>
        </p:nvSpPr>
        <p:spPr/>
        <p:txBody>
          <a:bodyPr/>
          <a:lstStyle/>
          <a:p>
            <a:r>
              <a:rPr lang="fr-FR" dirty="0"/>
              <a:t>Web </a:t>
            </a:r>
            <a:r>
              <a:rPr lang="fr-FR" dirty="0" err="1"/>
              <a:t>Based</a:t>
            </a:r>
            <a:r>
              <a:rPr lang="fr-FR" dirty="0"/>
              <a:t> Productivity Applications</a:t>
            </a:r>
            <a:endParaRPr lang="en-MT" dirty="0"/>
          </a:p>
        </p:txBody>
      </p:sp>
      <p:sp>
        <p:nvSpPr>
          <p:cNvPr id="3" name="Content Placeholder 2">
            <a:extLst>
              <a:ext uri="{FF2B5EF4-FFF2-40B4-BE49-F238E27FC236}">
                <a16:creationId xmlns:a16="http://schemas.microsoft.com/office/drawing/2014/main" id="{CD32B197-8DC9-4E65-BA84-5925096AF365}"/>
              </a:ext>
            </a:extLst>
          </p:cNvPr>
          <p:cNvSpPr>
            <a:spLocks noGrp="1"/>
          </p:cNvSpPr>
          <p:nvPr>
            <p:ph idx="1"/>
          </p:nvPr>
        </p:nvSpPr>
        <p:spPr/>
        <p:txBody>
          <a:bodyPr>
            <a:normAutofit/>
          </a:bodyPr>
          <a:lstStyle/>
          <a:p>
            <a:r>
              <a:rPr lang="en-GB" dirty="0"/>
              <a:t>Multiple users can update files in real-time</a:t>
            </a:r>
          </a:p>
          <a:p>
            <a:pPr lvl="1"/>
            <a:r>
              <a:rPr lang="en-GB" dirty="0"/>
              <a:t>This allows everyone involved to work together from anywhere and at any time, thereby facilitating global web-based collaboration and virtual teamwork.</a:t>
            </a:r>
          </a:p>
          <a:p>
            <a:r>
              <a:rPr lang="en-GB" dirty="0"/>
              <a:t>Allows sharing of files</a:t>
            </a:r>
          </a:p>
          <a:p>
            <a:pPr lvl="1"/>
            <a:r>
              <a:rPr lang="en-GB" dirty="0"/>
              <a:t>A group of people can share a document without the need to run their own server.</a:t>
            </a:r>
          </a:p>
          <a:p>
            <a:r>
              <a:rPr lang="en-GB" dirty="0"/>
              <a:t>Google account enables access to several web-based productivity applications including Google Docs, Sheets, Slides and Forms.</a:t>
            </a:r>
            <a:endParaRPr lang="en-MT" dirty="0"/>
          </a:p>
        </p:txBody>
      </p:sp>
      <p:pic>
        <p:nvPicPr>
          <p:cNvPr id="5" name="Picture 4">
            <a:extLst>
              <a:ext uri="{FF2B5EF4-FFF2-40B4-BE49-F238E27FC236}">
                <a16:creationId xmlns:a16="http://schemas.microsoft.com/office/drawing/2014/main" id="{3AF7E4BB-25F5-4B18-B16F-A47E91DDF833}"/>
              </a:ext>
            </a:extLst>
          </p:cNvPr>
          <p:cNvPicPr>
            <a:picLocks noChangeAspect="1"/>
          </p:cNvPicPr>
          <p:nvPr/>
        </p:nvPicPr>
        <p:blipFill>
          <a:blip r:embed="rId2"/>
          <a:stretch>
            <a:fillRect/>
          </a:stretch>
        </p:blipFill>
        <p:spPr>
          <a:xfrm>
            <a:off x="2041404" y="6074589"/>
            <a:ext cx="8109191" cy="657502"/>
          </a:xfrm>
          <a:prstGeom prst="rect">
            <a:avLst/>
          </a:prstGeom>
        </p:spPr>
      </p:pic>
    </p:spTree>
    <p:extLst>
      <p:ext uri="{BB962C8B-B14F-4D97-AF65-F5344CB8AC3E}">
        <p14:creationId xmlns:p14="http://schemas.microsoft.com/office/powerpoint/2010/main" val="630699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2EE5637-F881-40E5-92AA-5C3BA1708A8F}"/>
              </a:ext>
            </a:extLst>
          </p:cNvPr>
          <p:cNvSpPr>
            <a:spLocks noGrp="1"/>
          </p:cNvSpPr>
          <p:nvPr>
            <p:ph type="title"/>
          </p:nvPr>
        </p:nvSpPr>
        <p:spPr/>
        <p:txBody>
          <a:bodyPr>
            <a:normAutofit/>
          </a:bodyPr>
          <a:lstStyle/>
          <a:p>
            <a:pPr algn="ctr"/>
            <a:r>
              <a:rPr lang="en-GB" dirty="0"/>
              <a:t>Creating A New File Or Folder In Google Drive</a:t>
            </a:r>
            <a:endParaRPr lang="en-MT" dirty="0"/>
          </a:p>
        </p:txBody>
      </p:sp>
      <p:sp>
        <p:nvSpPr>
          <p:cNvPr id="13" name="Content Placeholder 12">
            <a:extLst>
              <a:ext uri="{FF2B5EF4-FFF2-40B4-BE49-F238E27FC236}">
                <a16:creationId xmlns:a16="http://schemas.microsoft.com/office/drawing/2014/main" id="{32C02EF1-1023-48BE-A06A-DB2C50CFF593}"/>
              </a:ext>
            </a:extLst>
          </p:cNvPr>
          <p:cNvSpPr>
            <a:spLocks noGrp="1"/>
          </p:cNvSpPr>
          <p:nvPr>
            <p:ph sz="half" idx="1"/>
          </p:nvPr>
        </p:nvSpPr>
        <p:spPr/>
        <p:txBody>
          <a:bodyPr>
            <a:normAutofit/>
          </a:bodyPr>
          <a:lstStyle/>
          <a:p>
            <a:r>
              <a:rPr lang="en-GB" dirty="0"/>
              <a:t>From the google drive we are going to click the New button.</a:t>
            </a:r>
          </a:p>
          <a:p>
            <a:endParaRPr lang="en-GB" dirty="0"/>
          </a:p>
          <a:p>
            <a:r>
              <a:rPr lang="en-GB" dirty="0"/>
              <a:t>Then we are going to choose whether we want to create a new folder, upload existing files/folders or even start blank documents, spreadsheets and more.</a:t>
            </a:r>
          </a:p>
          <a:p>
            <a:endParaRPr lang="en-MT" dirty="0"/>
          </a:p>
        </p:txBody>
      </p:sp>
      <p:pic>
        <p:nvPicPr>
          <p:cNvPr id="16" name="Content Placeholder 15">
            <a:extLst>
              <a:ext uri="{FF2B5EF4-FFF2-40B4-BE49-F238E27FC236}">
                <a16:creationId xmlns:a16="http://schemas.microsoft.com/office/drawing/2014/main" id="{32926792-9A59-4F2A-9DC5-4E9967B2394A}"/>
              </a:ext>
            </a:extLst>
          </p:cNvPr>
          <p:cNvPicPr>
            <a:picLocks noGrp="1" noChangeAspect="1"/>
          </p:cNvPicPr>
          <p:nvPr>
            <p:ph sz="half" idx="2"/>
          </p:nvPr>
        </p:nvPicPr>
        <p:blipFill>
          <a:blip r:embed="rId2"/>
          <a:stretch>
            <a:fillRect/>
          </a:stretch>
        </p:blipFill>
        <p:spPr>
          <a:xfrm>
            <a:off x="7386637" y="2648744"/>
            <a:ext cx="2752725" cy="2705100"/>
          </a:xfrm>
        </p:spPr>
      </p:pic>
      <p:pic>
        <p:nvPicPr>
          <p:cNvPr id="18" name="Picture 17">
            <a:extLst>
              <a:ext uri="{FF2B5EF4-FFF2-40B4-BE49-F238E27FC236}">
                <a16:creationId xmlns:a16="http://schemas.microsoft.com/office/drawing/2014/main" id="{B6B5BB41-DFF9-4CEB-8507-0336A6A4AAA6}"/>
              </a:ext>
            </a:extLst>
          </p:cNvPr>
          <p:cNvPicPr>
            <a:picLocks noChangeAspect="1"/>
          </p:cNvPicPr>
          <p:nvPr/>
        </p:nvPicPr>
        <p:blipFill>
          <a:blip r:embed="rId3"/>
          <a:stretch>
            <a:fillRect/>
          </a:stretch>
        </p:blipFill>
        <p:spPr>
          <a:xfrm>
            <a:off x="2489914" y="2673626"/>
            <a:ext cx="1352550" cy="590550"/>
          </a:xfrm>
          <a:prstGeom prst="rect">
            <a:avLst/>
          </a:prstGeom>
        </p:spPr>
      </p:pic>
    </p:spTree>
    <p:extLst>
      <p:ext uri="{BB962C8B-B14F-4D97-AF65-F5344CB8AC3E}">
        <p14:creationId xmlns:p14="http://schemas.microsoft.com/office/powerpoint/2010/main" val="4223183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9320F6-B9CD-4345-9DE1-C438F619F2DC}"/>
              </a:ext>
            </a:extLst>
          </p:cNvPr>
          <p:cNvSpPr>
            <a:spLocks noGrp="1"/>
          </p:cNvSpPr>
          <p:nvPr>
            <p:ph type="title"/>
          </p:nvPr>
        </p:nvSpPr>
        <p:spPr/>
        <p:txBody>
          <a:bodyPr/>
          <a:lstStyle/>
          <a:p>
            <a:r>
              <a:rPr lang="en-GB" dirty="0"/>
              <a:t>Uploading Files And Folders</a:t>
            </a:r>
            <a:endParaRPr lang="en-MT" dirty="0"/>
          </a:p>
        </p:txBody>
      </p:sp>
      <p:sp>
        <p:nvSpPr>
          <p:cNvPr id="6" name="Content Placeholder 5">
            <a:extLst>
              <a:ext uri="{FF2B5EF4-FFF2-40B4-BE49-F238E27FC236}">
                <a16:creationId xmlns:a16="http://schemas.microsoft.com/office/drawing/2014/main" id="{98840E49-94EB-41AF-8D96-B5369B9F5FAC}"/>
              </a:ext>
            </a:extLst>
          </p:cNvPr>
          <p:cNvSpPr>
            <a:spLocks noGrp="1"/>
          </p:cNvSpPr>
          <p:nvPr>
            <p:ph idx="1"/>
          </p:nvPr>
        </p:nvSpPr>
        <p:spPr/>
        <p:txBody>
          <a:bodyPr/>
          <a:lstStyle/>
          <a:p>
            <a:r>
              <a:rPr lang="en-GB" dirty="0"/>
              <a:t>If we choose to upload an already existing file or folder the drag and drop option is also available.</a:t>
            </a:r>
          </a:p>
          <a:p>
            <a:r>
              <a:rPr lang="en-GB" dirty="0"/>
              <a:t>When the file / folder is successfully uploaded a notification will pop up in the bottom right corner.</a:t>
            </a:r>
          </a:p>
          <a:p>
            <a:pPr marL="0" indent="0">
              <a:buNone/>
            </a:pPr>
            <a:endParaRPr lang="en-GB" dirty="0"/>
          </a:p>
          <a:p>
            <a:endParaRPr lang="en-MT" dirty="0"/>
          </a:p>
        </p:txBody>
      </p:sp>
      <p:pic>
        <p:nvPicPr>
          <p:cNvPr id="8" name="Picture 7">
            <a:extLst>
              <a:ext uri="{FF2B5EF4-FFF2-40B4-BE49-F238E27FC236}">
                <a16:creationId xmlns:a16="http://schemas.microsoft.com/office/drawing/2014/main" id="{93F76CF0-5E11-4DC5-9A74-23D292536BF7}"/>
              </a:ext>
            </a:extLst>
          </p:cNvPr>
          <p:cNvPicPr>
            <a:picLocks noChangeAspect="1"/>
          </p:cNvPicPr>
          <p:nvPr/>
        </p:nvPicPr>
        <p:blipFill>
          <a:blip r:embed="rId2"/>
          <a:stretch>
            <a:fillRect/>
          </a:stretch>
        </p:blipFill>
        <p:spPr>
          <a:xfrm>
            <a:off x="3998618" y="4554019"/>
            <a:ext cx="4194764" cy="1342928"/>
          </a:xfrm>
          <a:prstGeom prst="rect">
            <a:avLst/>
          </a:prstGeom>
        </p:spPr>
      </p:pic>
    </p:spTree>
    <p:extLst>
      <p:ext uri="{BB962C8B-B14F-4D97-AF65-F5344CB8AC3E}">
        <p14:creationId xmlns:p14="http://schemas.microsoft.com/office/powerpoint/2010/main" val="3253099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616C3-C658-4E0C-B189-06DA43C0BB2D}"/>
              </a:ext>
            </a:extLst>
          </p:cNvPr>
          <p:cNvSpPr>
            <a:spLocks noGrp="1"/>
          </p:cNvSpPr>
          <p:nvPr>
            <p:ph type="title"/>
          </p:nvPr>
        </p:nvSpPr>
        <p:spPr/>
        <p:txBody>
          <a:bodyPr>
            <a:normAutofit/>
          </a:bodyPr>
          <a:lstStyle/>
          <a:p>
            <a:r>
              <a:rPr lang="en-GB" dirty="0"/>
              <a:t>Editing and Saving Files </a:t>
            </a:r>
            <a:endParaRPr lang="en-MT" dirty="0"/>
          </a:p>
        </p:txBody>
      </p:sp>
      <p:sp>
        <p:nvSpPr>
          <p:cNvPr id="3" name="Content Placeholder 2">
            <a:extLst>
              <a:ext uri="{FF2B5EF4-FFF2-40B4-BE49-F238E27FC236}">
                <a16:creationId xmlns:a16="http://schemas.microsoft.com/office/drawing/2014/main" id="{E2DB9652-BAA4-4C00-9151-C8D9FC046744}"/>
              </a:ext>
            </a:extLst>
          </p:cNvPr>
          <p:cNvSpPr>
            <a:spLocks noGrp="1"/>
          </p:cNvSpPr>
          <p:nvPr>
            <p:ph idx="1"/>
          </p:nvPr>
        </p:nvSpPr>
        <p:spPr/>
        <p:txBody>
          <a:bodyPr/>
          <a:lstStyle/>
          <a:p>
            <a:r>
              <a:rPr lang="en-GB" dirty="0"/>
              <a:t>To edit an existing file on a google drive account we just double click the file and the respective web based productivity app will open.</a:t>
            </a:r>
          </a:p>
          <a:p>
            <a:r>
              <a:rPr lang="en-GB" dirty="0"/>
              <a:t>From there we just need to make the wanted changes.</a:t>
            </a:r>
          </a:p>
          <a:p>
            <a:r>
              <a:rPr lang="en-GB" dirty="0"/>
              <a:t>When we are done editing we just close the file because files created or edited in the Google Drive are automatically saved, therefore we don’t need to manually save our work.</a:t>
            </a:r>
            <a:endParaRPr lang="en-MT" dirty="0"/>
          </a:p>
        </p:txBody>
      </p:sp>
    </p:spTree>
    <p:extLst>
      <p:ext uri="{BB962C8B-B14F-4D97-AF65-F5344CB8AC3E}">
        <p14:creationId xmlns:p14="http://schemas.microsoft.com/office/powerpoint/2010/main" val="2406377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EB33-9739-4F78-904A-5AAE31C00B8E}"/>
              </a:ext>
            </a:extLst>
          </p:cNvPr>
          <p:cNvSpPr>
            <a:spLocks noGrp="1"/>
          </p:cNvSpPr>
          <p:nvPr>
            <p:ph type="title"/>
          </p:nvPr>
        </p:nvSpPr>
        <p:spPr/>
        <p:txBody>
          <a:bodyPr/>
          <a:lstStyle/>
          <a:p>
            <a:r>
              <a:rPr lang="en-GB" dirty="0"/>
              <a:t>Sharing Files or Folders</a:t>
            </a:r>
            <a:endParaRPr lang="en-MT" dirty="0"/>
          </a:p>
        </p:txBody>
      </p:sp>
      <p:sp>
        <p:nvSpPr>
          <p:cNvPr id="3" name="Content Placeholder 2">
            <a:extLst>
              <a:ext uri="{FF2B5EF4-FFF2-40B4-BE49-F238E27FC236}">
                <a16:creationId xmlns:a16="http://schemas.microsoft.com/office/drawing/2014/main" id="{A226A1CC-89EE-4962-B86F-559B5BB0D403}"/>
              </a:ext>
            </a:extLst>
          </p:cNvPr>
          <p:cNvSpPr>
            <a:spLocks noGrp="1"/>
          </p:cNvSpPr>
          <p:nvPr>
            <p:ph idx="1"/>
          </p:nvPr>
        </p:nvSpPr>
        <p:spPr>
          <a:xfrm>
            <a:off x="458694" y="1520242"/>
            <a:ext cx="11274612" cy="4195763"/>
          </a:xfrm>
        </p:spPr>
        <p:txBody>
          <a:bodyPr/>
          <a:lstStyle/>
          <a:p>
            <a:r>
              <a:rPr lang="en-GB" dirty="0"/>
              <a:t>Files and folders stored on Google Drive can be shared to allow other users to view, edit or own them.</a:t>
            </a:r>
          </a:p>
          <a:p>
            <a:r>
              <a:rPr lang="en-GB" dirty="0"/>
              <a:t>To share a file/folder we just right click on the item and select share from the menu.</a:t>
            </a:r>
          </a:p>
          <a:p>
            <a:endParaRPr lang="en-GB" dirty="0"/>
          </a:p>
        </p:txBody>
      </p:sp>
      <p:pic>
        <p:nvPicPr>
          <p:cNvPr id="5" name="Picture 4">
            <a:extLst>
              <a:ext uri="{FF2B5EF4-FFF2-40B4-BE49-F238E27FC236}">
                <a16:creationId xmlns:a16="http://schemas.microsoft.com/office/drawing/2014/main" id="{1ED5A00F-F3B0-4662-96BD-17C367D2C4D7}"/>
              </a:ext>
            </a:extLst>
          </p:cNvPr>
          <p:cNvPicPr>
            <a:picLocks noChangeAspect="1"/>
          </p:cNvPicPr>
          <p:nvPr/>
        </p:nvPicPr>
        <p:blipFill>
          <a:blip r:embed="rId2"/>
          <a:stretch>
            <a:fillRect/>
          </a:stretch>
        </p:blipFill>
        <p:spPr>
          <a:xfrm>
            <a:off x="5001208" y="3497815"/>
            <a:ext cx="2189584" cy="3113314"/>
          </a:xfrm>
          <a:prstGeom prst="rect">
            <a:avLst/>
          </a:prstGeom>
        </p:spPr>
      </p:pic>
    </p:spTree>
    <p:extLst>
      <p:ext uri="{BB962C8B-B14F-4D97-AF65-F5344CB8AC3E}">
        <p14:creationId xmlns:p14="http://schemas.microsoft.com/office/powerpoint/2010/main" val="28427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EB33-9739-4F78-904A-5AAE31C00B8E}"/>
              </a:ext>
            </a:extLst>
          </p:cNvPr>
          <p:cNvSpPr>
            <a:spLocks noGrp="1"/>
          </p:cNvSpPr>
          <p:nvPr>
            <p:ph type="title"/>
          </p:nvPr>
        </p:nvSpPr>
        <p:spPr/>
        <p:txBody>
          <a:bodyPr/>
          <a:lstStyle/>
          <a:p>
            <a:r>
              <a:rPr lang="en-GB" dirty="0"/>
              <a:t>Sharing Files or Folders</a:t>
            </a:r>
            <a:endParaRPr lang="en-MT" dirty="0"/>
          </a:p>
        </p:txBody>
      </p:sp>
      <p:sp>
        <p:nvSpPr>
          <p:cNvPr id="3" name="Content Placeholder 2">
            <a:extLst>
              <a:ext uri="{FF2B5EF4-FFF2-40B4-BE49-F238E27FC236}">
                <a16:creationId xmlns:a16="http://schemas.microsoft.com/office/drawing/2014/main" id="{A226A1CC-89EE-4962-B86F-559B5BB0D403}"/>
              </a:ext>
            </a:extLst>
          </p:cNvPr>
          <p:cNvSpPr>
            <a:spLocks noGrp="1"/>
          </p:cNvSpPr>
          <p:nvPr>
            <p:ph idx="1"/>
          </p:nvPr>
        </p:nvSpPr>
        <p:spPr>
          <a:xfrm>
            <a:off x="458694" y="1520242"/>
            <a:ext cx="11274612" cy="4195763"/>
          </a:xfrm>
        </p:spPr>
        <p:txBody>
          <a:bodyPr/>
          <a:lstStyle/>
          <a:p>
            <a:r>
              <a:rPr lang="en-GB" dirty="0"/>
              <a:t>Afterwards Enter the names or email addresses of the person whom you want to share the selected files or folder and change the user settings (EDITOR / VIEWER). Click Done.</a:t>
            </a:r>
          </a:p>
          <a:p>
            <a:r>
              <a:rPr lang="en-GB" dirty="0"/>
              <a:t>Alternatively, you can generate a link by clicking on Get shareable link.</a:t>
            </a:r>
          </a:p>
          <a:p>
            <a:r>
              <a:rPr lang="en-GB" dirty="0"/>
              <a:t>To view files and folders others have shared with us we click shared button from navigation pane.</a:t>
            </a:r>
          </a:p>
        </p:txBody>
      </p:sp>
      <p:pic>
        <p:nvPicPr>
          <p:cNvPr id="6" name="Picture 5">
            <a:extLst>
              <a:ext uri="{FF2B5EF4-FFF2-40B4-BE49-F238E27FC236}">
                <a16:creationId xmlns:a16="http://schemas.microsoft.com/office/drawing/2014/main" id="{6EF30BE3-89F6-4555-AD0F-CB4A1D62A70B}"/>
              </a:ext>
            </a:extLst>
          </p:cNvPr>
          <p:cNvPicPr>
            <a:picLocks noChangeAspect="1"/>
          </p:cNvPicPr>
          <p:nvPr/>
        </p:nvPicPr>
        <p:blipFill rotWithShape="1">
          <a:blip r:embed="rId2"/>
          <a:srcRect t="23642"/>
          <a:stretch/>
        </p:blipFill>
        <p:spPr>
          <a:xfrm>
            <a:off x="5833092" y="4638851"/>
            <a:ext cx="2265880" cy="2154307"/>
          </a:xfrm>
          <a:prstGeom prst="rect">
            <a:avLst/>
          </a:prstGeom>
        </p:spPr>
      </p:pic>
      <p:sp>
        <p:nvSpPr>
          <p:cNvPr id="7" name="Rectangle 6">
            <a:extLst>
              <a:ext uri="{FF2B5EF4-FFF2-40B4-BE49-F238E27FC236}">
                <a16:creationId xmlns:a16="http://schemas.microsoft.com/office/drawing/2014/main" id="{458D98B5-BE40-4C87-8A3C-E46B176FD574}"/>
              </a:ext>
            </a:extLst>
          </p:cNvPr>
          <p:cNvSpPr/>
          <p:nvPr/>
        </p:nvSpPr>
        <p:spPr>
          <a:xfrm>
            <a:off x="5833092" y="5327780"/>
            <a:ext cx="2265880" cy="3882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T"/>
          </a:p>
        </p:txBody>
      </p:sp>
    </p:spTree>
    <p:extLst>
      <p:ext uri="{BB962C8B-B14F-4D97-AF65-F5344CB8AC3E}">
        <p14:creationId xmlns:p14="http://schemas.microsoft.com/office/powerpoint/2010/main" val="796470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39DE-E37C-4A1F-9CF7-5D153D0DCB82}"/>
              </a:ext>
            </a:extLst>
          </p:cNvPr>
          <p:cNvSpPr>
            <a:spLocks noGrp="1"/>
          </p:cNvSpPr>
          <p:nvPr>
            <p:ph type="title"/>
          </p:nvPr>
        </p:nvSpPr>
        <p:spPr/>
        <p:txBody>
          <a:bodyPr>
            <a:normAutofit/>
          </a:bodyPr>
          <a:lstStyle/>
          <a:p>
            <a:r>
              <a:rPr lang="en-GB" sz="4000" dirty="0"/>
              <a:t>Managing Previous Versions</a:t>
            </a:r>
            <a:endParaRPr lang="en-MT" sz="4000" dirty="0"/>
          </a:p>
        </p:txBody>
      </p:sp>
      <p:sp>
        <p:nvSpPr>
          <p:cNvPr id="3" name="Content Placeholder 2">
            <a:extLst>
              <a:ext uri="{FF2B5EF4-FFF2-40B4-BE49-F238E27FC236}">
                <a16:creationId xmlns:a16="http://schemas.microsoft.com/office/drawing/2014/main" id="{04212CD9-D6BF-4DD9-87E1-B11C64E2AF29}"/>
              </a:ext>
            </a:extLst>
          </p:cNvPr>
          <p:cNvSpPr>
            <a:spLocks noGrp="1"/>
          </p:cNvSpPr>
          <p:nvPr>
            <p:ph sz="half" idx="1"/>
          </p:nvPr>
        </p:nvSpPr>
        <p:spPr/>
        <p:txBody>
          <a:bodyPr>
            <a:normAutofit/>
          </a:bodyPr>
          <a:lstStyle/>
          <a:p>
            <a:r>
              <a:rPr lang="en-GB" sz="2400" dirty="0"/>
              <a:t>You may wish to recover older versions of your files should considerable work need to be done on one that may be incorrect or need to be checked against a previous version.</a:t>
            </a:r>
          </a:p>
          <a:p>
            <a:r>
              <a:rPr lang="en-GB" sz="2400" dirty="0"/>
              <a:t>Right click on the file an select Manage Versions or See Revision.</a:t>
            </a:r>
          </a:p>
        </p:txBody>
      </p:sp>
      <p:pic>
        <p:nvPicPr>
          <p:cNvPr id="13" name="Content Placeholder 12">
            <a:extLst>
              <a:ext uri="{FF2B5EF4-FFF2-40B4-BE49-F238E27FC236}">
                <a16:creationId xmlns:a16="http://schemas.microsoft.com/office/drawing/2014/main" id="{E583D67F-9AFD-4DCF-9A2E-4BD99594D946}"/>
              </a:ext>
            </a:extLst>
          </p:cNvPr>
          <p:cNvPicPr>
            <a:picLocks noGrp="1" noChangeAspect="1"/>
          </p:cNvPicPr>
          <p:nvPr>
            <p:ph sz="half" idx="2"/>
          </p:nvPr>
        </p:nvPicPr>
        <p:blipFill>
          <a:blip r:embed="rId2"/>
          <a:stretch>
            <a:fillRect/>
          </a:stretch>
        </p:blipFill>
        <p:spPr>
          <a:xfrm>
            <a:off x="6621820" y="1825625"/>
            <a:ext cx="3604516" cy="3364215"/>
          </a:xfrm>
          <a:prstGeom prst="rect">
            <a:avLst/>
          </a:prstGeom>
        </p:spPr>
      </p:pic>
    </p:spTree>
    <p:extLst>
      <p:ext uri="{BB962C8B-B14F-4D97-AF65-F5344CB8AC3E}">
        <p14:creationId xmlns:p14="http://schemas.microsoft.com/office/powerpoint/2010/main" val="690862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D2C56-9B3F-421F-8FCF-D3865A1AC852}"/>
              </a:ext>
            </a:extLst>
          </p:cNvPr>
          <p:cNvSpPr>
            <a:spLocks noGrp="1"/>
          </p:cNvSpPr>
          <p:nvPr>
            <p:ph type="title"/>
          </p:nvPr>
        </p:nvSpPr>
        <p:spPr/>
        <p:txBody>
          <a:bodyPr/>
          <a:lstStyle/>
          <a:p>
            <a:r>
              <a:rPr lang="en-GB" dirty="0"/>
              <a:t>Deleting a File or Folder</a:t>
            </a:r>
            <a:endParaRPr lang="en-MT" dirty="0"/>
          </a:p>
        </p:txBody>
      </p:sp>
      <p:sp>
        <p:nvSpPr>
          <p:cNvPr id="3" name="Content Placeholder 2">
            <a:extLst>
              <a:ext uri="{FF2B5EF4-FFF2-40B4-BE49-F238E27FC236}">
                <a16:creationId xmlns:a16="http://schemas.microsoft.com/office/drawing/2014/main" id="{1CFA5671-6622-4180-B5BF-B86E10E435F1}"/>
              </a:ext>
            </a:extLst>
          </p:cNvPr>
          <p:cNvSpPr>
            <a:spLocks noGrp="1"/>
          </p:cNvSpPr>
          <p:nvPr>
            <p:ph idx="1"/>
          </p:nvPr>
        </p:nvSpPr>
        <p:spPr>
          <a:xfrm>
            <a:off x="458694" y="1661363"/>
            <a:ext cx="11274612" cy="4195763"/>
          </a:xfrm>
        </p:spPr>
        <p:txBody>
          <a:bodyPr>
            <a:normAutofit/>
          </a:bodyPr>
          <a:lstStyle/>
          <a:p>
            <a:r>
              <a:rPr lang="en-GB" sz="2400" dirty="0"/>
              <a:t>To delete a file or folder we can simply right click on the object and select delete from the right click menu.</a:t>
            </a:r>
          </a:p>
          <a:p>
            <a:r>
              <a:rPr lang="en-GB" sz="2400" dirty="0"/>
              <a:t>It is important to keep in mind that deleted items will go into the trash folder (accessible from navigation pane), which will automatically be emptied after 30 days.</a:t>
            </a:r>
          </a:p>
          <a:p>
            <a:endParaRPr lang="en-MT" sz="2400" dirty="0"/>
          </a:p>
        </p:txBody>
      </p:sp>
      <p:pic>
        <p:nvPicPr>
          <p:cNvPr id="5" name="Picture 4">
            <a:extLst>
              <a:ext uri="{FF2B5EF4-FFF2-40B4-BE49-F238E27FC236}">
                <a16:creationId xmlns:a16="http://schemas.microsoft.com/office/drawing/2014/main" id="{D3F5CFA7-0453-4E96-B06B-7C94FA2C17FE}"/>
              </a:ext>
            </a:extLst>
          </p:cNvPr>
          <p:cNvPicPr>
            <a:picLocks noChangeAspect="1"/>
          </p:cNvPicPr>
          <p:nvPr/>
        </p:nvPicPr>
        <p:blipFill>
          <a:blip r:embed="rId2"/>
          <a:stretch>
            <a:fillRect/>
          </a:stretch>
        </p:blipFill>
        <p:spPr>
          <a:xfrm>
            <a:off x="3402623" y="2063178"/>
            <a:ext cx="1058452" cy="413458"/>
          </a:xfrm>
          <a:prstGeom prst="rect">
            <a:avLst/>
          </a:prstGeom>
        </p:spPr>
      </p:pic>
      <p:pic>
        <p:nvPicPr>
          <p:cNvPr id="7" name="Picture 6">
            <a:extLst>
              <a:ext uri="{FF2B5EF4-FFF2-40B4-BE49-F238E27FC236}">
                <a16:creationId xmlns:a16="http://schemas.microsoft.com/office/drawing/2014/main" id="{FF8DC5A2-62DC-4B8D-A01C-9CE4139B9631}"/>
              </a:ext>
            </a:extLst>
          </p:cNvPr>
          <p:cNvPicPr>
            <a:picLocks noChangeAspect="1"/>
          </p:cNvPicPr>
          <p:nvPr/>
        </p:nvPicPr>
        <p:blipFill>
          <a:blip r:embed="rId3"/>
          <a:stretch>
            <a:fillRect/>
          </a:stretch>
        </p:blipFill>
        <p:spPr>
          <a:xfrm>
            <a:off x="2869475" y="3676043"/>
            <a:ext cx="7251069" cy="3041187"/>
          </a:xfrm>
          <a:prstGeom prst="rect">
            <a:avLst/>
          </a:prstGeom>
        </p:spPr>
      </p:pic>
    </p:spTree>
    <p:extLst>
      <p:ext uri="{BB962C8B-B14F-4D97-AF65-F5344CB8AC3E}">
        <p14:creationId xmlns:p14="http://schemas.microsoft.com/office/powerpoint/2010/main" val="2888892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3BCC6-E1D8-40F3-85A3-B6D284C32EB2}"/>
              </a:ext>
            </a:extLst>
          </p:cNvPr>
          <p:cNvSpPr>
            <a:spLocks noGrp="1"/>
          </p:cNvSpPr>
          <p:nvPr>
            <p:ph type="title"/>
          </p:nvPr>
        </p:nvSpPr>
        <p:spPr/>
        <p:txBody>
          <a:bodyPr vert="horz" lIns="91440" tIns="45720" rIns="91440" bIns="45720" rtlCol="0" anchor="b">
            <a:normAutofit/>
          </a:bodyPr>
          <a:lstStyle/>
          <a:p>
            <a:r>
              <a:rPr lang="en-US" sz="5200" dirty="0"/>
              <a:t>Collaboration Concepts</a:t>
            </a:r>
          </a:p>
        </p:txBody>
      </p:sp>
      <p:sp>
        <p:nvSpPr>
          <p:cNvPr id="3" name="Subtitle 2">
            <a:extLst>
              <a:ext uri="{FF2B5EF4-FFF2-40B4-BE49-F238E27FC236}">
                <a16:creationId xmlns:a16="http://schemas.microsoft.com/office/drawing/2014/main" id="{507D6E4A-B838-47C9-AAB1-1D290F61D79B}"/>
              </a:ext>
            </a:extLst>
          </p:cNvPr>
          <p:cNvSpPr>
            <a:spLocks noGrp="1"/>
          </p:cNvSpPr>
          <p:nvPr>
            <p:ph idx="1"/>
          </p:nvPr>
        </p:nvSpPr>
        <p:spPr/>
        <p:txBody>
          <a:bodyPr vert="horz" lIns="91440" tIns="45720" rIns="91440" bIns="45720" rtlCol="0">
            <a:normAutofit/>
          </a:bodyPr>
          <a:lstStyle/>
          <a:p>
            <a:r>
              <a:rPr lang="en-US" sz="2200" dirty="0"/>
              <a:t>ICT and promotes online collaboration since it is referred to as </a:t>
            </a:r>
            <a:r>
              <a:rPr lang="en-US" sz="2200" i="1" dirty="0"/>
              <a:t>Technology that allows sharing of communications and information globally</a:t>
            </a:r>
            <a:r>
              <a:rPr lang="en-US" sz="2200" dirty="0"/>
              <a:t>.</a:t>
            </a:r>
          </a:p>
          <a:p>
            <a:r>
              <a:rPr lang="en-US" sz="2200" dirty="0"/>
              <a:t>The main types of services and tools supporting online collaboration are:</a:t>
            </a:r>
          </a:p>
          <a:p>
            <a:pPr lvl="1"/>
            <a:endParaRPr lang="en-US" sz="1800" dirty="0"/>
          </a:p>
        </p:txBody>
      </p:sp>
      <p:graphicFrame>
        <p:nvGraphicFramePr>
          <p:cNvPr id="4" name="Table 4">
            <a:extLst>
              <a:ext uri="{FF2B5EF4-FFF2-40B4-BE49-F238E27FC236}">
                <a16:creationId xmlns:a16="http://schemas.microsoft.com/office/drawing/2014/main" id="{75652205-8963-4F4A-9120-45EE519AE7A1}"/>
              </a:ext>
            </a:extLst>
          </p:cNvPr>
          <p:cNvGraphicFramePr>
            <a:graphicFrameLocks noGrp="1"/>
          </p:cNvGraphicFramePr>
          <p:nvPr>
            <p:extLst>
              <p:ext uri="{D42A27DB-BD31-4B8C-83A1-F6EECF244321}">
                <p14:modId xmlns:p14="http://schemas.microsoft.com/office/powerpoint/2010/main" val="3248035904"/>
              </p:ext>
            </p:extLst>
          </p:nvPr>
        </p:nvGraphicFramePr>
        <p:xfrm>
          <a:off x="1454952" y="3624068"/>
          <a:ext cx="8128000" cy="2335660"/>
        </p:xfrm>
        <a:graphic>
          <a:graphicData uri="http://schemas.openxmlformats.org/drawingml/2006/table">
            <a:tbl>
              <a:tblPr firstRow="1" bandRow="1">
                <a:tableStyleId>{073A0DAA-6AF3-43AB-8588-CEC1D06C72B9}</a:tableStyleId>
              </a:tblPr>
              <a:tblGrid>
                <a:gridCol w="4064000">
                  <a:extLst>
                    <a:ext uri="{9D8B030D-6E8A-4147-A177-3AD203B41FA5}">
                      <a16:colId xmlns:a16="http://schemas.microsoft.com/office/drawing/2014/main" val="3202525988"/>
                    </a:ext>
                  </a:extLst>
                </a:gridCol>
                <a:gridCol w="4064000">
                  <a:extLst>
                    <a:ext uri="{9D8B030D-6E8A-4147-A177-3AD203B41FA5}">
                      <a16:colId xmlns:a16="http://schemas.microsoft.com/office/drawing/2014/main" val="2665889837"/>
                    </a:ext>
                  </a:extLst>
                </a:gridCol>
              </a:tblGrid>
              <a:tr h="370840">
                <a:tc>
                  <a:txBody>
                    <a:bodyPr/>
                    <a:lstStyle/>
                    <a:p>
                      <a:pPr algn="ctr"/>
                      <a:r>
                        <a:rPr lang="en-GB" dirty="0"/>
                        <a:t>Services</a:t>
                      </a:r>
                      <a:endParaRPr lang="en-MT" dirty="0"/>
                    </a:p>
                  </a:txBody>
                  <a:tcPr anchor="ctr"/>
                </a:tc>
                <a:tc>
                  <a:txBody>
                    <a:bodyPr/>
                    <a:lstStyle/>
                    <a:p>
                      <a:pPr algn="ctr"/>
                      <a:r>
                        <a:rPr lang="en-GB" dirty="0"/>
                        <a:t>Tools</a:t>
                      </a:r>
                      <a:endParaRPr lang="en-MT" dirty="0"/>
                    </a:p>
                  </a:txBody>
                  <a:tcPr anchor="ctr"/>
                </a:tc>
                <a:extLst>
                  <a:ext uri="{0D108BD9-81ED-4DB2-BD59-A6C34878D82A}">
                    <a16:rowId xmlns:a16="http://schemas.microsoft.com/office/drawing/2014/main" val="4005007579"/>
                  </a:ext>
                </a:extLst>
              </a:tr>
              <a:tr h="370840">
                <a:tc rowSpan="2">
                  <a:txBody>
                    <a:bodyPr/>
                    <a:lstStyle/>
                    <a:p>
                      <a:pPr algn="ctr"/>
                      <a:r>
                        <a:rPr lang="en-GB" dirty="0"/>
                        <a:t>Cloud Computing</a:t>
                      </a:r>
                      <a:endParaRPr lang="en-MT" dirty="0"/>
                    </a:p>
                  </a:txBody>
                  <a:tcPr anchor="ctr"/>
                </a:tc>
                <a:tc>
                  <a:txBody>
                    <a:bodyPr/>
                    <a:lstStyle/>
                    <a:p>
                      <a:pPr algn="ctr"/>
                      <a:r>
                        <a:rPr lang="en-GB" dirty="0"/>
                        <a:t>Productivity Applications</a:t>
                      </a:r>
                      <a:endParaRPr lang="en-MT" dirty="0"/>
                    </a:p>
                  </a:txBody>
                  <a:tcPr anchor="ctr"/>
                </a:tc>
                <a:extLst>
                  <a:ext uri="{0D108BD9-81ED-4DB2-BD59-A6C34878D82A}">
                    <a16:rowId xmlns:a16="http://schemas.microsoft.com/office/drawing/2014/main" val="1896375477"/>
                  </a:ext>
                </a:extLst>
              </a:tr>
              <a:tr h="481460">
                <a:tc vMerge="1">
                  <a:txBody>
                    <a:bodyPr/>
                    <a:lstStyle/>
                    <a:p>
                      <a:pPr algn="ctr"/>
                      <a:endParaRPr lang="en-MT" dirty="0"/>
                    </a:p>
                  </a:txBody>
                  <a:tcPr anchor="ctr"/>
                </a:tc>
                <a:tc>
                  <a:txBody>
                    <a:bodyPr/>
                    <a:lstStyle/>
                    <a:p>
                      <a:pPr algn="ctr"/>
                      <a:r>
                        <a:rPr lang="en-GB" dirty="0"/>
                        <a:t>Social Media</a:t>
                      </a:r>
                      <a:endParaRPr lang="en-MT" dirty="0"/>
                    </a:p>
                  </a:txBody>
                  <a:tcPr anchor="ctr"/>
                </a:tc>
                <a:extLst>
                  <a:ext uri="{0D108BD9-81ED-4DB2-BD59-A6C34878D82A}">
                    <a16:rowId xmlns:a16="http://schemas.microsoft.com/office/drawing/2014/main" val="4285579464"/>
                  </a:ext>
                </a:extLst>
              </a:tr>
              <a:tr h="37084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Mobile Technology</a:t>
                      </a:r>
                      <a:endParaRPr lang="en-MT" dirty="0"/>
                    </a:p>
                  </a:txBody>
                  <a:tcPr anchor="ctr"/>
                </a:tc>
                <a:tc>
                  <a:txBody>
                    <a:bodyPr/>
                    <a:lstStyle/>
                    <a:p>
                      <a:pPr algn="ctr"/>
                      <a:r>
                        <a:rPr lang="en-GB" dirty="0"/>
                        <a:t>Online Calendars</a:t>
                      </a:r>
                      <a:endParaRPr lang="en-MT" dirty="0"/>
                    </a:p>
                  </a:txBody>
                  <a:tcPr anchor="ctr"/>
                </a:tc>
                <a:extLst>
                  <a:ext uri="{0D108BD9-81ED-4DB2-BD59-A6C34878D82A}">
                    <a16:rowId xmlns:a16="http://schemas.microsoft.com/office/drawing/2014/main" val="3239279119"/>
                  </a:ext>
                </a:extLst>
              </a:tr>
              <a:tr h="37084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Mobile Technology</a:t>
                      </a:r>
                      <a:endParaRPr lang="en-MT" dirty="0"/>
                    </a:p>
                  </a:txBody>
                  <a:tcPr anchor="ctr"/>
                </a:tc>
                <a:tc>
                  <a:txBody>
                    <a:bodyPr/>
                    <a:lstStyle/>
                    <a:p>
                      <a:pPr algn="ctr"/>
                      <a:r>
                        <a:rPr lang="en-GB" dirty="0"/>
                        <a:t>Online Meetings</a:t>
                      </a:r>
                      <a:endParaRPr lang="en-MT" dirty="0"/>
                    </a:p>
                  </a:txBody>
                  <a:tcPr anchor="ctr"/>
                </a:tc>
                <a:extLst>
                  <a:ext uri="{0D108BD9-81ED-4DB2-BD59-A6C34878D82A}">
                    <a16:rowId xmlns:a16="http://schemas.microsoft.com/office/drawing/2014/main" val="70453812"/>
                  </a:ext>
                </a:extLst>
              </a:tr>
              <a:tr h="370840">
                <a:tc vMerge="1">
                  <a:txBody>
                    <a:bodyPr/>
                    <a:lstStyle/>
                    <a:p>
                      <a:pPr algn="ctr"/>
                      <a:endParaRPr lang="en-MT" dirty="0"/>
                    </a:p>
                  </a:txBody>
                  <a:tcPr anchor="ctr"/>
                </a:tc>
                <a:tc>
                  <a:txBody>
                    <a:bodyPr/>
                    <a:lstStyle/>
                    <a:p>
                      <a:pPr algn="ctr"/>
                      <a:r>
                        <a:rPr lang="en-GB" dirty="0"/>
                        <a:t>Online Learning Environments</a:t>
                      </a:r>
                      <a:endParaRPr lang="en-MT" dirty="0"/>
                    </a:p>
                  </a:txBody>
                  <a:tcPr anchor="ctr"/>
                </a:tc>
                <a:extLst>
                  <a:ext uri="{0D108BD9-81ED-4DB2-BD59-A6C34878D82A}">
                    <a16:rowId xmlns:a16="http://schemas.microsoft.com/office/drawing/2014/main" val="541755360"/>
                  </a:ext>
                </a:extLst>
              </a:tr>
            </a:tbl>
          </a:graphicData>
        </a:graphic>
      </p:graphicFrame>
    </p:spTree>
    <p:extLst>
      <p:ext uri="{BB962C8B-B14F-4D97-AF65-F5344CB8AC3E}">
        <p14:creationId xmlns:p14="http://schemas.microsoft.com/office/powerpoint/2010/main" val="1717881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lstStyle/>
          <a:p>
            <a:r>
              <a:rPr lang="en-GB" dirty="0"/>
              <a:t>Using an Online Calendar</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lstStyle/>
          <a:p>
            <a:r>
              <a:rPr lang="en-GB" dirty="0"/>
              <a:t>An online calendar allows you to keep track of your events and activities. </a:t>
            </a:r>
          </a:p>
          <a:p>
            <a:r>
              <a:rPr lang="en-GB" dirty="0"/>
              <a:t>You can let others see your calendar, and view schedules that others have shared with you.</a:t>
            </a:r>
            <a:endParaRPr lang="en-MT" dirty="0"/>
          </a:p>
        </p:txBody>
      </p:sp>
    </p:spTree>
    <p:extLst>
      <p:ext uri="{BB962C8B-B14F-4D97-AF65-F5344CB8AC3E}">
        <p14:creationId xmlns:p14="http://schemas.microsoft.com/office/powerpoint/2010/main" val="2860797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lstStyle/>
          <a:p>
            <a:r>
              <a:rPr lang="en-GB" dirty="0"/>
              <a:t>Creating An Online Calendar Event</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lstStyle/>
          <a:p>
            <a:r>
              <a:rPr lang="en-GB" dirty="0"/>
              <a:t>Go to the webpage </a:t>
            </a:r>
            <a:r>
              <a:rPr lang="en-GB" dirty="0">
                <a:hlinkClick r:id="rId2"/>
              </a:rPr>
              <a:t>https://calendar.google.com</a:t>
            </a:r>
            <a:endParaRPr lang="en-GB" dirty="0"/>
          </a:p>
          <a:p>
            <a:r>
              <a:rPr lang="en-GB" dirty="0"/>
              <a:t>Select a date on the Calendar on which you wish to mark an event.</a:t>
            </a:r>
          </a:p>
          <a:p>
            <a:r>
              <a:rPr lang="en-GB" dirty="0"/>
              <a:t>Select a time slot on the selected date and add a title.</a:t>
            </a:r>
            <a:endParaRPr lang="en-MT" dirty="0"/>
          </a:p>
        </p:txBody>
      </p:sp>
    </p:spTree>
    <p:extLst>
      <p:ext uri="{BB962C8B-B14F-4D97-AF65-F5344CB8AC3E}">
        <p14:creationId xmlns:p14="http://schemas.microsoft.com/office/powerpoint/2010/main" val="7816270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lstStyle/>
          <a:p>
            <a:r>
              <a:rPr lang="en-GB" dirty="0"/>
              <a:t>Sharing An Online Calendar Event</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lstStyle/>
          <a:p>
            <a:r>
              <a:rPr lang="en-GB" dirty="0"/>
              <a:t>Click on your already created calendar event.</a:t>
            </a:r>
          </a:p>
          <a:p>
            <a:r>
              <a:rPr lang="en-GB" dirty="0"/>
              <a:t>Select more options.</a:t>
            </a:r>
          </a:p>
          <a:p>
            <a:r>
              <a:rPr lang="en-GB" dirty="0"/>
              <a:t>Add guests you want to share the event with.</a:t>
            </a:r>
            <a:endParaRPr lang="en-MT" dirty="0"/>
          </a:p>
        </p:txBody>
      </p:sp>
    </p:spTree>
    <p:extLst>
      <p:ext uri="{BB962C8B-B14F-4D97-AF65-F5344CB8AC3E}">
        <p14:creationId xmlns:p14="http://schemas.microsoft.com/office/powerpoint/2010/main" val="1823551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normAutofit/>
          </a:bodyPr>
          <a:lstStyle/>
          <a:p>
            <a:r>
              <a:rPr lang="en-GB" dirty="0"/>
              <a:t>Sharing Your Whole Calendar / Viewing A Friends Calendar</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lstStyle/>
          <a:p>
            <a:r>
              <a:rPr lang="en-GB" dirty="0" smtClean="0"/>
              <a:t>Click on the + next to other calendars</a:t>
            </a:r>
          </a:p>
          <a:p>
            <a:r>
              <a:rPr lang="en-GB" dirty="0" smtClean="0"/>
              <a:t>Subscribe to a calendar</a:t>
            </a:r>
          </a:p>
          <a:p>
            <a:r>
              <a:rPr lang="en-GB" dirty="0" smtClean="0"/>
              <a:t>Enter email address</a:t>
            </a:r>
          </a:p>
          <a:p>
            <a:r>
              <a:rPr lang="en-GB" dirty="0" smtClean="0"/>
              <a:t>Click request access</a:t>
            </a:r>
          </a:p>
          <a:p>
            <a:endParaRPr lang="en-MT" dirty="0"/>
          </a:p>
        </p:txBody>
      </p:sp>
    </p:spTree>
    <p:extLst>
      <p:ext uri="{BB962C8B-B14F-4D97-AF65-F5344CB8AC3E}">
        <p14:creationId xmlns:p14="http://schemas.microsoft.com/office/powerpoint/2010/main" val="1915964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normAutofit/>
          </a:bodyPr>
          <a:lstStyle/>
          <a:p>
            <a:r>
              <a:rPr lang="en-GB" dirty="0" smtClean="0"/>
              <a:t>Social Media Tools</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lstStyle/>
          <a:p>
            <a:r>
              <a:rPr lang="en-GB" dirty="0"/>
              <a:t>Social media tools provide various means of interactions among people, allowing them to create, share, and exchange information and ideas in virtual communities and networks. </a:t>
            </a:r>
            <a:endParaRPr lang="en-GB" dirty="0" smtClean="0"/>
          </a:p>
          <a:p>
            <a:pPr marL="0" indent="0">
              <a:buNone/>
            </a:pPr>
            <a:endParaRPr lang="en-US" dirty="0"/>
          </a:p>
          <a:p>
            <a:endParaRPr lang="en-MT" dirty="0"/>
          </a:p>
        </p:txBody>
      </p:sp>
    </p:spTree>
    <p:extLst>
      <p:ext uri="{BB962C8B-B14F-4D97-AF65-F5344CB8AC3E}">
        <p14:creationId xmlns:p14="http://schemas.microsoft.com/office/powerpoint/2010/main" val="1259245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normAutofit/>
          </a:bodyPr>
          <a:lstStyle/>
          <a:p>
            <a:r>
              <a:rPr lang="en-GB" dirty="0" smtClean="0"/>
              <a:t>Types of Social Media</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normAutofit fontScale="92500"/>
          </a:bodyPr>
          <a:lstStyle/>
          <a:p>
            <a:r>
              <a:rPr lang="en-US" dirty="0"/>
              <a:t>Social network - </a:t>
            </a:r>
            <a:r>
              <a:rPr lang="en-GB" dirty="0"/>
              <a:t>A website that is used for social networking or for keeping up with others who share common interests, activities. Ex. Facebook</a:t>
            </a:r>
          </a:p>
          <a:p>
            <a:r>
              <a:rPr lang="en-US" dirty="0"/>
              <a:t>Professional </a:t>
            </a:r>
            <a:r>
              <a:rPr lang="en-US" dirty="0" smtClean="0"/>
              <a:t>Social </a:t>
            </a:r>
            <a:r>
              <a:rPr lang="en-US" dirty="0"/>
              <a:t>network </a:t>
            </a:r>
            <a:r>
              <a:rPr lang="en-US" dirty="0" smtClean="0"/>
              <a:t>- </a:t>
            </a:r>
            <a:r>
              <a:rPr lang="en-GB" dirty="0"/>
              <a:t>A website that is used for professional networking, information sharing and job seeking</a:t>
            </a:r>
            <a:r>
              <a:rPr lang="en-GB" dirty="0" smtClean="0"/>
              <a:t>. Ex. Linked In</a:t>
            </a:r>
            <a:endParaRPr lang="en-US" dirty="0"/>
          </a:p>
          <a:p>
            <a:r>
              <a:rPr lang="en-US" dirty="0" smtClean="0"/>
              <a:t>Wiki - </a:t>
            </a:r>
            <a:r>
              <a:rPr lang="en-GB" dirty="0"/>
              <a:t>A website that is used to publish, modify, or delete contents via a web browser</a:t>
            </a:r>
            <a:r>
              <a:rPr lang="en-GB" dirty="0" smtClean="0"/>
              <a:t>. Ex. Wikipedia</a:t>
            </a:r>
          </a:p>
          <a:p>
            <a:r>
              <a:rPr lang="en-US" dirty="0" smtClean="0"/>
              <a:t>Blog / Micro Blog - </a:t>
            </a:r>
            <a:r>
              <a:rPr lang="en-GB" dirty="0"/>
              <a:t>A website on which an individual or group of users record opinions or information on a regular basis</a:t>
            </a:r>
            <a:r>
              <a:rPr lang="en-GB" dirty="0" smtClean="0"/>
              <a:t>. Ex. Twitter</a:t>
            </a:r>
          </a:p>
          <a:p>
            <a:r>
              <a:rPr lang="en-US" dirty="0"/>
              <a:t>Content </a:t>
            </a:r>
            <a:r>
              <a:rPr lang="en-US" dirty="0" smtClean="0"/>
              <a:t>community - </a:t>
            </a:r>
            <a:r>
              <a:rPr lang="en-GB" dirty="0"/>
              <a:t>A website that allow users to share online multimedia materials</a:t>
            </a:r>
            <a:r>
              <a:rPr lang="en-GB" dirty="0" smtClean="0"/>
              <a:t>. Ex. </a:t>
            </a:r>
            <a:r>
              <a:rPr lang="en-GB" dirty="0" err="1" smtClean="0"/>
              <a:t>Youtube</a:t>
            </a:r>
            <a:endParaRPr lang="en-US" dirty="0"/>
          </a:p>
          <a:p>
            <a:endParaRPr lang="en-MT" dirty="0"/>
          </a:p>
        </p:txBody>
      </p:sp>
    </p:spTree>
    <p:extLst>
      <p:ext uri="{BB962C8B-B14F-4D97-AF65-F5344CB8AC3E}">
        <p14:creationId xmlns:p14="http://schemas.microsoft.com/office/powerpoint/2010/main" val="42155707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normAutofit/>
          </a:bodyPr>
          <a:lstStyle/>
          <a:p>
            <a:r>
              <a:rPr lang="en-GB" dirty="0" smtClean="0"/>
              <a:t>Using Online Meeting Tools</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normAutofit/>
          </a:bodyPr>
          <a:lstStyle/>
          <a:p>
            <a:r>
              <a:rPr lang="en-GB" dirty="0"/>
              <a:t>Online collaboration often requires team members to work closely and you can achieve this by hosting a group video chat or conference call.</a:t>
            </a:r>
          </a:p>
          <a:p>
            <a:r>
              <a:rPr lang="en-GB" dirty="0"/>
              <a:t>Google Hangouts is an online communication platform developed by Google which includes messaging, video chat, SMS and VOIP features. Google Hangouts can facilitate group chat or conference call with up to 25 participants for free.</a:t>
            </a:r>
            <a:endParaRPr lang="en-MT" dirty="0"/>
          </a:p>
        </p:txBody>
      </p:sp>
    </p:spTree>
    <p:extLst>
      <p:ext uri="{BB962C8B-B14F-4D97-AF65-F5344CB8AC3E}">
        <p14:creationId xmlns:p14="http://schemas.microsoft.com/office/powerpoint/2010/main" val="2500362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normAutofit/>
          </a:bodyPr>
          <a:lstStyle/>
          <a:p>
            <a:r>
              <a:rPr lang="en-GB" dirty="0" smtClean="0"/>
              <a:t>Accessing Online Learning Environments</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normAutofit/>
          </a:bodyPr>
          <a:lstStyle/>
          <a:p>
            <a:r>
              <a:rPr lang="en-GB" dirty="0"/>
              <a:t>An online learning environment can be described as a virtual classroom that offers students and teachers opportunities to interact with instructional materials, interactions and events without the need to be physically present in a classroom</a:t>
            </a:r>
            <a:r>
              <a:rPr lang="en-GB" dirty="0" smtClean="0"/>
              <a:t>.</a:t>
            </a:r>
          </a:p>
          <a:p>
            <a:r>
              <a:rPr lang="en-GB" dirty="0"/>
              <a:t>The features of a typical online learning environment include:</a:t>
            </a:r>
          </a:p>
          <a:p>
            <a:pPr lvl="1"/>
            <a:r>
              <a:rPr lang="en-GB" dirty="0" smtClean="0"/>
              <a:t>Calendar</a:t>
            </a:r>
            <a:endParaRPr lang="en-GB" dirty="0"/>
          </a:p>
          <a:p>
            <a:pPr lvl="1"/>
            <a:r>
              <a:rPr lang="en-GB" dirty="0" smtClean="0"/>
              <a:t>Discussion </a:t>
            </a:r>
            <a:r>
              <a:rPr lang="en-GB" dirty="0"/>
              <a:t>forum, chats or notice board</a:t>
            </a:r>
          </a:p>
          <a:p>
            <a:pPr lvl="1"/>
            <a:r>
              <a:rPr lang="en-GB" dirty="0" smtClean="0"/>
              <a:t>Exercises</a:t>
            </a:r>
            <a:r>
              <a:rPr lang="en-GB" dirty="0"/>
              <a:t>, quizzes and assessment records</a:t>
            </a:r>
            <a:endParaRPr lang="en-MT" dirty="0"/>
          </a:p>
        </p:txBody>
      </p:sp>
    </p:spTree>
    <p:extLst>
      <p:ext uri="{BB962C8B-B14F-4D97-AF65-F5344CB8AC3E}">
        <p14:creationId xmlns:p14="http://schemas.microsoft.com/office/powerpoint/2010/main" val="29683547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normAutofit/>
          </a:bodyPr>
          <a:lstStyle/>
          <a:p>
            <a:r>
              <a:rPr lang="en-GB" dirty="0"/>
              <a:t>Examples of Online Learning </a:t>
            </a:r>
            <a:r>
              <a:rPr lang="en-GB" dirty="0" smtClean="0"/>
              <a:t>Environments</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normAutofit/>
          </a:bodyPr>
          <a:lstStyle/>
          <a:p>
            <a:r>
              <a:rPr lang="en-US" b="1" dirty="0"/>
              <a:t>Virtual Learning Environments (VLEs) </a:t>
            </a:r>
            <a:endParaRPr lang="en-US" b="1" dirty="0" smtClean="0"/>
          </a:p>
          <a:p>
            <a:pPr lvl="1"/>
            <a:r>
              <a:rPr lang="en-GB" dirty="0" smtClean="0"/>
              <a:t>A web-based </a:t>
            </a:r>
            <a:r>
              <a:rPr lang="en-GB" dirty="0"/>
              <a:t>e-learning educational environment that models conventional in-person education by providing equivalent virtual access to classes, class content, tests, homework, grades, assessments, and other external resources</a:t>
            </a:r>
            <a:r>
              <a:rPr lang="en-GB" dirty="0" smtClean="0"/>
              <a:t>. Ex. Moodle</a:t>
            </a:r>
            <a:endParaRPr lang="en-GB" dirty="0"/>
          </a:p>
          <a:p>
            <a:r>
              <a:rPr lang="en-US" b="1" dirty="0"/>
              <a:t>Learning Management Systems </a:t>
            </a:r>
            <a:r>
              <a:rPr lang="en-US" b="1" dirty="0" smtClean="0"/>
              <a:t>(LMS)</a:t>
            </a:r>
          </a:p>
          <a:p>
            <a:pPr lvl="1"/>
            <a:r>
              <a:rPr lang="en-GB" dirty="0"/>
              <a:t>A Learning Management System (LMS) is a software application for the administration, documentation, tracking, reporting and delivery of e-learning education courses or training programs</a:t>
            </a:r>
            <a:r>
              <a:rPr lang="en-GB" dirty="0" smtClean="0"/>
              <a:t>. Ex. Coursera</a:t>
            </a:r>
            <a:endParaRPr lang="en-GB" dirty="0"/>
          </a:p>
        </p:txBody>
      </p:sp>
    </p:spTree>
    <p:extLst>
      <p:ext uri="{BB962C8B-B14F-4D97-AF65-F5344CB8AC3E}">
        <p14:creationId xmlns:p14="http://schemas.microsoft.com/office/powerpoint/2010/main" val="3250406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231B-3DC4-4042-85FF-6A441DC5225F}"/>
              </a:ext>
            </a:extLst>
          </p:cNvPr>
          <p:cNvSpPr>
            <a:spLocks noGrp="1"/>
          </p:cNvSpPr>
          <p:nvPr>
            <p:ph type="title"/>
          </p:nvPr>
        </p:nvSpPr>
        <p:spPr/>
        <p:txBody>
          <a:bodyPr>
            <a:normAutofit/>
          </a:bodyPr>
          <a:lstStyle/>
          <a:p>
            <a:r>
              <a:rPr lang="en-GB" dirty="0" smtClean="0"/>
              <a:t>Online Courses</a:t>
            </a:r>
            <a:endParaRPr lang="en-MT" dirty="0"/>
          </a:p>
        </p:txBody>
      </p:sp>
      <p:sp>
        <p:nvSpPr>
          <p:cNvPr id="3" name="Content Placeholder 2">
            <a:extLst>
              <a:ext uri="{FF2B5EF4-FFF2-40B4-BE49-F238E27FC236}">
                <a16:creationId xmlns:a16="http://schemas.microsoft.com/office/drawing/2014/main" id="{4324B29B-7642-40C0-9DFE-EEF843E3ED86}"/>
              </a:ext>
            </a:extLst>
          </p:cNvPr>
          <p:cNvSpPr>
            <a:spLocks noGrp="1"/>
          </p:cNvSpPr>
          <p:nvPr>
            <p:ph idx="1"/>
          </p:nvPr>
        </p:nvSpPr>
        <p:spPr/>
        <p:txBody>
          <a:bodyPr>
            <a:normAutofit/>
          </a:bodyPr>
          <a:lstStyle/>
          <a:p>
            <a:r>
              <a:rPr lang="en-GB" dirty="0"/>
              <a:t>An online course should offer as much support as possible in the form of resources that will help learners to achieve the objectives and complete assignments.</a:t>
            </a:r>
          </a:p>
          <a:p>
            <a:r>
              <a:rPr lang="en-GB" dirty="0"/>
              <a:t>These resources may include:</a:t>
            </a:r>
          </a:p>
          <a:p>
            <a:pPr lvl="1"/>
            <a:r>
              <a:rPr lang="en-GB" dirty="0" smtClean="0"/>
              <a:t> </a:t>
            </a:r>
            <a:r>
              <a:rPr lang="en-GB" dirty="0"/>
              <a:t>Presentations and tutorials</a:t>
            </a:r>
          </a:p>
          <a:p>
            <a:pPr lvl="1"/>
            <a:r>
              <a:rPr lang="en-GB" dirty="0" smtClean="0"/>
              <a:t>Documents </a:t>
            </a:r>
            <a:r>
              <a:rPr lang="en-GB" dirty="0"/>
              <a:t>with handouts, study guide or worksheets</a:t>
            </a:r>
          </a:p>
          <a:p>
            <a:pPr lvl="1"/>
            <a:r>
              <a:rPr lang="en-GB" dirty="0" smtClean="0"/>
              <a:t>Audio </a:t>
            </a:r>
            <a:r>
              <a:rPr lang="en-GB" dirty="0"/>
              <a:t>and video files</a:t>
            </a:r>
          </a:p>
          <a:p>
            <a:pPr lvl="1"/>
            <a:r>
              <a:rPr lang="en-GB" dirty="0" smtClean="0"/>
              <a:t>Hyperlinks </a:t>
            </a:r>
            <a:r>
              <a:rPr lang="en-GB" dirty="0"/>
              <a:t>to articles on the World Wide Web</a:t>
            </a:r>
            <a:endParaRPr lang="en-MT" dirty="0"/>
          </a:p>
        </p:txBody>
      </p:sp>
    </p:spTree>
    <p:extLst>
      <p:ext uri="{BB962C8B-B14F-4D97-AF65-F5344CB8AC3E}">
        <p14:creationId xmlns:p14="http://schemas.microsoft.com/office/powerpoint/2010/main" val="284135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3BCC6-E1D8-40F3-85A3-B6D284C32EB2}"/>
              </a:ext>
            </a:extLst>
          </p:cNvPr>
          <p:cNvSpPr>
            <a:spLocks noGrp="1"/>
          </p:cNvSpPr>
          <p:nvPr>
            <p:ph type="title"/>
          </p:nvPr>
        </p:nvSpPr>
        <p:spPr>
          <a:xfrm>
            <a:off x="648447" y="1129240"/>
            <a:ext cx="10895106" cy="1325563"/>
          </a:xfrm>
        </p:spPr>
        <p:txBody>
          <a:bodyPr vert="horz" lIns="91440" tIns="45720" rIns="91440" bIns="45720" rtlCol="0" anchor="b">
            <a:normAutofit fontScale="90000"/>
          </a:bodyPr>
          <a:lstStyle/>
          <a:p>
            <a:pPr algn="ctr"/>
            <a:r>
              <a:rPr lang="en-US" sz="5200" dirty="0"/>
              <a:t>Characteristics of Online Collaborative Tools</a:t>
            </a:r>
          </a:p>
        </p:txBody>
      </p:sp>
      <p:sp>
        <p:nvSpPr>
          <p:cNvPr id="3" name="Subtitle 2">
            <a:extLst>
              <a:ext uri="{FF2B5EF4-FFF2-40B4-BE49-F238E27FC236}">
                <a16:creationId xmlns:a16="http://schemas.microsoft.com/office/drawing/2014/main" id="{507D6E4A-B838-47C9-AAB1-1D290F61D79B}"/>
              </a:ext>
            </a:extLst>
          </p:cNvPr>
          <p:cNvSpPr>
            <a:spLocks noGrp="1"/>
          </p:cNvSpPr>
          <p:nvPr>
            <p:ph idx="1"/>
          </p:nvPr>
        </p:nvSpPr>
        <p:spPr>
          <a:xfrm>
            <a:off x="458694" y="2998209"/>
            <a:ext cx="11274612" cy="2551529"/>
          </a:xfrm>
        </p:spPr>
        <p:txBody>
          <a:bodyPr vert="horz" lIns="91440" tIns="45720" rIns="91440" bIns="45720" rtlCol="0">
            <a:normAutofit/>
          </a:bodyPr>
          <a:lstStyle/>
          <a:p>
            <a:pPr>
              <a:spcBef>
                <a:spcPts val="7200"/>
              </a:spcBef>
            </a:pPr>
            <a:r>
              <a:rPr lang="en-US" sz="2200" dirty="0"/>
              <a:t>Multiple Users can access, work and contribute on the same document or project.</a:t>
            </a:r>
          </a:p>
          <a:p>
            <a:r>
              <a:rPr lang="en-US" sz="2200" dirty="0"/>
              <a:t>Real time – Responses, edits and updates are shown immediately.</a:t>
            </a:r>
          </a:p>
          <a:p>
            <a:r>
              <a:rPr lang="en-US" sz="2200" dirty="0"/>
              <a:t>Global Reach – Can be used from any location with the right set-up and internet 			     connection.</a:t>
            </a:r>
          </a:p>
          <a:p>
            <a:r>
              <a:rPr lang="en-US" sz="2200" dirty="0"/>
              <a:t>Concurrent access – multiple user access allows for faster editing an decision making.</a:t>
            </a:r>
          </a:p>
        </p:txBody>
      </p:sp>
    </p:spTree>
    <p:extLst>
      <p:ext uri="{BB962C8B-B14F-4D97-AF65-F5344CB8AC3E}">
        <p14:creationId xmlns:p14="http://schemas.microsoft.com/office/powerpoint/2010/main" val="89435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Mobile Collaboration</a:t>
            </a:r>
            <a:endParaRPr lang="en-US" dirty="0"/>
          </a:p>
        </p:txBody>
      </p:sp>
      <p:sp>
        <p:nvSpPr>
          <p:cNvPr id="3" name="Content Placeholder 2"/>
          <p:cNvSpPr>
            <a:spLocks noGrp="1"/>
          </p:cNvSpPr>
          <p:nvPr>
            <p:ph idx="1"/>
          </p:nvPr>
        </p:nvSpPr>
        <p:spPr/>
        <p:txBody>
          <a:bodyPr/>
          <a:lstStyle/>
          <a:p>
            <a:r>
              <a:rPr lang="en-GB" dirty="0" smtClean="0"/>
              <a:t>A mobile device is a small handheld digital device, such as a tablet or smartphone. </a:t>
            </a:r>
          </a:p>
          <a:p>
            <a:r>
              <a:rPr lang="en-GB" dirty="0" smtClean="0"/>
              <a:t>These devices can connect to the Internet and have high resolution touch screens which allow easy interaction with a wide range of programme applications, social media sites, and games that are available on the Internet.</a:t>
            </a:r>
          </a:p>
          <a:p>
            <a:r>
              <a:rPr lang="en-GB" dirty="0" smtClean="0"/>
              <a:t> Data can be stored on these devices and stored using online storage services.</a:t>
            </a:r>
            <a:endParaRPr lang="en-US" dirty="0"/>
          </a:p>
        </p:txBody>
      </p:sp>
    </p:spTree>
    <p:extLst>
      <p:ext uri="{BB962C8B-B14F-4D97-AF65-F5344CB8AC3E}">
        <p14:creationId xmlns:p14="http://schemas.microsoft.com/office/powerpoint/2010/main" val="2659932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Systems</a:t>
            </a:r>
            <a:endParaRPr lang="en-US" dirty="0"/>
          </a:p>
        </p:txBody>
      </p:sp>
      <p:sp>
        <p:nvSpPr>
          <p:cNvPr id="3" name="Content Placeholder 2"/>
          <p:cNvSpPr>
            <a:spLocks noGrp="1"/>
          </p:cNvSpPr>
          <p:nvPr>
            <p:ph idx="1"/>
          </p:nvPr>
        </p:nvSpPr>
        <p:spPr/>
        <p:txBody>
          <a:bodyPr/>
          <a:lstStyle/>
          <a:p>
            <a:r>
              <a:rPr lang="en-GB" dirty="0"/>
              <a:t>Mobile operating systems combine features of a personal computer operating system with other features useful for mobile or handheld use, and usually including a wireless inbuilt modem and SIM tray for telephony and data connection</a:t>
            </a:r>
            <a:r>
              <a:rPr lang="en-GB" dirty="0" smtClean="0"/>
              <a:t>.</a:t>
            </a:r>
          </a:p>
          <a:p>
            <a:r>
              <a:rPr lang="en-GB" dirty="0" smtClean="0"/>
              <a:t>Examples of Mobile OS</a:t>
            </a:r>
          </a:p>
          <a:p>
            <a:pPr lvl="1"/>
            <a:r>
              <a:rPr lang="en-GB" dirty="0" smtClean="0"/>
              <a:t>Apple’s iOS</a:t>
            </a:r>
          </a:p>
          <a:p>
            <a:pPr lvl="1"/>
            <a:r>
              <a:rPr lang="en-GB" dirty="0" smtClean="0"/>
              <a:t>Google’s Android</a:t>
            </a:r>
          </a:p>
          <a:p>
            <a:pPr lvl="1"/>
            <a:r>
              <a:rPr lang="en-GB" dirty="0" smtClean="0"/>
              <a:t>Microsoft’s Windows Phone</a:t>
            </a:r>
            <a:endParaRPr lang="en-US" dirty="0"/>
          </a:p>
        </p:txBody>
      </p:sp>
    </p:spTree>
    <p:extLst>
      <p:ext uri="{BB962C8B-B14F-4D97-AF65-F5344CB8AC3E}">
        <p14:creationId xmlns:p14="http://schemas.microsoft.com/office/powerpoint/2010/main" val="1148875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Bluetooth</a:t>
            </a:r>
            <a:endParaRPr lang="en-US" dirty="0"/>
          </a:p>
        </p:txBody>
      </p:sp>
      <p:sp>
        <p:nvSpPr>
          <p:cNvPr id="3" name="Content Placeholder 2"/>
          <p:cNvSpPr>
            <a:spLocks noGrp="1"/>
          </p:cNvSpPr>
          <p:nvPr>
            <p:ph idx="1"/>
          </p:nvPr>
        </p:nvSpPr>
        <p:spPr/>
        <p:txBody>
          <a:bodyPr>
            <a:normAutofit/>
          </a:bodyPr>
          <a:lstStyle/>
          <a:p>
            <a:r>
              <a:rPr lang="en-GB" dirty="0" smtClean="0"/>
              <a:t>Bluetooth is a wireless technology standard for exchanging data, such as text, audio, or video files over short distances between fixed and mobile devices.</a:t>
            </a:r>
          </a:p>
          <a:p>
            <a:r>
              <a:rPr lang="en-GB" dirty="0" smtClean="0"/>
              <a:t>Uses for Bluetooth include:</a:t>
            </a:r>
          </a:p>
          <a:p>
            <a:pPr lvl="1"/>
            <a:r>
              <a:rPr lang="en-GB" dirty="0" smtClean="0"/>
              <a:t> Wireless transfer of files between two Bluetooth devices.</a:t>
            </a:r>
          </a:p>
          <a:p>
            <a:pPr lvl="1"/>
            <a:r>
              <a:rPr lang="en-GB" dirty="0" smtClean="0"/>
              <a:t> Connecting wireless mouse or keyboard connection to a tablet, smartphone, computer.</a:t>
            </a:r>
          </a:p>
          <a:p>
            <a:pPr lvl="1"/>
            <a:r>
              <a:rPr lang="en-GB" dirty="0" smtClean="0"/>
              <a:t> Hands free use of Bluetooth enabled digital devices in a car.</a:t>
            </a:r>
          </a:p>
          <a:p>
            <a:pPr lvl="1"/>
            <a:r>
              <a:rPr lang="en-GB" dirty="0" smtClean="0"/>
              <a:t> Sharing the Wi-Fi connection of a smartphone with another device such as a tablet or computer.</a:t>
            </a:r>
            <a:endParaRPr lang="en-US" dirty="0"/>
          </a:p>
        </p:txBody>
      </p:sp>
    </p:spTree>
    <p:extLst>
      <p:ext uri="{BB962C8B-B14F-4D97-AF65-F5344CB8AC3E}">
        <p14:creationId xmlns:p14="http://schemas.microsoft.com/office/powerpoint/2010/main" val="4486475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Internet Access</a:t>
            </a:r>
            <a:endParaRPr lang="en-US" dirty="0"/>
          </a:p>
        </p:txBody>
      </p:sp>
      <p:sp>
        <p:nvSpPr>
          <p:cNvPr id="3" name="Content Placeholder 2"/>
          <p:cNvSpPr>
            <a:spLocks noGrp="1"/>
          </p:cNvSpPr>
          <p:nvPr>
            <p:ph idx="1"/>
          </p:nvPr>
        </p:nvSpPr>
        <p:spPr>
          <a:xfrm>
            <a:off x="838200" y="1535478"/>
            <a:ext cx="10515600" cy="4926867"/>
          </a:xfrm>
        </p:spPr>
        <p:txBody>
          <a:bodyPr>
            <a:normAutofit fontScale="92500" lnSpcReduction="20000"/>
          </a:bodyPr>
          <a:lstStyle/>
          <a:p>
            <a:r>
              <a:rPr lang="en-US" dirty="0" smtClean="0"/>
              <a:t>Wireless Network (WLAN)</a:t>
            </a:r>
          </a:p>
          <a:p>
            <a:pPr lvl="1"/>
            <a:r>
              <a:rPr lang="en-GB" dirty="0" smtClean="0"/>
              <a:t>Wireless Local Area Network links two or more devices using a wireless distribution method, and usually provides a connection through an access point to the wider Internet.</a:t>
            </a:r>
          </a:p>
          <a:p>
            <a:pPr>
              <a:lnSpc>
                <a:spcPct val="160000"/>
              </a:lnSpc>
            </a:pPr>
            <a:r>
              <a:rPr lang="en-US" dirty="0" smtClean="0"/>
              <a:t>Mobile Network (3G, 4G)</a:t>
            </a:r>
          </a:p>
          <a:p>
            <a:pPr lvl="1"/>
            <a:r>
              <a:rPr lang="en-GB" dirty="0" smtClean="0"/>
              <a:t>4G is the fourth generation of mobile phone mobile communication technology standards. It is a successor of the third generation (3G) standards. A 4G system has the potential to provide high-speed Internet access.</a:t>
            </a:r>
          </a:p>
          <a:p>
            <a:pPr>
              <a:lnSpc>
                <a:spcPct val="120000"/>
              </a:lnSpc>
              <a:spcBef>
                <a:spcPts val="3600"/>
              </a:spcBef>
            </a:pPr>
            <a:r>
              <a:rPr lang="en-GB" dirty="0" smtClean="0"/>
              <a:t>The choice between connecting our mobile phones to the Internet using WLAN or mobile networks can be based on:</a:t>
            </a:r>
          </a:p>
          <a:p>
            <a:pPr lvl="1"/>
            <a:r>
              <a:rPr lang="en-GB" dirty="0" smtClean="0"/>
              <a:t>Cost (mobile Internet data plans, especially for multiple devices, can be costly)</a:t>
            </a:r>
          </a:p>
          <a:p>
            <a:pPr lvl="1"/>
            <a:r>
              <a:rPr lang="en-GB" dirty="0" smtClean="0"/>
              <a:t> Technological limitations (Wi-Fi-only devices cannot connect to a mobile network connection).</a:t>
            </a:r>
          </a:p>
          <a:p>
            <a:endParaRPr lang="en-US" dirty="0"/>
          </a:p>
        </p:txBody>
      </p:sp>
    </p:spTree>
    <p:extLst>
      <p:ext uri="{BB962C8B-B14F-4D97-AF65-F5344CB8AC3E}">
        <p14:creationId xmlns:p14="http://schemas.microsoft.com/office/powerpoint/2010/main" val="2728627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Internet Access</a:t>
            </a:r>
            <a:endParaRPr lang="en-US" dirty="0"/>
          </a:p>
        </p:txBody>
      </p:sp>
      <p:pic>
        <p:nvPicPr>
          <p:cNvPr id="4" name="Content Placeholder 3"/>
          <p:cNvPicPr>
            <a:picLocks noGrp="1" noChangeAspect="1"/>
          </p:cNvPicPr>
          <p:nvPr>
            <p:ph idx="1"/>
          </p:nvPr>
        </p:nvPicPr>
        <p:blipFill>
          <a:blip r:embed="rId2"/>
          <a:stretch>
            <a:fillRect/>
          </a:stretch>
        </p:blipFill>
        <p:spPr>
          <a:xfrm>
            <a:off x="1914525" y="2136775"/>
            <a:ext cx="8362950" cy="3724275"/>
          </a:xfrm>
          <a:prstGeom prst="rect">
            <a:avLst/>
          </a:prstGeom>
        </p:spPr>
      </p:pic>
    </p:spTree>
    <p:extLst>
      <p:ext uri="{BB962C8B-B14F-4D97-AF65-F5344CB8AC3E}">
        <p14:creationId xmlns:p14="http://schemas.microsoft.com/office/powerpoint/2010/main" val="22628966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Applications</a:t>
            </a:r>
            <a:endParaRPr lang="en-US" dirty="0"/>
          </a:p>
        </p:txBody>
      </p:sp>
      <p:sp>
        <p:nvSpPr>
          <p:cNvPr id="3" name="Content Placeholder 2"/>
          <p:cNvSpPr>
            <a:spLocks noGrp="1"/>
          </p:cNvSpPr>
          <p:nvPr>
            <p:ph idx="1"/>
          </p:nvPr>
        </p:nvSpPr>
        <p:spPr/>
        <p:txBody>
          <a:bodyPr/>
          <a:lstStyle/>
          <a:p>
            <a:r>
              <a:rPr lang="en-GB" dirty="0" smtClean="0"/>
              <a:t>A mobile application is a software application designed to run on smartphones, tablet computers and other mobile devices.</a:t>
            </a:r>
          </a:p>
          <a:p>
            <a:r>
              <a:rPr lang="en-GB" dirty="0" smtClean="0"/>
              <a:t> They are available through application distribution platforms such as the Google Play. Some apps are free, while others must be bought. </a:t>
            </a:r>
          </a:p>
          <a:p>
            <a:r>
              <a:rPr lang="en-GB" dirty="0" smtClean="0"/>
              <a:t>Usually, they are downloaded from the platform to the device when the device is connected to the Internet.</a:t>
            </a:r>
            <a:endParaRPr lang="en-US" dirty="0"/>
          </a:p>
        </p:txBody>
      </p:sp>
    </p:spTree>
    <p:extLst>
      <p:ext uri="{BB962C8B-B14F-4D97-AF65-F5344CB8AC3E}">
        <p14:creationId xmlns:p14="http://schemas.microsoft.com/office/powerpoint/2010/main" val="17314289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Types Of Mobile Apps</a:t>
            </a:r>
          </a:p>
        </p:txBody>
      </p:sp>
      <p:sp>
        <p:nvSpPr>
          <p:cNvPr id="3" name="Content Placeholder 2"/>
          <p:cNvSpPr>
            <a:spLocks noGrp="1"/>
          </p:cNvSpPr>
          <p:nvPr>
            <p:ph idx="1"/>
          </p:nvPr>
        </p:nvSpPr>
        <p:spPr/>
        <p:txBody>
          <a:bodyPr/>
          <a:lstStyle/>
          <a:p>
            <a:r>
              <a:rPr lang="en-US" dirty="0" smtClean="0"/>
              <a:t>Social media Ex. WhatsApp</a:t>
            </a:r>
          </a:p>
          <a:p>
            <a:r>
              <a:rPr lang="en-US" dirty="0" smtClean="0"/>
              <a:t>Internet search Ex. Google Chrome</a:t>
            </a:r>
          </a:p>
          <a:p>
            <a:r>
              <a:rPr lang="en-US" dirty="0" smtClean="0"/>
              <a:t> Email Ex. Gmail</a:t>
            </a:r>
          </a:p>
          <a:p>
            <a:r>
              <a:rPr lang="en-US" dirty="0" smtClean="0"/>
              <a:t> Productivity tools Ex. Calendar</a:t>
            </a:r>
          </a:p>
          <a:p>
            <a:r>
              <a:rPr lang="en-US" dirty="0" smtClean="0"/>
              <a:t> Meetings Ex. Google Hangout</a:t>
            </a:r>
          </a:p>
          <a:p>
            <a:r>
              <a:rPr lang="en-US" dirty="0" smtClean="0"/>
              <a:t> Maps Ex. Google Maps</a:t>
            </a:r>
            <a:endParaRPr lang="en-US" dirty="0"/>
          </a:p>
        </p:txBody>
      </p:sp>
    </p:spTree>
    <p:extLst>
      <p:ext uri="{BB962C8B-B14F-4D97-AF65-F5344CB8AC3E}">
        <p14:creationId xmlns:p14="http://schemas.microsoft.com/office/powerpoint/2010/main" val="27694126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Synchronizing Content</a:t>
            </a:r>
            <a:endParaRPr lang="en-US" dirty="0"/>
          </a:p>
        </p:txBody>
      </p:sp>
      <p:sp>
        <p:nvSpPr>
          <p:cNvPr id="3" name="Content Placeholder 2"/>
          <p:cNvSpPr>
            <a:spLocks noGrp="1"/>
          </p:cNvSpPr>
          <p:nvPr>
            <p:ph idx="1"/>
          </p:nvPr>
        </p:nvSpPr>
        <p:spPr/>
        <p:txBody>
          <a:bodyPr/>
          <a:lstStyle/>
          <a:p>
            <a:r>
              <a:rPr lang="en-GB" dirty="0" smtClean="0"/>
              <a:t>Synchronisation technologies are designed to synchronise a single set of data between two or more devices, automatically copying changes back and forth.</a:t>
            </a:r>
          </a:p>
          <a:p>
            <a:r>
              <a:rPr lang="en-GB" dirty="0" smtClean="0"/>
              <a:t>For example, a user's contact list on one mobile device can be synchronised with other mobile devices or computers.</a:t>
            </a:r>
          </a:p>
          <a:p>
            <a:r>
              <a:rPr lang="en-GB" dirty="0" smtClean="0"/>
              <a:t>Data synchronisation can be local synchronisation where the device and computer are side-by-side and data is transferred or remote synchronisation when a user is mobile and the data is synchronised over a mobile network.</a:t>
            </a:r>
            <a:endParaRPr lang="en-US" dirty="0"/>
          </a:p>
        </p:txBody>
      </p:sp>
    </p:spTree>
    <p:extLst>
      <p:ext uri="{BB962C8B-B14F-4D97-AF65-F5344CB8AC3E}">
        <p14:creationId xmlns:p14="http://schemas.microsoft.com/office/powerpoint/2010/main" val="1620078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Synchronizing Content</a:t>
            </a:r>
            <a:endParaRPr lang="en-US" dirty="0"/>
          </a:p>
        </p:txBody>
      </p:sp>
      <p:sp>
        <p:nvSpPr>
          <p:cNvPr id="3" name="Content Placeholder 2"/>
          <p:cNvSpPr>
            <a:spLocks noGrp="1"/>
          </p:cNvSpPr>
          <p:nvPr>
            <p:ph idx="1"/>
          </p:nvPr>
        </p:nvSpPr>
        <p:spPr/>
        <p:txBody>
          <a:bodyPr/>
          <a:lstStyle/>
          <a:p>
            <a:r>
              <a:rPr lang="en-GB" dirty="0" smtClean="0"/>
              <a:t>Synchronisation is important because it:</a:t>
            </a:r>
          </a:p>
          <a:p>
            <a:pPr lvl="1"/>
            <a:r>
              <a:rPr lang="en-GB" dirty="0" smtClean="0"/>
              <a:t> Acts as a backup.</a:t>
            </a:r>
          </a:p>
          <a:p>
            <a:pPr lvl="1"/>
            <a:r>
              <a:rPr lang="en-GB" dirty="0" smtClean="0"/>
              <a:t>Can be used to restore apps and data.</a:t>
            </a:r>
          </a:p>
          <a:p>
            <a:r>
              <a:rPr lang="en-GB" dirty="0" smtClean="0"/>
              <a:t>Google Apps is automatically synchronised with the corresponding applications on desktop computers when connected to the Internet.</a:t>
            </a:r>
            <a:endParaRPr lang="en-US" dirty="0"/>
          </a:p>
        </p:txBody>
      </p:sp>
    </p:spTree>
    <p:extLst>
      <p:ext uri="{BB962C8B-B14F-4D97-AF65-F5344CB8AC3E}">
        <p14:creationId xmlns:p14="http://schemas.microsoft.com/office/powerpoint/2010/main" val="22531187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Security</a:t>
            </a:r>
            <a:endParaRPr lang="en-US" dirty="0"/>
          </a:p>
        </p:txBody>
      </p:sp>
      <p:sp>
        <p:nvSpPr>
          <p:cNvPr id="3" name="Content Placeholder 2"/>
          <p:cNvSpPr>
            <a:spLocks noGrp="1"/>
          </p:cNvSpPr>
          <p:nvPr>
            <p:ph idx="1"/>
          </p:nvPr>
        </p:nvSpPr>
        <p:spPr/>
        <p:txBody>
          <a:bodyPr/>
          <a:lstStyle/>
          <a:p>
            <a:r>
              <a:rPr lang="en-GB" dirty="0" smtClean="0"/>
              <a:t>Smartphones and other mobile devices such as tablets are increasingly used to store personal and business information, and mobile security is therefore crucial for data security.</a:t>
            </a:r>
          </a:p>
          <a:p>
            <a:r>
              <a:rPr lang="en-GB" dirty="0" smtClean="0"/>
              <a:t>Taking steps to keep our mobile devices secure is important as personal information and passwords to access our online accounts are stored in them.</a:t>
            </a:r>
            <a:endParaRPr lang="en-US" dirty="0"/>
          </a:p>
        </p:txBody>
      </p:sp>
    </p:spTree>
    <p:extLst>
      <p:ext uri="{BB962C8B-B14F-4D97-AF65-F5344CB8AC3E}">
        <p14:creationId xmlns:p14="http://schemas.microsoft.com/office/powerpoint/2010/main" val="392971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Benefits and Risks of Online Collaborative Tools</a:t>
            </a:r>
            <a:endParaRPr lang="en-MT" dirty="0"/>
          </a:p>
        </p:txBody>
      </p:sp>
      <p:sp>
        <p:nvSpPr>
          <p:cNvPr id="5" name="Text Placeholder 4">
            <a:extLst>
              <a:ext uri="{FF2B5EF4-FFF2-40B4-BE49-F238E27FC236}">
                <a16:creationId xmlns:a16="http://schemas.microsoft.com/office/drawing/2014/main" id="{0B130878-28CC-4F2A-A62B-BA574C94C96A}"/>
              </a:ext>
            </a:extLst>
          </p:cNvPr>
          <p:cNvSpPr>
            <a:spLocks noGrp="1"/>
          </p:cNvSpPr>
          <p:nvPr>
            <p:ph type="body" idx="1"/>
          </p:nvPr>
        </p:nvSpPr>
        <p:spPr>
          <a:xfrm>
            <a:off x="458694" y="1752600"/>
            <a:ext cx="5532319" cy="454749"/>
          </a:xfrm>
        </p:spPr>
        <p:txBody>
          <a:bodyPr>
            <a:normAutofit/>
          </a:bodyPr>
          <a:lstStyle/>
          <a:p>
            <a:pPr algn="ctr"/>
            <a:r>
              <a:rPr lang="en-GB" dirty="0"/>
              <a:t>Benefits</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sz="half" idx="2"/>
          </p:nvPr>
        </p:nvSpPr>
        <p:spPr>
          <a:xfrm>
            <a:off x="465256" y="2269261"/>
            <a:ext cx="5532319" cy="3920401"/>
          </a:xfrm>
        </p:spPr>
        <p:txBody>
          <a:bodyPr/>
          <a:lstStyle/>
          <a:p>
            <a:r>
              <a:rPr lang="en-GB" dirty="0"/>
              <a:t>Shared files and calendars</a:t>
            </a:r>
          </a:p>
          <a:p>
            <a:r>
              <a:rPr lang="en-GB" dirty="0"/>
              <a:t>Reduced travel expense</a:t>
            </a:r>
          </a:p>
          <a:p>
            <a:r>
              <a:rPr lang="en-GB" dirty="0"/>
              <a:t>Ease of communication</a:t>
            </a:r>
          </a:p>
          <a:p>
            <a:r>
              <a:rPr lang="en-GB" dirty="0"/>
              <a:t>Enhanced teamwork</a:t>
            </a:r>
          </a:p>
          <a:p>
            <a:endParaRPr lang="en-MT" dirty="0"/>
          </a:p>
        </p:txBody>
      </p:sp>
      <p:sp>
        <p:nvSpPr>
          <p:cNvPr id="7" name="Text Placeholder 6">
            <a:extLst>
              <a:ext uri="{FF2B5EF4-FFF2-40B4-BE49-F238E27FC236}">
                <a16:creationId xmlns:a16="http://schemas.microsoft.com/office/drawing/2014/main" id="{D45B6DB3-206E-44D8-B49F-40369FB1A3DD}"/>
              </a:ext>
            </a:extLst>
          </p:cNvPr>
          <p:cNvSpPr>
            <a:spLocks noGrp="1"/>
          </p:cNvSpPr>
          <p:nvPr>
            <p:ph type="body" sz="quarter" idx="3"/>
          </p:nvPr>
        </p:nvSpPr>
        <p:spPr>
          <a:xfrm>
            <a:off x="6172200" y="1752599"/>
            <a:ext cx="5561106" cy="454750"/>
          </a:xfrm>
        </p:spPr>
        <p:txBody>
          <a:bodyPr>
            <a:normAutofit/>
          </a:bodyPr>
          <a:lstStyle/>
          <a:p>
            <a:pPr algn="ctr"/>
            <a:r>
              <a:rPr lang="en-GB" dirty="0"/>
              <a:t>Risks</a:t>
            </a:r>
            <a:endParaRPr lang="en-MT" dirty="0"/>
          </a:p>
        </p:txBody>
      </p:sp>
      <p:sp>
        <p:nvSpPr>
          <p:cNvPr id="8" name="Content Placeholder 7">
            <a:extLst>
              <a:ext uri="{FF2B5EF4-FFF2-40B4-BE49-F238E27FC236}">
                <a16:creationId xmlns:a16="http://schemas.microsoft.com/office/drawing/2014/main" id="{11E1AD08-0A80-4DFC-B887-A090B75FCFA7}"/>
              </a:ext>
            </a:extLst>
          </p:cNvPr>
          <p:cNvSpPr>
            <a:spLocks noGrp="1"/>
          </p:cNvSpPr>
          <p:nvPr>
            <p:ph sz="quarter" idx="4"/>
          </p:nvPr>
        </p:nvSpPr>
        <p:spPr>
          <a:xfrm>
            <a:off x="6172200" y="2269261"/>
            <a:ext cx="5561106" cy="3920402"/>
          </a:xfrm>
        </p:spPr>
        <p:txBody>
          <a:bodyPr/>
          <a:lstStyle/>
          <a:p>
            <a:r>
              <a:rPr lang="en-GB" dirty="0"/>
              <a:t>Unauthorised access</a:t>
            </a:r>
          </a:p>
          <a:p>
            <a:r>
              <a:rPr lang="en-GB" dirty="0"/>
              <a:t>Insufficient management of version control</a:t>
            </a:r>
          </a:p>
          <a:p>
            <a:r>
              <a:rPr lang="en-GB" dirty="0"/>
              <a:t>Malware threats</a:t>
            </a:r>
          </a:p>
          <a:p>
            <a:r>
              <a:rPr lang="en-GB" dirty="0"/>
              <a:t>Identity theft</a:t>
            </a:r>
          </a:p>
          <a:p>
            <a:r>
              <a:rPr lang="en-GB" dirty="0"/>
              <a:t>Service loss or interruptions</a:t>
            </a:r>
            <a:endParaRPr lang="en-MT" dirty="0"/>
          </a:p>
        </p:txBody>
      </p:sp>
    </p:spTree>
    <p:extLst>
      <p:ext uri="{BB962C8B-B14F-4D97-AF65-F5344CB8AC3E}">
        <p14:creationId xmlns:p14="http://schemas.microsoft.com/office/powerpoint/2010/main" val="16495028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Security</a:t>
            </a:r>
            <a:endParaRPr lang="en-US" dirty="0"/>
          </a:p>
        </p:txBody>
      </p:sp>
      <p:sp>
        <p:nvSpPr>
          <p:cNvPr id="3" name="Content Placeholder 2"/>
          <p:cNvSpPr>
            <a:spLocks noGrp="1"/>
          </p:cNvSpPr>
          <p:nvPr>
            <p:ph idx="1"/>
          </p:nvPr>
        </p:nvSpPr>
        <p:spPr/>
        <p:txBody>
          <a:bodyPr/>
          <a:lstStyle/>
          <a:p>
            <a:r>
              <a:rPr lang="en-GB" dirty="0" smtClean="0"/>
              <a:t>Use a PIN</a:t>
            </a:r>
          </a:p>
          <a:p>
            <a:pPr lvl="1"/>
            <a:r>
              <a:rPr lang="en-GB" dirty="0" smtClean="0"/>
              <a:t>Enable a passcode (PIN) to restrict access to the device. This helps prevent unauthorised individuals from getting at your data.</a:t>
            </a:r>
          </a:p>
          <a:p>
            <a:r>
              <a:rPr lang="en-GB" dirty="0" smtClean="0"/>
              <a:t>Back up content</a:t>
            </a:r>
          </a:p>
          <a:p>
            <a:pPr lvl="1"/>
            <a:r>
              <a:rPr lang="en-GB" dirty="0" smtClean="0"/>
              <a:t>Back up content regularly to ensure it can be restored when needed or transferred to another device if, for example, you lose your device.</a:t>
            </a:r>
          </a:p>
          <a:p>
            <a:r>
              <a:rPr lang="en-GB" dirty="0" smtClean="0"/>
              <a:t>Turning Wi-Fi/Bluetooth off</a:t>
            </a:r>
          </a:p>
          <a:p>
            <a:pPr lvl="1"/>
            <a:r>
              <a:rPr lang="en-GB" dirty="0" smtClean="0"/>
              <a:t>Turning off wireless and Bluetooth can prevent unauthorised access to your device.</a:t>
            </a:r>
            <a:endParaRPr lang="en-US" dirty="0"/>
          </a:p>
        </p:txBody>
      </p:sp>
    </p:spTree>
    <p:extLst>
      <p:ext uri="{BB962C8B-B14F-4D97-AF65-F5344CB8AC3E}">
        <p14:creationId xmlns:p14="http://schemas.microsoft.com/office/powerpoint/2010/main" val="8815231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Taking Precautions Before Installing An App</a:t>
            </a:r>
            <a:endParaRPr lang="en-US" dirty="0"/>
          </a:p>
        </p:txBody>
      </p:sp>
      <p:sp>
        <p:nvSpPr>
          <p:cNvPr id="3" name="Content Placeholder 2"/>
          <p:cNvSpPr>
            <a:spLocks noGrp="1"/>
          </p:cNvSpPr>
          <p:nvPr>
            <p:ph idx="1"/>
          </p:nvPr>
        </p:nvSpPr>
        <p:spPr/>
        <p:txBody>
          <a:bodyPr>
            <a:normAutofit lnSpcReduction="10000"/>
          </a:bodyPr>
          <a:lstStyle/>
          <a:p>
            <a:r>
              <a:rPr lang="en-GB" dirty="0" smtClean="0"/>
              <a:t>Mobile malware can exploit the lack of technical support and quality controls that are associated with an unofficial application store.</a:t>
            </a:r>
          </a:p>
          <a:p>
            <a:r>
              <a:rPr lang="en-GB" dirty="0" smtClean="0"/>
              <a:t> Apps from an unofficial source may also not be fully tested and quality approved, thus slowing down the performance of your mobile device and other applications.</a:t>
            </a:r>
          </a:p>
          <a:p>
            <a:r>
              <a:rPr lang="en-GB" dirty="0" smtClean="0"/>
              <a:t>These apps may also automatically gain permission to access personal data such as contacts, images, and location without the user’s knowledge.</a:t>
            </a:r>
          </a:p>
          <a:p>
            <a:r>
              <a:rPr lang="en-GB" dirty="0" smtClean="0"/>
              <a:t>Apps from an unofficial source are also more likely to contain hidden costs for the user – for example, you may unknowingly sign up to contracts or in-application purchases.</a:t>
            </a:r>
            <a:endParaRPr lang="en-US" dirty="0"/>
          </a:p>
        </p:txBody>
      </p:sp>
    </p:spTree>
    <p:extLst>
      <p:ext uri="{BB962C8B-B14F-4D97-AF65-F5344CB8AC3E}">
        <p14:creationId xmlns:p14="http://schemas.microsoft.com/office/powerpoint/2010/main" val="3653936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Intellectual Property Rights</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idx="1"/>
          </p:nvPr>
        </p:nvSpPr>
        <p:spPr/>
        <p:txBody>
          <a:bodyPr>
            <a:normAutofit/>
          </a:bodyPr>
          <a:lstStyle/>
          <a:p>
            <a:r>
              <a:rPr lang="en-GB" sz="2400" dirty="0"/>
              <a:t>Intellectual property rights such as copyrights, trademarks, patents, designs and trade secrets are important because they give the creator exclusive right over the use of their creation for a specified period.</a:t>
            </a:r>
          </a:p>
          <a:p>
            <a:r>
              <a:rPr lang="en-GB" sz="2400" dirty="0"/>
              <a:t>It is important for the owners of the shared materials to ensure that no private and confidential, copyrighted or patented materials are given public access.</a:t>
            </a:r>
          </a:p>
          <a:p>
            <a:r>
              <a:rPr lang="en-GB" sz="2400" dirty="0"/>
              <a:t>As a user it is important to obtain permission before using copyrighted material such as articles.</a:t>
            </a:r>
            <a:endParaRPr lang="en-MT" sz="2400" dirty="0"/>
          </a:p>
        </p:txBody>
      </p:sp>
    </p:spTree>
    <p:extLst>
      <p:ext uri="{BB962C8B-B14F-4D97-AF65-F5344CB8AC3E}">
        <p14:creationId xmlns:p14="http://schemas.microsoft.com/office/powerpoint/2010/main" val="694740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Cloud Computing</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idx="1"/>
          </p:nvPr>
        </p:nvSpPr>
        <p:spPr>
          <a:xfrm>
            <a:off x="458694" y="2057073"/>
            <a:ext cx="11274612" cy="4195763"/>
          </a:xfrm>
        </p:spPr>
        <p:txBody>
          <a:bodyPr>
            <a:normAutofit/>
          </a:bodyPr>
          <a:lstStyle/>
          <a:p>
            <a:r>
              <a:rPr lang="en-GB" sz="2400" dirty="0"/>
              <a:t>Cloud computing is the use of computing resources that are delivered as a service over the Internet.</a:t>
            </a:r>
          </a:p>
          <a:p>
            <a:r>
              <a:rPr lang="en-GB" sz="2400" dirty="0"/>
              <a:t>It is an online network where members can access, share and edit their data as if they are operating on a regular hardware network.</a:t>
            </a:r>
          </a:p>
          <a:p>
            <a:r>
              <a:rPr lang="en-GB" sz="2400" dirty="0"/>
              <a:t>End users access cloud-based applications through a web browser since user's data are stored on servers at a remote location.</a:t>
            </a:r>
            <a:endParaRPr lang="en-MT" sz="2400" dirty="0"/>
          </a:p>
        </p:txBody>
      </p:sp>
    </p:spTree>
    <p:extLst>
      <p:ext uri="{BB962C8B-B14F-4D97-AF65-F5344CB8AC3E}">
        <p14:creationId xmlns:p14="http://schemas.microsoft.com/office/powerpoint/2010/main" val="178135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Cloud Computing</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idx="1"/>
          </p:nvPr>
        </p:nvSpPr>
        <p:spPr>
          <a:xfrm>
            <a:off x="458694" y="1691323"/>
            <a:ext cx="11274612" cy="4195763"/>
          </a:xfrm>
        </p:spPr>
        <p:txBody>
          <a:bodyPr>
            <a:normAutofit/>
          </a:bodyPr>
          <a:lstStyle/>
          <a:p>
            <a:r>
              <a:rPr lang="en-GB" sz="2400" dirty="0"/>
              <a:t>Cloud computing facilitates online and mobile collaboration in 2 main ways:</a:t>
            </a:r>
          </a:p>
          <a:p>
            <a:pPr lvl="1"/>
            <a:r>
              <a:rPr lang="en-GB" sz="2000" dirty="0"/>
              <a:t>Provides storage of shared documents and files.</a:t>
            </a:r>
          </a:p>
          <a:p>
            <a:pPr lvl="1"/>
            <a:r>
              <a:rPr lang="en-GB" sz="2000" dirty="0"/>
              <a:t>Offers a range of online applications and tools.</a:t>
            </a:r>
            <a:endParaRPr lang="en-MT" sz="2000" dirty="0"/>
          </a:p>
        </p:txBody>
      </p:sp>
      <p:pic>
        <p:nvPicPr>
          <p:cNvPr id="7" name="Picture 6">
            <a:extLst>
              <a:ext uri="{FF2B5EF4-FFF2-40B4-BE49-F238E27FC236}">
                <a16:creationId xmlns:a16="http://schemas.microsoft.com/office/drawing/2014/main" id="{D118B7E7-8F59-491A-9F7C-370C10C5C92D}"/>
              </a:ext>
            </a:extLst>
          </p:cNvPr>
          <p:cNvPicPr>
            <a:picLocks noChangeAspect="1"/>
          </p:cNvPicPr>
          <p:nvPr/>
        </p:nvPicPr>
        <p:blipFill>
          <a:blip r:embed="rId2"/>
          <a:stretch>
            <a:fillRect/>
          </a:stretch>
        </p:blipFill>
        <p:spPr>
          <a:xfrm>
            <a:off x="3006645" y="3125076"/>
            <a:ext cx="6276468" cy="3367164"/>
          </a:xfrm>
          <a:prstGeom prst="rect">
            <a:avLst/>
          </a:prstGeom>
        </p:spPr>
      </p:pic>
    </p:spTree>
    <p:extLst>
      <p:ext uri="{BB962C8B-B14F-4D97-AF65-F5344CB8AC3E}">
        <p14:creationId xmlns:p14="http://schemas.microsoft.com/office/powerpoint/2010/main" val="31390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589E32-C25A-4A24-BFC0-C12A7F168852}"/>
              </a:ext>
            </a:extLst>
          </p:cNvPr>
          <p:cNvSpPr>
            <a:spLocks noGrp="1"/>
          </p:cNvSpPr>
          <p:nvPr>
            <p:ph type="title"/>
          </p:nvPr>
        </p:nvSpPr>
        <p:spPr/>
        <p:txBody>
          <a:bodyPr>
            <a:normAutofit/>
          </a:bodyPr>
          <a:lstStyle/>
          <a:p>
            <a:pPr algn="ctr"/>
            <a:r>
              <a:rPr lang="en-GB" dirty="0"/>
              <a:t>Benefits and Risks of Cloud Computing</a:t>
            </a:r>
            <a:endParaRPr lang="en-MT" dirty="0"/>
          </a:p>
        </p:txBody>
      </p:sp>
      <p:sp>
        <p:nvSpPr>
          <p:cNvPr id="5" name="Text Placeholder 4">
            <a:extLst>
              <a:ext uri="{FF2B5EF4-FFF2-40B4-BE49-F238E27FC236}">
                <a16:creationId xmlns:a16="http://schemas.microsoft.com/office/drawing/2014/main" id="{0B130878-28CC-4F2A-A62B-BA574C94C96A}"/>
              </a:ext>
            </a:extLst>
          </p:cNvPr>
          <p:cNvSpPr>
            <a:spLocks noGrp="1"/>
          </p:cNvSpPr>
          <p:nvPr>
            <p:ph type="body" idx="1"/>
          </p:nvPr>
        </p:nvSpPr>
        <p:spPr>
          <a:xfrm>
            <a:off x="458694" y="1752600"/>
            <a:ext cx="5532319" cy="454749"/>
          </a:xfrm>
        </p:spPr>
        <p:txBody>
          <a:bodyPr>
            <a:normAutofit/>
          </a:bodyPr>
          <a:lstStyle/>
          <a:p>
            <a:pPr algn="ctr"/>
            <a:r>
              <a:rPr lang="en-GB" dirty="0"/>
              <a:t>Benefits</a:t>
            </a:r>
            <a:endParaRPr lang="en-MT" dirty="0"/>
          </a:p>
        </p:txBody>
      </p:sp>
      <p:sp>
        <p:nvSpPr>
          <p:cNvPr id="6" name="Content Placeholder 5">
            <a:extLst>
              <a:ext uri="{FF2B5EF4-FFF2-40B4-BE49-F238E27FC236}">
                <a16:creationId xmlns:a16="http://schemas.microsoft.com/office/drawing/2014/main" id="{BB83BA09-B627-4EFC-AAB8-DEDB39269BEE}"/>
              </a:ext>
            </a:extLst>
          </p:cNvPr>
          <p:cNvSpPr>
            <a:spLocks noGrp="1"/>
          </p:cNvSpPr>
          <p:nvPr>
            <p:ph sz="half" idx="2"/>
          </p:nvPr>
        </p:nvSpPr>
        <p:spPr>
          <a:xfrm>
            <a:off x="465256" y="2269261"/>
            <a:ext cx="5532319" cy="3920401"/>
          </a:xfrm>
        </p:spPr>
        <p:txBody>
          <a:bodyPr/>
          <a:lstStyle/>
          <a:p>
            <a:r>
              <a:rPr lang="en-GB" dirty="0"/>
              <a:t>Reduced Cost</a:t>
            </a:r>
          </a:p>
          <a:p>
            <a:r>
              <a:rPr lang="en-GB" dirty="0"/>
              <a:t>Enhanced Mobility</a:t>
            </a:r>
          </a:p>
          <a:p>
            <a:r>
              <a:rPr lang="en-GB" dirty="0"/>
              <a:t>Scalability</a:t>
            </a:r>
          </a:p>
          <a:p>
            <a:r>
              <a:rPr lang="en-GB" dirty="0"/>
              <a:t>Automatic Updates</a:t>
            </a:r>
            <a:endParaRPr lang="en-MT" dirty="0"/>
          </a:p>
        </p:txBody>
      </p:sp>
      <p:sp>
        <p:nvSpPr>
          <p:cNvPr id="7" name="Text Placeholder 6">
            <a:extLst>
              <a:ext uri="{FF2B5EF4-FFF2-40B4-BE49-F238E27FC236}">
                <a16:creationId xmlns:a16="http://schemas.microsoft.com/office/drawing/2014/main" id="{D45B6DB3-206E-44D8-B49F-40369FB1A3DD}"/>
              </a:ext>
            </a:extLst>
          </p:cNvPr>
          <p:cNvSpPr>
            <a:spLocks noGrp="1"/>
          </p:cNvSpPr>
          <p:nvPr>
            <p:ph type="body" sz="quarter" idx="3"/>
          </p:nvPr>
        </p:nvSpPr>
        <p:spPr>
          <a:xfrm>
            <a:off x="6172200" y="1752599"/>
            <a:ext cx="5561106" cy="454750"/>
          </a:xfrm>
        </p:spPr>
        <p:txBody>
          <a:bodyPr>
            <a:normAutofit/>
          </a:bodyPr>
          <a:lstStyle/>
          <a:p>
            <a:pPr algn="ctr"/>
            <a:r>
              <a:rPr lang="en-GB" dirty="0"/>
              <a:t>Risks</a:t>
            </a:r>
            <a:endParaRPr lang="en-MT" dirty="0"/>
          </a:p>
        </p:txBody>
      </p:sp>
      <p:sp>
        <p:nvSpPr>
          <p:cNvPr id="8" name="Content Placeholder 7">
            <a:extLst>
              <a:ext uri="{FF2B5EF4-FFF2-40B4-BE49-F238E27FC236}">
                <a16:creationId xmlns:a16="http://schemas.microsoft.com/office/drawing/2014/main" id="{11E1AD08-0A80-4DFC-B887-A090B75FCFA7}"/>
              </a:ext>
            </a:extLst>
          </p:cNvPr>
          <p:cNvSpPr>
            <a:spLocks noGrp="1"/>
          </p:cNvSpPr>
          <p:nvPr>
            <p:ph sz="quarter" idx="4"/>
          </p:nvPr>
        </p:nvSpPr>
        <p:spPr>
          <a:xfrm>
            <a:off x="6172200" y="2269261"/>
            <a:ext cx="5561106" cy="3920402"/>
          </a:xfrm>
        </p:spPr>
        <p:txBody>
          <a:bodyPr/>
          <a:lstStyle/>
          <a:p>
            <a:r>
              <a:rPr lang="en-GB" dirty="0"/>
              <a:t>Dependence on provider</a:t>
            </a:r>
          </a:p>
          <a:p>
            <a:r>
              <a:rPr lang="en-GB" dirty="0"/>
              <a:t>Data protection and control</a:t>
            </a:r>
          </a:p>
          <a:p>
            <a:r>
              <a:rPr lang="en-GB" dirty="0"/>
              <a:t>Potential loss of privacy</a:t>
            </a:r>
          </a:p>
          <a:p>
            <a:r>
              <a:rPr lang="en-GB" dirty="0"/>
              <a:t>Potential loss of data</a:t>
            </a:r>
            <a:endParaRPr lang="en-MT" dirty="0"/>
          </a:p>
        </p:txBody>
      </p:sp>
    </p:spTree>
    <p:extLst>
      <p:ext uri="{BB962C8B-B14F-4D97-AF65-F5344CB8AC3E}">
        <p14:creationId xmlns:p14="http://schemas.microsoft.com/office/powerpoint/2010/main" val="775238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7C2BEAFFCDA04391CDA2FC35524D11" ma:contentTypeVersion="15" ma:contentTypeDescription="Create a new document." ma:contentTypeScope="" ma:versionID="92968a8ebd081e25c0c69049d4aca97f">
  <xsd:schema xmlns:xsd="http://www.w3.org/2001/XMLSchema" xmlns:xs="http://www.w3.org/2001/XMLSchema" xmlns:p="http://schemas.microsoft.com/office/2006/metadata/properties" xmlns:ns2="1bf42663-7b17-49e4-96f0-946624bf3f07" xmlns:ns3="2fe8c3ce-dd7e-4333-b5c5-63d0b8d9f649" targetNamespace="http://schemas.microsoft.com/office/2006/metadata/properties" ma:root="true" ma:fieldsID="0e43ff4b9441326328aebc1b50fea640" ns2:_="" ns3:_="">
    <xsd:import namespace="1bf42663-7b17-49e4-96f0-946624bf3f07"/>
    <xsd:import namespace="2fe8c3ce-dd7e-4333-b5c5-63d0b8d9f64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f42663-7b17-49e4-96f0-946624bf3f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858473a-97ee-428e-a817-eb9457ba025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fe8c3ce-dd7e-4333-b5c5-63d0b8d9f64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1b97f7c-21a0-48bb-b4dc-5d797c592f3d}" ma:internalName="TaxCatchAll" ma:showField="CatchAllData" ma:web="2fe8c3ce-dd7e-4333-b5c5-63d0b8d9f64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fe8c3ce-dd7e-4333-b5c5-63d0b8d9f649" xsi:nil="true"/>
    <lcf76f155ced4ddcb4097134ff3c332f xmlns="1bf42663-7b17-49e4-96f0-946624bf3f0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65028BE-B21D-4CDC-99C5-A44353994C9D}"/>
</file>

<file path=customXml/itemProps2.xml><?xml version="1.0" encoding="utf-8"?>
<ds:datastoreItem xmlns:ds="http://schemas.openxmlformats.org/officeDocument/2006/customXml" ds:itemID="{EADAC3AE-E5C2-4219-ADAC-48C42CFE9F8D}"/>
</file>

<file path=customXml/itemProps3.xml><?xml version="1.0" encoding="utf-8"?>
<ds:datastoreItem xmlns:ds="http://schemas.openxmlformats.org/officeDocument/2006/customXml" ds:itemID="{E214A1A5-9FD7-4622-8CA3-CC4A327F91E2}"/>
</file>

<file path=docProps/app.xml><?xml version="1.0" encoding="utf-8"?>
<Properties xmlns="http://schemas.openxmlformats.org/officeDocument/2006/extended-properties" xmlns:vt="http://schemas.openxmlformats.org/officeDocument/2006/docPropsVTypes">
  <Template/>
  <TotalTime>651</TotalTime>
  <Words>3070</Words>
  <Application>Microsoft Office PowerPoint</Application>
  <PresentationFormat>Widescreen</PresentationFormat>
  <Paragraphs>263</Paragraphs>
  <Slides>51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Calibri Light</vt:lpstr>
      <vt:lpstr>Office Theme</vt:lpstr>
      <vt:lpstr>Online Collaboration</vt:lpstr>
      <vt:lpstr>Contents</vt:lpstr>
      <vt:lpstr>Collaboration Concepts</vt:lpstr>
      <vt:lpstr>Characteristics of Online Collaborative Tools</vt:lpstr>
      <vt:lpstr>Benefits and Risks of Online Collaborative Tools</vt:lpstr>
      <vt:lpstr>Intellectual Property Rights</vt:lpstr>
      <vt:lpstr>Cloud Computing</vt:lpstr>
      <vt:lpstr>Cloud Computing</vt:lpstr>
      <vt:lpstr>Benefits and Risks of Cloud Computing</vt:lpstr>
      <vt:lpstr>Preparation For Online Collaboration</vt:lpstr>
      <vt:lpstr>Setup In A Collaborative Environment</vt:lpstr>
      <vt:lpstr>Google</vt:lpstr>
      <vt:lpstr>Setting Up an Google Account</vt:lpstr>
      <vt:lpstr>Setting Up an Google Account</vt:lpstr>
      <vt:lpstr>Setting Up an Google Account</vt:lpstr>
      <vt:lpstr>Communication Tools</vt:lpstr>
      <vt:lpstr>Using Online Collaborative Tools</vt:lpstr>
      <vt:lpstr>Limitations of Online Storage</vt:lpstr>
      <vt:lpstr>ONLINE COLLABORATIVE TOOLS</vt:lpstr>
      <vt:lpstr>Google Drive</vt:lpstr>
      <vt:lpstr>Google Drive</vt:lpstr>
      <vt:lpstr>Web Based Productivity Applications</vt:lpstr>
      <vt:lpstr>Creating A New File Or Folder In Google Drive</vt:lpstr>
      <vt:lpstr>Uploading Files And Folders</vt:lpstr>
      <vt:lpstr>Editing and Saving Files </vt:lpstr>
      <vt:lpstr>Sharing Files or Folders</vt:lpstr>
      <vt:lpstr>Sharing Files or Folders</vt:lpstr>
      <vt:lpstr>Managing Previous Versions</vt:lpstr>
      <vt:lpstr>Deleting a File or Folder</vt:lpstr>
      <vt:lpstr>Using an Online Calendar</vt:lpstr>
      <vt:lpstr>Creating An Online Calendar Event</vt:lpstr>
      <vt:lpstr>Sharing An Online Calendar Event</vt:lpstr>
      <vt:lpstr>Sharing Your Whole Calendar / Viewing A Friends Calendar</vt:lpstr>
      <vt:lpstr>Social Media Tools</vt:lpstr>
      <vt:lpstr>Types of Social Media</vt:lpstr>
      <vt:lpstr>Using Online Meeting Tools</vt:lpstr>
      <vt:lpstr>Accessing Online Learning Environments</vt:lpstr>
      <vt:lpstr>Examples of Online Learning Environments</vt:lpstr>
      <vt:lpstr>Online Courses</vt:lpstr>
      <vt:lpstr>Mobile Collaboration</vt:lpstr>
      <vt:lpstr>Operating Systems</vt:lpstr>
      <vt:lpstr>Bluetooth</vt:lpstr>
      <vt:lpstr>Mobile Internet Access</vt:lpstr>
      <vt:lpstr>Mobile Internet Access</vt:lpstr>
      <vt:lpstr>Mobile Applications</vt:lpstr>
      <vt:lpstr>Common Types Of Mobile Apps</vt:lpstr>
      <vt:lpstr>Synchronizing Content</vt:lpstr>
      <vt:lpstr>Synchronizing Content</vt:lpstr>
      <vt:lpstr>Mobile Security</vt:lpstr>
      <vt:lpstr>Mobile Security</vt:lpstr>
      <vt:lpstr>Taking Precautions Before Installing An App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Collaboration</dc:title>
  <dc:creator>Kurt Depasquale</dc:creator>
  <cp:lastModifiedBy>ECDL Department</cp:lastModifiedBy>
  <cp:revision>80</cp:revision>
  <dcterms:created xsi:type="dcterms:W3CDTF">2021-06-06T13:32:26Z</dcterms:created>
  <dcterms:modified xsi:type="dcterms:W3CDTF">2021-11-09T15:21:51Z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0x010100507C2BEAFFCDA04391CDA2FC35524D11</vt:lpwstr>
  </property>
</Properties>
</file>