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22.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57" r:id="rId3"/>
    <p:sldId id="258" r:id="rId4"/>
    <p:sldId id="259" r:id="rId5"/>
    <p:sldId id="261" r:id="rId6"/>
    <p:sldId id="262" r:id="rId7"/>
    <p:sldId id="263" r:id="rId8"/>
    <p:sldId id="264" r:id="rId9"/>
    <p:sldId id="265" r:id="rId10"/>
    <p:sldId id="266" r:id="rId11"/>
    <p:sldId id="300" r:id="rId12"/>
    <p:sldId id="267" r:id="rId13"/>
    <p:sldId id="269" r:id="rId14"/>
    <p:sldId id="270" r:id="rId15"/>
    <p:sldId id="274" r:id="rId16"/>
    <p:sldId id="275" r:id="rId17"/>
    <p:sldId id="276" r:id="rId18"/>
    <p:sldId id="277" r:id="rId19"/>
    <p:sldId id="303" r:id="rId20"/>
    <p:sldId id="278" r:id="rId21"/>
    <p:sldId id="304" r:id="rId22"/>
    <p:sldId id="279" r:id="rId23"/>
    <p:sldId id="281" r:id="rId24"/>
    <p:sldId id="282" r:id="rId25"/>
    <p:sldId id="283" r:id="rId26"/>
    <p:sldId id="287" r:id="rId27"/>
    <p:sldId id="288" r:id="rId28"/>
    <p:sldId id="289" r:id="rId29"/>
    <p:sldId id="290" r:id="rId30"/>
    <p:sldId id="291" r:id="rId31"/>
    <p:sldId id="309" r:id="rId32"/>
    <p:sldId id="292" r:id="rId33"/>
    <p:sldId id="295" r:id="rId34"/>
    <p:sldId id="296" r:id="rId35"/>
    <p:sldId id="297" r:id="rId36"/>
    <p:sldId id="298" r:id="rId37"/>
  </p:sldIdLst>
  <p:sldSz cx="12192000" cy="6858000"/>
  <p:notesSz cx="6858000" cy="9945688"/>
  <p:defaultTextStyle>
    <a:defPPr>
      <a:defRPr lang="en-M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14"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2641D4-2BAE-4FF6-A8CD-BEBB213E81DF}"/>
              </a:ext>
            </a:extLst>
          </p:cNvPr>
          <p:cNvSpPr txBox="1">
            <a:spLocks noGrp="1"/>
          </p:cNvSpPr>
          <p:nvPr>
            <p:ph type="hdr" sz="quarter"/>
          </p:nvPr>
        </p:nvSpPr>
        <p:spPr>
          <a:xfrm>
            <a:off x="0" y="0"/>
            <a:ext cx="2971800" cy="497287"/>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a:extLst>
              <a:ext uri="{FF2B5EF4-FFF2-40B4-BE49-F238E27FC236}">
                <a16:creationId xmlns:a16="http://schemas.microsoft.com/office/drawing/2014/main" id="{E2274267-833D-499D-9696-17C87BBCDF27}"/>
              </a:ext>
            </a:extLst>
          </p:cNvPr>
          <p:cNvSpPr txBox="1">
            <a:spLocks noGrp="1"/>
          </p:cNvSpPr>
          <p:nvPr>
            <p:ph type="dt" idx="1"/>
          </p:nvPr>
        </p:nvSpPr>
        <p:spPr>
          <a:xfrm>
            <a:off x="3884608" y="0"/>
            <a:ext cx="2971800" cy="497287"/>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651FCAEC-1789-489B-8015-EF3DB5DA400F}" type="datetime1">
              <a:rPr lang="en-GB"/>
              <a:pPr lvl="0"/>
              <a:t>04/11/2021</a:t>
            </a:fld>
            <a:endParaRPr lang="en-GB"/>
          </a:p>
        </p:txBody>
      </p:sp>
      <p:sp>
        <p:nvSpPr>
          <p:cNvPr id="4" name="Slide Image Placeholder 3">
            <a:extLst>
              <a:ext uri="{FF2B5EF4-FFF2-40B4-BE49-F238E27FC236}">
                <a16:creationId xmlns:a16="http://schemas.microsoft.com/office/drawing/2014/main" id="{FDE481CE-C6ED-4D07-A1D2-C535AE24B142}"/>
              </a:ext>
            </a:extLst>
          </p:cNvPr>
          <p:cNvSpPr>
            <a:spLocks noGrp="1" noRot="1" noChangeAspect="1"/>
          </p:cNvSpPr>
          <p:nvPr>
            <p:ph type="sldImg" idx="2"/>
          </p:nvPr>
        </p:nvSpPr>
        <p:spPr>
          <a:xfrm>
            <a:off x="114300" y="746125"/>
            <a:ext cx="6629400" cy="3729038"/>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2D96B7ED-4959-4133-9B98-C2F440DACFCB}"/>
              </a:ext>
            </a:extLst>
          </p:cNvPr>
          <p:cNvSpPr txBox="1">
            <a:spLocks noGrp="1"/>
          </p:cNvSpPr>
          <p:nvPr>
            <p:ph type="body" sz="quarter" idx="3"/>
          </p:nvPr>
        </p:nvSpPr>
        <p:spPr>
          <a:xfrm>
            <a:off x="685800" y="4724201"/>
            <a:ext cx="5486400" cy="4475558"/>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45F2240E-4F76-4190-A59B-65C257DDE387}"/>
              </a:ext>
            </a:extLst>
          </p:cNvPr>
          <p:cNvSpPr txBox="1">
            <a:spLocks noGrp="1"/>
          </p:cNvSpPr>
          <p:nvPr>
            <p:ph type="ftr" sz="quarter" idx="4"/>
          </p:nvPr>
        </p:nvSpPr>
        <p:spPr>
          <a:xfrm>
            <a:off x="0" y="9446675"/>
            <a:ext cx="2971800" cy="497287"/>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a:extLst>
              <a:ext uri="{FF2B5EF4-FFF2-40B4-BE49-F238E27FC236}">
                <a16:creationId xmlns:a16="http://schemas.microsoft.com/office/drawing/2014/main" id="{4CE54DBF-35B3-4749-91E3-4B218F16030F}"/>
              </a:ext>
            </a:extLst>
          </p:cNvPr>
          <p:cNvSpPr txBox="1">
            <a:spLocks noGrp="1"/>
          </p:cNvSpPr>
          <p:nvPr>
            <p:ph type="sldNum" sz="quarter" idx="5"/>
          </p:nvPr>
        </p:nvSpPr>
        <p:spPr>
          <a:xfrm>
            <a:off x="3884608" y="9446675"/>
            <a:ext cx="2971800" cy="497287"/>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0A686952-EF87-4433-8BAC-180615F760EC}" type="slidenum">
              <a:t>‹#›</a:t>
            </a:fld>
            <a:endParaRPr lang="en-GB"/>
          </a:p>
        </p:txBody>
      </p:sp>
    </p:spTree>
    <p:extLst>
      <p:ext uri="{BB962C8B-B14F-4D97-AF65-F5344CB8AC3E}">
        <p14:creationId xmlns:p14="http://schemas.microsoft.com/office/powerpoint/2010/main" val="3333179648"/>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lvl="0"/>
            <a:fld id="{B6B0C9D8-29FC-40BA-B05A-DC5C9F37F8AB}" type="datetime1">
              <a:rPr lang="en-GB" smtClean="0"/>
              <a:pPr lvl="0"/>
              <a:t>04/11/2021</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2AC4E93F-E3EE-441A-892D-4FE855423212}" type="slidenum">
              <a:rPr lang="en-US" smtClean="0"/>
              <a:t>‹#›</a:t>
            </a:fld>
            <a:endParaRPr lang="en-US"/>
          </a:p>
        </p:txBody>
      </p:sp>
    </p:spTree>
    <p:extLst>
      <p:ext uri="{BB962C8B-B14F-4D97-AF65-F5344CB8AC3E}">
        <p14:creationId xmlns:p14="http://schemas.microsoft.com/office/powerpoint/2010/main" val="61672845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lvl="0"/>
            <a:fld id="{3EBB9ADB-3082-4D16-BD5E-3606E6CD997C}" type="datetime1">
              <a:rPr lang="en-GB" smtClean="0"/>
              <a:pPr lvl="0"/>
              <a:t>04/11/2021</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41C94FC0-89FD-44B3-B01A-BE7F06101FF9}" type="slidenum">
              <a:rPr lang="en-US" smtClean="0"/>
              <a:t>‹#›</a:t>
            </a:fld>
            <a:endParaRPr lang="en-US"/>
          </a:p>
        </p:txBody>
      </p:sp>
    </p:spTree>
    <p:extLst>
      <p:ext uri="{BB962C8B-B14F-4D97-AF65-F5344CB8AC3E}">
        <p14:creationId xmlns:p14="http://schemas.microsoft.com/office/powerpoint/2010/main" val="563257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lvl="0"/>
            <a:fld id="{703EC8CF-6701-4B05-AD8E-D662F1E13D5F}" type="datetime1">
              <a:rPr lang="en-GB" smtClean="0"/>
              <a:pPr lvl="0"/>
              <a:t>04/11/2021</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96BFC497-FEEC-4C02-A077-389805AE5058}" type="slidenum">
              <a:rPr lang="en-US" smtClean="0"/>
              <a:t>‹#›</a:t>
            </a:fld>
            <a:endParaRPr lang="en-US"/>
          </a:p>
        </p:txBody>
      </p:sp>
    </p:spTree>
    <p:extLst>
      <p:ext uri="{BB962C8B-B14F-4D97-AF65-F5344CB8AC3E}">
        <p14:creationId xmlns:p14="http://schemas.microsoft.com/office/powerpoint/2010/main" val="2652042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lvl="0"/>
            <a:fld id="{5EF9875B-6D38-493C-8D04-986A1E775F04}" type="datetime1">
              <a:rPr lang="en-GB" smtClean="0"/>
              <a:pPr lvl="0"/>
              <a:t>04/11/2021</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2083A76E-C9FB-4A77-9B77-1A8CE5AAB1D9}" type="slidenum">
              <a:rPr lang="en-US" smtClean="0"/>
              <a:t>‹#›</a:t>
            </a:fld>
            <a:endParaRPr lang="en-US"/>
          </a:p>
        </p:txBody>
      </p:sp>
    </p:spTree>
    <p:extLst>
      <p:ext uri="{BB962C8B-B14F-4D97-AF65-F5344CB8AC3E}">
        <p14:creationId xmlns:p14="http://schemas.microsoft.com/office/powerpoint/2010/main" val="66401945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lvl="0"/>
            <a:fld id="{D08D2D84-A6A1-4170-9F62-8ABA1BE43CB5}" type="datetime1">
              <a:rPr lang="en-GB" smtClean="0"/>
              <a:pPr lvl="0"/>
              <a:t>04/11/2021</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D4E67D9F-2BED-4B7E-9BFE-1F5995A2F6DA}" type="slidenum">
              <a:rPr lang="en-US" smtClean="0"/>
              <a:t>‹#›</a:t>
            </a:fld>
            <a:endParaRPr lang="en-US"/>
          </a:p>
        </p:txBody>
      </p:sp>
    </p:spTree>
    <p:extLst>
      <p:ext uri="{BB962C8B-B14F-4D97-AF65-F5344CB8AC3E}">
        <p14:creationId xmlns:p14="http://schemas.microsoft.com/office/powerpoint/2010/main" val="3377466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lvl="0"/>
            <a:fld id="{683B82ED-2AD0-4E86-8026-F9CFECBB11F1}" type="datetime1">
              <a:rPr lang="en-GB" smtClean="0"/>
              <a:pPr lvl="0"/>
              <a:t>04/11/2021</a:t>
            </a:fld>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A1B3EA2B-26D4-4299-AA8A-9741BED49F63}" type="slidenum">
              <a:rPr lang="en-US" smtClean="0"/>
              <a:t>‹#›</a:t>
            </a:fld>
            <a:endParaRPr lang="en-US"/>
          </a:p>
        </p:txBody>
      </p:sp>
    </p:spTree>
    <p:extLst>
      <p:ext uri="{BB962C8B-B14F-4D97-AF65-F5344CB8AC3E}">
        <p14:creationId xmlns:p14="http://schemas.microsoft.com/office/powerpoint/2010/main" val="3493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lvl="0"/>
            <a:fld id="{AC6ACC51-8D6E-4BCC-B063-C603A3A9FD38}" type="datetime1">
              <a:rPr lang="en-GB" smtClean="0"/>
              <a:pPr lvl="0"/>
              <a:t>04/11/2021</a:t>
            </a:fld>
            <a:endParaRPr lang="en-GB"/>
          </a:p>
        </p:txBody>
      </p:sp>
      <p:sp>
        <p:nvSpPr>
          <p:cNvPr id="8" name="Footer Placeholder 7"/>
          <p:cNvSpPr>
            <a:spLocks noGrp="1"/>
          </p:cNvSpPr>
          <p:nvPr>
            <p:ph type="ftr" sz="quarter" idx="11"/>
          </p:nvPr>
        </p:nvSpPr>
        <p:spPr/>
        <p:txBody>
          <a:bodyPr/>
          <a:lstStyle/>
          <a:p>
            <a:pPr lvl="0"/>
            <a:endParaRPr lang="en-GB"/>
          </a:p>
        </p:txBody>
      </p:sp>
      <p:sp>
        <p:nvSpPr>
          <p:cNvPr id="9" name="Slide Number Placeholder 8"/>
          <p:cNvSpPr>
            <a:spLocks noGrp="1"/>
          </p:cNvSpPr>
          <p:nvPr>
            <p:ph type="sldNum" sz="quarter" idx="12"/>
          </p:nvPr>
        </p:nvSpPr>
        <p:spPr/>
        <p:txBody>
          <a:bodyPr/>
          <a:lstStyle/>
          <a:p>
            <a:pPr lvl="0"/>
            <a:fld id="{FC65F011-EC05-4768-9C98-BCE1D28FC6FD}" type="slidenum">
              <a:rPr lang="en-US" smtClean="0"/>
              <a:t>‹#›</a:t>
            </a:fld>
            <a:endParaRPr lang="en-US"/>
          </a:p>
        </p:txBody>
      </p:sp>
    </p:spTree>
    <p:extLst>
      <p:ext uri="{BB962C8B-B14F-4D97-AF65-F5344CB8AC3E}">
        <p14:creationId xmlns:p14="http://schemas.microsoft.com/office/powerpoint/2010/main" val="1743274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lvl="0"/>
            <a:fld id="{160B0504-0C85-454F-8362-AE20D6D7551B}" type="datetime1">
              <a:rPr lang="en-GB" smtClean="0"/>
              <a:pPr lvl="0"/>
              <a:t>04/11/2021</a:t>
            </a:fld>
            <a:endParaRPr lang="en-GB"/>
          </a:p>
        </p:txBody>
      </p:sp>
      <p:sp>
        <p:nvSpPr>
          <p:cNvPr id="4" name="Footer Placeholder 3"/>
          <p:cNvSpPr>
            <a:spLocks noGrp="1"/>
          </p:cNvSpPr>
          <p:nvPr>
            <p:ph type="ftr" sz="quarter" idx="11"/>
          </p:nvPr>
        </p:nvSpPr>
        <p:spPr/>
        <p:txBody>
          <a:bodyPr/>
          <a:lstStyle/>
          <a:p>
            <a:pPr lvl="0"/>
            <a:endParaRPr lang="en-GB"/>
          </a:p>
        </p:txBody>
      </p:sp>
      <p:sp>
        <p:nvSpPr>
          <p:cNvPr id="5" name="Slide Number Placeholder 4"/>
          <p:cNvSpPr>
            <a:spLocks noGrp="1"/>
          </p:cNvSpPr>
          <p:nvPr>
            <p:ph type="sldNum" sz="quarter" idx="12"/>
          </p:nvPr>
        </p:nvSpPr>
        <p:spPr/>
        <p:txBody>
          <a:bodyPr/>
          <a:lstStyle/>
          <a:p>
            <a:pPr lvl="0"/>
            <a:fld id="{9ECDE122-2E8A-4B40-942F-E5DDF187934F}" type="slidenum">
              <a:rPr lang="en-US" smtClean="0"/>
              <a:t>‹#›</a:t>
            </a:fld>
            <a:endParaRPr lang="en-US"/>
          </a:p>
        </p:txBody>
      </p:sp>
    </p:spTree>
    <p:extLst>
      <p:ext uri="{BB962C8B-B14F-4D97-AF65-F5344CB8AC3E}">
        <p14:creationId xmlns:p14="http://schemas.microsoft.com/office/powerpoint/2010/main" val="2840211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C5A6D60F-1838-480F-AC11-86130D69454B}" type="datetime1">
              <a:rPr lang="en-GB" smtClean="0"/>
              <a:pPr lvl="0"/>
              <a:t>04/11/2021</a:t>
            </a:fld>
            <a:endParaRPr lang="en-GB"/>
          </a:p>
        </p:txBody>
      </p:sp>
      <p:sp>
        <p:nvSpPr>
          <p:cNvPr id="3" name="Footer Placeholder 2"/>
          <p:cNvSpPr>
            <a:spLocks noGrp="1"/>
          </p:cNvSpPr>
          <p:nvPr>
            <p:ph type="ftr" sz="quarter" idx="11"/>
          </p:nvPr>
        </p:nvSpPr>
        <p:spPr/>
        <p:txBody>
          <a:bodyPr/>
          <a:lstStyle/>
          <a:p>
            <a:pPr lvl="0"/>
            <a:endParaRPr lang="en-GB"/>
          </a:p>
        </p:txBody>
      </p:sp>
      <p:sp>
        <p:nvSpPr>
          <p:cNvPr id="4" name="Slide Number Placeholder 3"/>
          <p:cNvSpPr>
            <a:spLocks noGrp="1"/>
          </p:cNvSpPr>
          <p:nvPr>
            <p:ph type="sldNum" sz="quarter" idx="12"/>
          </p:nvPr>
        </p:nvSpPr>
        <p:spPr/>
        <p:txBody>
          <a:bodyPr/>
          <a:lstStyle/>
          <a:p>
            <a:pPr lvl="0"/>
            <a:fld id="{16CD7F9A-7A7B-4CBA-A7FC-E7ECD295A566}" type="slidenum">
              <a:rPr lang="en-US" smtClean="0"/>
              <a:t>‹#›</a:t>
            </a:fld>
            <a:endParaRPr lang="en-US"/>
          </a:p>
        </p:txBody>
      </p:sp>
    </p:spTree>
    <p:extLst>
      <p:ext uri="{BB962C8B-B14F-4D97-AF65-F5344CB8AC3E}">
        <p14:creationId xmlns:p14="http://schemas.microsoft.com/office/powerpoint/2010/main" val="117052582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lvl="0"/>
            <a:fld id="{71CDA9EE-9308-4D6B-9DA2-5C37E8620E09}" type="datetime1">
              <a:rPr lang="en-GB" smtClean="0"/>
              <a:pPr lvl="0"/>
              <a:t>04/11/2021</a:t>
            </a:fld>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78CF6EF7-84D0-41DB-A195-E5CD29DE8C2A}" type="slidenum">
              <a:rPr lang="en-US" smtClean="0"/>
              <a:t>‹#›</a:t>
            </a:fld>
            <a:endParaRPr lang="en-US"/>
          </a:p>
        </p:txBody>
      </p:sp>
    </p:spTree>
    <p:extLst>
      <p:ext uri="{BB962C8B-B14F-4D97-AF65-F5344CB8AC3E}">
        <p14:creationId xmlns:p14="http://schemas.microsoft.com/office/powerpoint/2010/main" val="3665551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lvl="0"/>
            <a:fld id="{C47EF84D-6E52-4700-866F-3038B0A55C05}" type="datetime1">
              <a:rPr lang="en-GB" smtClean="0"/>
              <a:pPr lvl="0"/>
              <a:t>04/11/2021</a:t>
            </a:fld>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ACFC3DA5-F086-48C8-8F60-A376CFB16FF5}" type="slidenum">
              <a:rPr lang="en-US" smtClean="0"/>
              <a:t>‹#›</a:t>
            </a:fld>
            <a:endParaRPr lang="en-US"/>
          </a:p>
        </p:txBody>
      </p:sp>
    </p:spTree>
    <p:extLst>
      <p:ext uri="{BB962C8B-B14F-4D97-AF65-F5344CB8AC3E}">
        <p14:creationId xmlns:p14="http://schemas.microsoft.com/office/powerpoint/2010/main" val="3373466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lvl="0"/>
            <a:fld id="{DBEAD38D-2325-401B-AF17-EC961F494C00}" type="datetime1">
              <a:rPr lang="en-GB" smtClean="0"/>
              <a:pPr lvl="0"/>
              <a:t>04/11/2021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lvl="0"/>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a:fld id="{914B77A9-0622-4D7C-B682-A541144A9C9D}" type="slidenum">
              <a:rPr lang="en-US" smtClean="0"/>
              <a:t>‹#›</a:t>
            </a:fld>
            <a:endParaRPr lang="en-US"/>
          </a:p>
        </p:txBody>
      </p:sp>
    </p:spTree>
    <p:extLst>
      <p:ext uri="{BB962C8B-B14F-4D97-AF65-F5344CB8AC3E}">
        <p14:creationId xmlns:p14="http://schemas.microsoft.com/office/powerpoint/2010/main" val="41585678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AFDBB-3671-4B81-BF24-8B5ED77A533E}"/>
              </a:ext>
            </a:extLst>
          </p:cNvPr>
          <p:cNvSpPr>
            <a:spLocks noGrp="1"/>
          </p:cNvSpPr>
          <p:nvPr>
            <p:ph type="ctrTitle"/>
          </p:nvPr>
        </p:nvSpPr>
        <p:spPr/>
        <p:txBody>
          <a:bodyPr/>
          <a:lstStyle/>
          <a:p>
            <a:r>
              <a:rPr lang="en-GB" dirty="0"/>
              <a:t>IT Security</a:t>
            </a:r>
            <a:endParaRPr lang="en-MT" dirty="0"/>
          </a:p>
        </p:txBody>
      </p:sp>
      <p:sp>
        <p:nvSpPr>
          <p:cNvPr id="3" name="Subtitle 2">
            <a:extLst>
              <a:ext uri="{FF2B5EF4-FFF2-40B4-BE49-F238E27FC236}">
                <a16:creationId xmlns:a16="http://schemas.microsoft.com/office/drawing/2014/main" id="{648DD0FA-5843-46E0-AD69-12C141D3C9F4}"/>
              </a:ext>
            </a:extLst>
          </p:cNvPr>
          <p:cNvSpPr>
            <a:spLocks noGrp="1"/>
          </p:cNvSpPr>
          <p:nvPr>
            <p:ph type="subTitle" idx="1"/>
          </p:nvPr>
        </p:nvSpPr>
        <p:spPr/>
        <p:txBody>
          <a:bodyPr/>
          <a:lstStyle/>
          <a:p>
            <a:r>
              <a:rPr lang="en-GB" dirty="0"/>
              <a:t>Module 1</a:t>
            </a:r>
            <a:endParaRPr lang="en-M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52">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3A7A21-642A-4341-A4B5-B30D8272CF1C}"/>
              </a:ext>
            </a:extLst>
          </p:cNvPr>
          <p:cNvSpPr txBox="1"/>
          <p:nvPr/>
        </p:nvSpPr>
        <p:spPr>
          <a:xfrm>
            <a:off x="1847524" y="188640"/>
            <a:ext cx="8460431" cy="5693868"/>
          </a:xfrm>
          <a:prstGeom prst="rect">
            <a:avLst/>
          </a:prstGeom>
          <a:noFill/>
          <a:ln cap="flat">
            <a:noFill/>
          </a:ln>
        </p:spPr>
        <p:txBody>
          <a:bodyPr vert="horz" wrap="square" lIns="91440" tIns="45720" rIns="91440" bIns="45720" anchor="t" anchorCtr="0" compatLnSpc="1">
            <a:spAutoFit/>
          </a:bodyPr>
          <a:lstStyle/>
          <a:p>
            <a:pPr algn="ctr">
              <a:defRPr sz="1800" b="0" i="0" u="none" strike="noStrike" kern="0" cap="none" spc="0" baseline="0">
                <a:solidFill>
                  <a:srgbClr val="000000"/>
                </a:solidFill>
                <a:uFillTx/>
              </a:defRPr>
            </a:pPr>
            <a:r>
              <a:rPr lang="en-GB" sz="2800" b="1" u="sng">
                <a:solidFill>
                  <a:srgbClr val="000000"/>
                </a:solidFill>
                <a:latin typeface="Calibri"/>
              </a:rPr>
              <a:t>Social Engineering </a:t>
            </a:r>
          </a:p>
          <a:p>
            <a:pPr>
              <a:defRPr sz="1800" b="0" i="0" u="none" strike="noStrike" kern="0" cap="none" spc="0" baseline="0">
                <a:solidFill>
                  <a:srgbClr val="000000"/>
                </a:solidFill>
                <a:uFillTx/>
              </a:defRPr>
            </a:pPr>
            <a:endParaRPr lang="en-GB" sz="2400" u="sng">
              <a:solidFill>
                <a:srgbClr val="000000"/>
              </a:solidFill>
              <a:latin typeface="Calibri"/>
            </a:endParaRP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What is Social engineering?</a:t>
            </a:r>
          </a:p>
          <a:p>
            <a:pPr>
              <a:defRPr sz="1800" b="0" i="0" u="none" strike="noStrike" kern="0" cap="none" spc="0" baseline="0">
                <a:solidFill>
                  <a:srgbClr val="000000"/>
                </a:solidFill>
                <a:uFillTx/>
              </a:defRPr>
            </a:pPr>
            <a:endParaRPr lang="en-GB" sz="2400" kern="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It is a way to gather information to manipulate or influence people with the goal to illegally obtain sensitive data (for example, passwords or credit card information). </a:t>
            </a: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Social engineers research and learn about the targets (persons) environment, and fake their identity to obtain confidential information from the victim. </a:t>
            </a:r>
          </a:p>
          <a:p>
            <a:pPr>
              <a:defRPr sz="1800" b="0" i="0" u="none" strike="noStrike" kern="0" cap="none" spc="0" baseline="0">
                <a:solidFill>
                  <a:srgbClr val="000000"/>
                </a:solidFill>
                <a:uFillTx/>
              </a:defRPr>
            </a:pPr>
            <a:endParaRPr lang="en-GB" sz="2400" kern="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In most cases, they infiltrate third-party computer systems to spy on sensitive data. </a:t>
            </a:r>
            <a:endParaRPr lang="en-GB" sz="2400" b="1" u="sng">
              <a:solidFill>
                <a:srgbClr val="000000"/>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p:cTn id="1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p:cTn id="1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p:cTn id="19"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p:cTn id="20"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p:cTn id="25"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p:cTn id="26"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 calcmode="lin" valueType="num">
                                      <p:cBhvr>
                                        <p:cTn id="31"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p:cTn id="32"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45">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pic>
        <p:nvPicPr>
          <p:cNvPr id="2" name="Picture 8" descr="Related image">
            <a:extLst>
              <a:ext uri="{FF2B5EF4-FFF2-40B4-BE49-F238E27FC236}">
                <a16:creationId xmlns:a16="http://schemas.microsoft.com/office/drawing/2014/main" id="{59174CD8-4E8E-449C-923C-91E3640E3232}"/>
              </a:ext>
            </a:extLst>
          </p:cNvPr>
          <p:cNvPicPr>
            <a:picLocks noChangeAspect="1"/>
          </p:cNvPicPr>
          <p:nvPr/>
        </p:nvPicPr>
        <p:blipFill>
          <a:blip r:embed="rId3"/>
          <a:srcRect/>
          <a:stretch>
            <a:fillRect/>
          </a:stretch>
        </p:blipFill>
        <p:spPr>
          <a:xfrm>
            <a:off x="4001732" y="2377248"/>
            <a:ext cx="2025139" cy="2025139"/>
          </a:xfrm>
          <a:prstGeom prst="rect">
            <a:avLst/>
          </a:prstGeom>
          <a:noFill/>
          <a:ln cap="flat">
            <a:noFill/>
          </a:ln>
        </p:spPr>
      </p:pic>
      <p:sp>
        <p:nvSpPr>
          <p:cNvPr id="3" name="TextBox 1">
            <a:extLst>
              <a:ext uri="{FF2B5EF4-FFF2-40B4-BE49-F238E27FC236}">
                <a16:creationId xmlns:a16="http://schemas.microsoft.com/office/drawing/2014/main" id="{9BC18965-9D5D-4780-B483-EF385437D83C}"/>
              </a:ext>
            </a:extLst>
          </p:cNvPr>
          <p:cNvSpPr txBox="1"/>
          <p:nvPr/>
        </p:nvSpPr>
        <p:spPr>
          <a:xfrm>
            <a:off x="3876056" y="484413"/>
            <a:ext cx="4699494" cy="523219"/>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800" b="1" u="sng">
                <a:solidFill>
                  <a:srgbClr val="000000"/>
                </a:solidFill>
                <a:latin typeface="Calibri"/>
              </a:rPr>
              <a:t>Methods of Social Engineering</a:t>
            </a:r>
          </a:p>
        </p:txBody>
      </p:sp>
      <p:sp>
        <p:nvSpPr>
          <p:cNvPr id="4" name="TextBox 2">
            <a:extLst>
              <a:ext uri="{FF2B5EF4-FFF2-40B4-BE49-F238E27FC236}">
                <a16:creationId xmlns:a16="http://schemas.microsoft.com/office/drawing/2014/main" id="{989F74CA-0A29-4572-9670-F83D571BD108}"/>
              </a:ext>
            </a:extLst>
          </p:cNvPr>
          <p:cNvSpPr txBox="1"/>
          <p:nvPr/>
        </p:nvSpPr>
        <p:spPr>
          <a:xfrm>
            <a:off x="2063551" y="1745709"/>
            <a:ext cx="1907895" cy="1569659"/>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400" b="1">
                <a:solidFill>
                  <a:srgbClr val="000000"/>
                </a:solidFill>
                <a:latin typeface="Calibri"/>
              </a:rPr>
              <a:t>Phonecalls </a:t>
            </a:r>
          </a:p>
          <a:p>
            <a:pPr>
              <a:defRPr sz="1800" b="0" i="0" u="none" strike="noStrike" kern="0" cap="none" spc="0" baseline="0">
                <a:solidFill>
                  <a:srgbClr val="000000"/>
                </a:solidFill>
                <a:uFillTx/>
              </a:defRPr>
            </a:pPr>
            <a:r>
              <a:rPr lang="en-GB" sz="2400" b="1">
                <a:solidFill>
                  <a:srgbClr val="000000"/>
                </a:solidFill>
                <a:latin typeface="Calibri"/>
              </a:rPr>
              <a:t>                         </a:t>
            </a:r>
          </a:p>
          <a:p>
            <a:pPr>
              <a:defRPr sz="1800" b="0" i="0" u="none" strike="noStrike" kern="0" cap="none" spc="0" baseline="0">
                <a:solidFill>
                  <a:srgbClr val="000000"/>
                </a:solidFill>
                <a:uFillTx/>
              </a:defRPr>
            </a:pPr>
            <a:endParaRPr lang="en-GB" sz="2400" b="1" kern="0">
              <a:solidFill>
                <a:srgbClr val="000000"/>
              </a:solidFill>
              <a:latin typeface="Calibri"/>
            </a:endParaRPr>
          </a:p>
          <a:p>
            <a:pPr>
              <a:defRPr sz="1800" b="0" i="0" u="none" strike="noStrike" kern="0" cap="none" spc="0" baseline="0">
                <a:solidFill>
                  <a:srgbClr val="000000"/>
                </a:solidFill>
                <a:uFillTx/>
              </a:defRPr>
            </a:pPr>
            <a:endParaRPr lang="en-GB" sz="2400" b="1" kern="0">
              <a:solidFill>
                <a:srgbClr val="000000"/>
              </a:solidFill>
              <a:latin typeface="Calibri"/>
            </a:endParaRPr>
          </a:p>
        </p:txBody>
      </p:sp>
      <p:sp>
        <p:nvSpPr>
          <p:cNvPr id="5" name="TextBox 11">
            <a:extLst>
              <a:ext uri="{FF2B5EF4-FFF2-40B4-BE49-F238E27FC236}">
                <a16:creationId xmlns:a16="http://schemas.microsoft.com/office/drawing/2014/main" id="{B8F5A5E0-D1B2-4603-B913-893EFB241FFD}"/>
              </a:ext>
            </a:extLst>
          </p:cNvPr>
          <p:cNvSpPr txBox="1"/>
          <p:nvPr/>
        </p:nvSpPr>
        <p:spPr>
          <a:xfrm>
            <a:off x="6420997" y="1597631"/>
            <a:ext cx="4023469" cy="830997"/>
          </a:xfrm>
          <a:prstGeom prst="rect">
            <a:avLst/>
          </a:prstGeom>
          <a:noFill/>
          <a:ln w="9528" cap="flat">
            <a:solidFill>
              <a:srgbClr val="000000"/>
            </a:solidFill>
            <a:prstDash val="solid"/>
            <a:miter/>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400">
                <a:solidFill>
                  <a:srgbClr val="000000"/>
                </a:solidFill>
                <a:latin typeface="Calibri"/>
              </a:rPr>
              <a:t>Attacker may impersonate</a:t>
            </a:r>
          </a:p>
          <a:p>
            <a:pPr>
              <a:defRPr sz="1800" b="0" i="0" u="none" strike="noStrike" kern="0" cap="none" spc="0" baseline="0">
                <a:solidFill>
                  <a:srgbClr val="000000"/>
                </a:solidFill>
                <a:uFillTx/>
              </a:defRPr>
            </a:pPr>
            <a:r>
              <a:rPr lang="en-GB" sz="2400" kern="0">
                <a:solidFill>
                  <a:srgbClr val="000000"/>
                </a:solidFill>
                <a:latin typeface="Calibri"/>
              </a:rPr>
              <a:t>a s</a:t>
            </a:r>
            <a:r>
              <a:rPr lang="en-GB" sz="2400">
                <a:solidFill>
                  <a:srgbClr val="000000"/>
                </a:solidFill>
                <a:latin typeface="Calibri"/>
              </a:rPr>
              <a:t>ervice to obtain information</a:t>
            </a:r>
          </a:p>
        </p:txBody>
      </p:sp>
      <p:sp>
        <p:nvSpPr>
          <p:cNvPr id="6" name="TextBox 12">
            <a:extLst>
              <a:ext uri="{FF2B5EF4-FFF2-40B4-BE49-F238E27FC236}">
                <a16:creationId xmlns:a16="http://schemas.microsoft.com/office/drawing/2014/main" id="{1B12444B-096A-4B2B-8511-7285B74212B0}"/>
              </a:ext>
            </a:extLst>
          </p:cNvPr>
          <p:cNvSpPr txBox="1"/>
          <p:nvPr/>
        </p:nvSpPr>
        <p:spPr>
          <a:xfrm>
            <a:off x="6420996" y="2807538"/>
            <a:ext cx="4023460" cy="1569659"/>
          </a:xfrm>
          <a:prstGeom prst="rect">
            <a:avLst/>
          </a:prstGeom>
          <a:noFill/>
          <a:ln w="9528" cap="flat">
            <a:solidFill>
              <a:srgbClr val="000000"/>
            </a:solidFill>
            <a:prstDash val="solid"/>
            <a:miter/>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a:solidFill>
                  <a:srgbClr val="000000"/>
                </a:solidFill>
                <a:latin typeface="Calibri"/>
              </a:rPr>
              <a:t>Perpetrator sends e-mail</a:t>
            </a:r>
          </a:p>
          <a:p>
            <a:pPr>
              <a:defRPr sz="1800" b="0" i="0" u="none" strike="noStrike" kern="0" cap="none" spc="0" baseline="0">
                <a:solidFill>
                  <a:srgbClr val="000000"/>
                </a:solidFill>
                <a:uFillTx/>
              </a:defRPr>
            </a:pPr>
            <a:r>
              <a:rPr lang="en-GB" sz="2400" kern="0">
                <a:solidFill>
                  <a:srgbClr val="000000"/>
                </a:solidFill>
                <a:latin typeface="Calibri"/>
              </a:rPr>
              <a:t>w</a:t>
            </a:r>
            <a:r>
              <a:rPr lang="en-GB" sz="2400">
                <a:solidFill>
                  <a:srgbClr val="000000"/>
                </a:solidFill>
                <a:latin typeface="Calibri"/>
              </a:rPr>
              <a:t>hich appears to be a legitimate source, looks genuine e.g. bank e-mail</a:t>
            </a:r>
          </a:p>
        </p:txBody>
      </p:sp>
      <p:sp>
        <p:nvSpPr>
          <p:cNvPr id="7" name="TextBox 13">
            <a:extLst>
              <a:ext uri="{FF2B5EF4-FFF2-40B4-BE49-F238E27FC236}">
                <a16:creationId xmlns:a16="http://schemas.microsoft.com/office/drawing/2014/main" id="{C4B57E10-27A9-45A2-82D7-76853ABE3F0B}"/>
              </a:ext>
            </a:extLst>
          </p:cNvPr>
          <p:cNvSpPr txBox="1"/>
          <p:nvPr/>
        </p:nvSpPr>
        <p:spPr>
          <a:xfrm>
            <a:off x="6490764" y="4978479"/>
            <a:ext cx="3599508" cy="1569659"/>
          </a:xfrm>
          <a:prstGeom prst="rect">
            <a:avLst/>
          </a:prstGeom>
          <a:noFill/>
          <a:ln w="9528" cap="flat">
            <a:solidFill>
              <a:srgbClr val="000000"/>
            </a:solidFill>
            <a:prstDash val="solid"/>
            <a:miter/>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400">
                <a:solidFill>
                  <a:srgbClr val="000000"/>
                </a:solidFill>
                <a:latin typeface="Calibri"/>
              </a:rPr>
              <a:t>Someone is deliberately </a:t>
            </a:r>
          </a:p>
          <a:p>
            <a:pPr>
              <a:defRPr sz="1800" b="0" i="0" u="none" strike="noStrike" kern="0" cap="none" spc="0" baseline="0">
                <a:solidFill>
                  <a:srgbClr val="000000"/>
                </a:solidFill>
                <a:uFillTx/>
              </a:defRPr>
            </a:pPr>
            <a:r>
              <a:rPr lang="en-GB" sz="2400" kern="0">
                <a:solidFill>
                  <a:srgbClr val="000000"/>
                </a:solidFill>
                <a:latin typeface="Calibri"/>
              </a:rPr>
              <a:t>l</a:t>
            </a:r>
            <a:r>
              <a:rPr lang="en-GB" sz="2400">
                <a:solidFill>
                  <a:srgbClr val="000000"/>
                </a:solidFill>
                <a:latin typeface="Calibri"/>
              </a:rPr>
              <a:t>ooking ove</a:t>
            </a:r>
            <a:r>
              <a:rPr lang="en-GB" sz="2400" kern="0">
                <a:solidFill>
                  <a:srgbClr val="000000"/>
                </a:solidFill>
                <a:latin typeface="Calibri"/>
              </a:rPr>
              <a:t>r your shoulder </a:t>
            </a:r>
          </a:p>
          <a:p>
            <a:pPr>
              <a:defRPr sz="1800" b="0" i="0" u="none" strike="noStrike" kern="0" cap="none" spc="0" baseline="0">
                <a:solidFill>
                  <a:srgbClr val="000000"/>
                </a:solidFill>
                <a:uFillTx/>
              </a:defRPr>
            </a:pPr>
            <a:r>
              <a:rPr lang="en-GB" sz="2400">
                <a:solidFill>
                  <a:srgbClr val="000000"/>
                </a:solidFill>
                <a:latin typeface="Calibri"/>
              </a:rPr>
              <a:t>to obtain passwords or</a:t>
            </a:r>
          </a:p>
          <a:p>
            <a:pPr>
              <a:defRPr sz="1800" b="0" i="0" u="none" strike="noStrike" kern="0" cap="none" spc="0" baseline="0">
                <a:solidFill>
                  <a:srgbClr val="000000"/>
                </a:solidFill>
                <a:uFillTx/>
              </a:defRPr>
            </a:pPr>
            <a:r>
              <a:rPr lang="en-GB" sz="2400">
                <a:solidFill>
                  <a:srgbClr val="000000"/>
                </a:solidFill>
                <a:latin typeface="Calibri"/>
              </a:rPr>
              <a:t>PIN codes etc.</a:t>
            </a:r>
          </a:p>
        </p:txBody>
      </p:sp>
      <p:pic>
        <p:nvPicPr>
          <p:cNvPr id="8" name="Picture 4" descr="Image result for phones clipart">
            <a:extLst>
              <a:ext uri="{FF2B5EF4-FFF2-40B4-BE49-F238E27FC236}">
                <a16:creationId xmlns:a16="http://schemas.microsoft.com/office/drawing/2014/main" id="{E0324869-F7BB-4AC3-BE21-A19C1BA4C594}"/>
              </a:ext>
            </a:extLst>
          </p:cNvPr>
          <p:cNvPicPr>
            <a:picLocks noChangeAspect="1"/>
          </p:cNvPicPr>
          <p:nvPr/>
        </p:nvPicPr>
        <p:blipFill>
          <a:blip r:embed="rId4"/>
          <a:srcRect/>
          <a:stretch>
            <a:fillRect/>
          </a:stretch>
        </p:blipFill>
        <p:spPr>
          <a:xfrm>
            <a:off x="4393863" y="1542464"/>
            <a:ext cx="1342101" cy="941338"/>
          </a:xfrm>
          <a:prstGeom prst="rect">
            <a:avLst/>
          </a:prstGeom>
          <a:noFill/>
          <a:ln cap="flat">
            <a:noFill/>
          </a:ln>
        </p:spPr>
      </p:pic>
      <p:pic>
        <p:nvPicPr>
          <p:cNvPr id="9" name="Picture 10" descr="Related image">
            <a:extLst>
              <a:ext uri="{FF2B5EF4-FFF2-40B4-BE49-F238E27FC236}">
                <a16:creationId xmlns:a16="http://schemas.microsoft.com/office/drawing/2014/main" id="{2C87B463-F460-4736-942A-07EBB820352C}"/>
              </a:ext>
            </a:extLst>
          </p:cNvPr>
          <p:cNvPicPr>
            <a:picLocks noChangeAspect="1"/>
          </p:cNvPicPr>
          <p:nvPr/>
        </p:nvPicPr>
        <p:blipFill>
          <a:blip r:embed="rId5"/>
          <a:srcRect/>
          <a:stretch>
            <a:fillRect/>
          </a:stretch>
        </p:blipFill>
        <p:spPr>
          <a:xfrm>
            <a:off x="4393862" y="4792700"/>
            <a:ext cx="1831936" cy="1434583"/>
          </a:xfrm>
          <a:prstGeom prst="rect">
            <a:avLst/>
          </a:prstGeom>
          <a:noFill/>
          <a:ln cap="flat">
            <a:noFill/>
          </a:ln>
        </p:spPr>
      </p:pic>
      <p:sp>
        <p:nvSpPr>
          <p:cNvPr id="10" name="Rectangle 9">
            <a:extLst>
              <a:ext uri="{FF2B5EF4-FFF2-40B4-BE49-F238E27FC236}">
                <a16:creationId xmlns:a16="http://schemas.microsoft.com/office/drawing/2014/main" id="{36C8B94A-F8EA-4A97-890D-A9A825671F0F}"/>
              </a:ext>
            </a:extLst>
          </p:cNvPr>
          <p:cNvSpPr/>
          <p:nvPr/>
        </p:nvSpPr>
        <p:spPr>
          <a:xfrm>
            <a:off x="2069686" y="3475222"/>
            <a:ext cx="1681316" cy="461662"/>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b="1" kern="0">
                <a:solidFill>
                  <a:srgbClr val="000000"/>
                </a:solidFill>
                <a:latin typeface="Calibri"/>
              </a:rPr>
              <a:t>Phishing                  </a:t>
            </a:r>
          </a:p>
        </p:txBody>
      </p:sp>
      <p:sp>
        <p:nvSpPr>
          <p:cNvPr id="11" name="Rectangle 10">
            <a:extLst>
              <a:ext uri="{FF2B5EF4-FFF2-40B4-BE49-F238E27FC236}">
                <a16:creationId xmlns:a16="http://schemas.microsoft.com/office/drawing/2014/main" id="{F3920497-047F-446C-90A4-63D402092AFE}"/>
              </a:ext>
            </a:extLst>
          </p:cNvPr>
          <p:cNvSpPr/>
          <p:nvPr/>
        </p:nvSpPr>
        <p:spPr>
          <a:xfrm>
            <a:off x="1846327" y="5325328"/>
            <a:ext cx="2281391" cy="461662"/>
          </a:xfrm>
          <a:prstGeom prst="rect">
            <a:avLst/>
          </a:prstGeom>
          <a:noFill/>
          <a:ln cap="flat">
            <a:noFill/>
            <a:prstDash val="solid"/>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400" b="1" kern="0">
                <a:solidFill>
                  <a:srgbClr val="000000"/>
                </a:solidFill>
                <a:latin typeface="Calibri"/>
              </a:rPr>
              <a:t>Shoulder surfing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0-#ppt_w/2"/>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ppt_x</p:attrName>
                                        </p:attrNameLst>
                                      </p:cBhvr>
                                      <p:tavLst>
                                        <p:tav tm="0">
                                          <p:val>
                                            <p:strVal val="0-#ppt_w/2"/>
                                          </p:val>
                                        </p:tav>
                                        <p:tav tm="100000">
                                          <p:val>
                                            <p:strVal val="#ppt_x"/>
                                          </p:val>
                                        </p:tav>
                                      </p:tavLst>
                                    </p:anim>
                                    <p:anim calcmode="lin" valueType="num">
                                      <p:cBhvr>
                                        <p:cTn id="18" dur="5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ppt_x</p:attrName>
                                        </p:attrNameLst>
                                      </p:cBhvr>
                                      <p:tavLst>
                                        <p:tav tm="0">
                                          <p:val>
                                            <p:strVal val="0-#ppt_w/2"/>
                                          </p:val>
                                        </p:tav>
                                        <p:tav tm="100000">
                                          <p:val>
                                            <p:strVal val="#ppt_x"/>
                                          </p:val>
                                        </p:tav>
                                      </p:tavLst>
                                    </p:anim>
                                    <p:anim calcmode="lin" valueType="num">
                                      <p:cBhvr>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ppt_x</p:attrName>
                                        </p:attrNameLst>
                                      </p:cBhvr>
                                      <p:tavLst>
                                        <p:tav tm="0">
                                          <p:val>
                                            <p:strVal val="0-#ppt_w/2"/>
                                          </p:val>
                                        </p:tav>
                                        <p:tav tm="100000">
                                          <p:val>
                                            <p:strVal val="#ppt_x"/>
                                          </p:val>
                                        </p:tav>
                                      </p:tavLst>
                                    </p:anim>
                                    <p:anim calcmode="lin" valueType="num">
                                      <p:cBhvr>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ppt_x</p:attrName>
                                        </p:attrNameLst>
                                      </p:cBhvr>
                                      <p:tavLst>
                                        <p:tav tm="0">
                                          <p:val>
                                            <p:strVal val="0-#ppt_w/2"/>
                                          </p:val>
                                        </p:tav>
                                        <p:tav tm="100000">
                                          <p:val>
                                            <p:strVal val="#ppt_x"/>
                                          </p:val>
                                        </p:tav>
                                      </p:tavLst>
                                    </p:anim>
                                    <p:anim calcmode="lin" valueType="num">
                                      <p:cBhvr>
                                        <p:cTn id="32" dur="500" fill="hold"/>
                                        <p:tgtEl>
                                          <p:spTgt spid="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ppt_x</p:attrName>
                                        </p:attrNameLst>
                                      </p:cBhvr>
                                      <p:tavLst>
                                        <p:tav tm="0">
                                          <p:val>
                                            <p:strVal val="0-#ppt_w/2"/>
                                          </p:val>
                                        </p:tav>
                                        <p:tav tm="100000">
                                          <p:val>
                                            <p:strVal val="#ppt_x"/>
                                          </p:val>
                                        </p:tav>
                                      </p:tavLst>
                                    </p:anim>
                                    <p:anim calcmode="lin" valueType="num">
                                      <p:cBhvr>
                                        <p:cTn id="3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ppt_x</p:attrName>
                                        </p:attrNameLst>
                                      </p:cBhvr>
                                      <p:tavLst>
                                        <p:tav tm="0">
                                          <p:val>
                                            <p:strVal val="0-#ppt_w/2"/>
                                          </p:val>
                                        </p:tav>
                                        <p:tav tm="100000">
                                          <p:val>
                                            <p:strVal val="#ppt_x"/>
                                          </p:val>
                                        </p:tav>
                                      </p:tavLst>
                                    </p:anim>
                                    <p:anim calcmode="lin" valueType="num">
                                      <p:cBhvr>
                                        <p:cTn id="42" dur="500" fill="hold"/>
                                        <p:tgtEl>
                                          <p:spTgt spid="11"/>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ppt_x</p:attrName>
                                        </p:attrNameLst>
                                      </p:cBhvr>
                                      <p:tavLst>
                                        <p:tav tm="0">
                                          <p:val>
                                            <p:strVal val="0-#ppt_w/2"/>
                                          </p:val>
                                        </p:tav>
                                        <p:tav tm="100000">
                                          <p:val>
                                            <p:strVal val="#ppt_x"/>
                                          </p:val>
                                        </p:tav>
                                      </p:tavLst>
                                    </p:anim>
                                    <p:anim calcmode="lin" valueType="num">
                                      <p:cBhvr>
                                        <p:cTn id="46" dur="500" fill="hold"/>
                                        <p:tgtEl>
                                          <p:spTgt spid="9"/>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ppt_x</p:attrName>
                                        </p:attrNameLst>
                                      </p:cBhvr>
                                      <p:tavLst>
                                        <p:tav tm="0">
                                          <p:val>
                                            <p:strVal val="0-#ppt_w/2"/>
                                          </p:val>
                                        </p:tav>
                                        <p:tav tm="100000">
                                          <p:val>
                                            <p:strVal val="#ppt_x"/>
                                          </p:val>
                                        </p:tav>
                                      </p:tavLst>
                                    </p:anim>
                                    <p:anim calcmode="lin" valueType="num">
                                      <p:cBhvr>
                                        <p:cTn id="5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name="Slide53">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73DD2D-AE3D-4E4A-8199-4E59417F10D0}"/>
              </a:ext>
            </a:extLst>
          </p:cNvPr>
          <p:cNvSpPr/>
          <p:nvPr/>
        </p:nvSpPr>
        <p:spPr>
          <a:xfrm>
            <a:off x="2063550" y="1020790"/>
            <a:ext cx="7632844" cy="4216536"/>
          </a:xfrm>
          <a:prstGeom prst="rect">
            <a:avLst/>
          </a:prstGeom>
          <a:noFill/>
          <a:ln cap="flat">
            <a:noFill/>
            <a:prstDash val="solid"/>
          </a:ln>
        </p:spPr>
        <p:txBody>
          <a:bodyPr vert="horz" wrap="square" lIns="91440" tIns="45720" rIns="91440" bIns="45720" anchor="t" anchorCtr="0" compatLnSpc="1">
            <a:spAutoFit/>
          </a:bodyPr>
          <a:lstStyle/>
          <a:p>
            <a:pPr algn="ctr">
              <a:defRPr sz="1800" b="0" i="0" u="none" strike="noStrike" kern="0" cap="none" spc="0" baseline="0">
                <a:solidFill>
                  <a:srgbClr val="000000"/>
                </a:solidFill>
                <a:uFillTx/>
              </a:defRPr>
            </a:pPr>
            <a:r>
              <a:rPr lang="en-GB" sz="2800" b="1" u="sng">
                <a:solidFill>
                  <a:srgbClr val="000000"/>
                </a:solidFill>
                <a:latin typeface="Calibri"/>
              </a:rPr>
              <a:t>Identity Theft and Its Implications</a:t>
            </a:r>
            <a:r>
              <a:rPr lang="en-GB" sz="2800" b="1">
                <a:solidFill>
                  <a:srgbClr val="000000"/>
                </a:solidFill>
                <a:latin typeface="Calibri"/>
              </a:rPr>
              <a:t> </a:t>
            </a: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Identity theft is when someone deliberately impersonates and uses another person’s identity. </a:t>
            </a: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This is usually done </a:t>
            </a:r>
            <a:r>
              <a:rPr lang="en-GB" sz="2400" kern="0">
                <a:solidFill>
                  <a:srgbClr val="000000"/>
                </a:solidFill>
                <a:latin typeface="Calibri"/>
              </a:rPr>
              <a:t>to obtain money</a:t>
            </a:r>
            <a:r>
              <a:rPr lang="en-GB" sz="2400">
                <a:solidFill>
                  <a:srgbClr val="000000"/>
                </a:solidFill>
                <a:latin typeface="Calibri"/>
              </a:rPr>
              <a:t> or to obtain credit and/or other benefits using someone else’s name:</a:t>
            </a:r>
          </a:p>
          <a:p>
            <a:pPr>
              <a:defRPr sz="1800" b="0" i="0" u="none" strike="noStrike" kern="0" cap="none" spc="0" baseline="0">
                <a:solidFill>
                  <a:srgbClr val="000000"/>
                </a:solidFill>
                <a:uFillTx/>
              </a:defRPr>
            </a:pPr>
            <a:r>
              <a:rPr lang="en-GB" sz="2400">
                <a:solidFill>
                  <a:srgbClr val="000000"/>
                </a:solidFill>
                <a:latin typeface="Calibri"/>
              </a:rPr>
              <a:t>for example, someone may use another persons identity </a:t>
            </a:r>
          </a:p>
          <a:p>
            <a:pPr>
              <a:defRPr sz="1800" b="0" i="0" u="none" strike="noStrike" kern="0" cap="none" spc="0" baseline="0">
                <a:solidFill>
                  <a:srgbClr val="000000"/>
                </a:solidFill>
                <a:uFillTx/>
              </a:defRPr>
            </a:pPr>
            <a:r>
              <a:rPr lang="en-GB" sz="2400">
                <a:solidFill>
                  <a:srgbClr val="000000"/>
                </a:solidFill>
                <a:latin typeface="Calibri"/>
              </a:rPr>
              <a:t>to o</a:t>
            </a:r>
            <a:r>
              <a:rPr lang="en-GB" sz="2400" kern="0">
                <a:solidFill>
                  <a:srgbClr val="000000"/>
                </a:solidFill>
                <a:latin typeface="Calibri"/>
              </a:rPr>
              <a:t>btain a passport or driving license.</a:t>
            </a:r>
            <a:endParaRPr lang="en-GB" sz="2400">
              <a:solidFill>
                <a:srgbClr val="000000"/>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p:cTn id="1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p:cTn id="1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p:cTn id="19"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p:cTn id="20" dur="500" fill="hold"/>
                                        <p:tgtEl>
                                          <p:spTgt spid="2">
                                            <p:txEl>
                                              <p:pRg st="6" end="6"/>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 calcmode="lin" valueType="num">
                                      <p:cBhvr>
                                        <p:cTn id="23"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p:cTn id="24" dur="500" fill="hold"/>
                                        <p:tgtEl>
                                          <p:spTgt spid="2">
                                            <p:txEl>
                                              <p:pRg st="7" end="7"/>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 calcmode="lin" valueType="num">
                                      <p:cBhvr>
                                        <p:cTn id="27"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p:cTn id="28"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name="Slide55">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4AFD1D-E525-42F1-9BE9-51F781DE1239}"/>
              </a:ext>
            </a:extLst>
          </p:cNvPr>
          <p:cNvSpPr/>
          <p:nvPr/>
        </p:nvSpPr>
        <p:spPr>
          <a:xfrm>
            <a:off x="1892704" y="206472"/>
            <a:ext cx="8544674" cy="6278645"/>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b="1" u="sng">
                <a:solidFill>
                  <a:srgbClr val="000000"/>
                </a:solidFill>
                <a:latin typeface="Calibri"/>
              </a:rPr>
              <a:t>Methods of Identity Theft </a:t>
            </a:r>
          </a:p>
          <a:p>
            <a:pPr>
              <a:defRPr sz="1800" b="0" i="0" u="none" strike="noStrike" kern="0" cap="none" spc="0" baseline="0">
                <a:solidFill>
                  <a:srgbClr val="000000"/>
                </a:solidFill>
                <a:uFillTx/>
              </a:defRPr>
            </a:pPr>
            <a:endParaRPr lang="en-GB">
              <a:solidFill>
                <a:srgbClr val="000000"/>
              </a:solidFill>
              <a:latin typeface="Calibri"/>
            </a:endParaRPr>
          </a:p>
          <a:p>
            <a:pPr>
              <a:defRPr sz="1800" b="0" i="0" u="none" strike="noStrike" kern="0" cap="none" spc="0" baseline="0">
                <a:solidFill>
                  <a:srgbClr val="000000"/>
                </a:solidFill>
                <a:uFillTx/>
              </a:defRPr>
            </a:pPr>
            <a:r>
              <a:rPr lang="en-GB" sz="2400" u="sng">
                <a:solidFill>
                  <a:srgbClr val="000000"/>
                </a:solidFill>
                <a:latin typeface="Calibri"/>
              </a:rPr>
              <a:t>Information Diving </a:t>
            </a: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Also known as “Dumpster Diving”, it is a method of obtaining personal or private information by </a:t>
            </a:r>
            <a:r>
              <a:rPr lang="en-GB" sz="2400" kern="0">
                <a:solidFill>
                  <a:srgbClr val="000000"/>
                </a:solidFill>
                <a:latin typeface="Calibri"/>
              </a:rPr>
              <a:t>going through</a:t>
            </a:r>
            <a:r>
              <a:rPr lang="en-GB" sz="2400">
                <a:solidFill>
                  <a:srgbClr val="000000"/>
                </a:solidFill>
                <a:latin typeface="Calibri"/>
              </a:rPr>
              <a:t> bins for discarded documents or material such as utility bills or credit card statements. </a:t>
            </a: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 </a:t>
            </a:r>
            <a:r>
              <a:rPr lang="en-GB" sz="2400" u="sng">
                <a:solidFill>
                  <a:srgbClr val="000000"/>
                </a:solidFill>
                <a:latin typeface="Calibri"/>
              </a:rPr>
              <a:t>Skimming </a:t>
            </a: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Identity thieves use skimming as a method of capturing a victim’s personal data by using a small electronic device. A skimmer is a device that is usually attached to an ATM machine’s card slot. A victim may unwittingly slide his card into the skimmer, which then reads and stores all the information from the card’s magnetic strip. </a:t>
            </a:r>
          </a:p>
          <a:p>
            <a:pPr>
              <a:defRPr sz="1800" b="0" i="0" u="none" strike="noStrike" kern="0" cap="none" spc="0" baseline="0">
                <a:solidFill>
                  <a:srgbClr val="000000"/>
                </a:solidFill>
                <a:uFillTx/>
              </a:defRPr>
            </a:pPr>
            <a:endParaRPr lang="en-GB" sz="2400">
              <a:solidFill>
                <a:srgbClr val="000000"/>
              </a:solidFill>
              <a:latin typeface="Calibri"/>
            </a:endParaRPr>
          </a:p>
        </p:txBody>
      </p:sp>
      <p:pic>
        <p:nvPicPr>
          <p:cNvPr id="3" name="Picture 2" descr="Image result for information diving identity">
            <a:extLst>
              <a:ext uri="{FF2B5EF4-FFF2-40B4-BE49-F238E27FC236}">
                <a16:creationId xmlns:a16="http://schemas.microsoft.com/office/drawing/2014/main" id="{F8A215D6-1503-4B29-9D8C-B949B291A550}"/>
              </a:ext>
            </a:extLst>
          </p:cNvPr>
          <p:cNvPicPr>
            <a:picLocks noChangeAspect="1"/>
          </p:cNvPicPr>
          <p:nvPr/>
        </p:nvPicPr>
        <p:blipFill>
          <a:blip r:embed="rId3"/>
          <a:srcRect/>
          <a:stretch>
            <a:fillRect/>
          </a:stretch>
        </p:blipFill>
        <p:spPr>
          <a:xfrm>
            <a:off x="6832732" y="587483"/>
            <a:ext cx="988832" cy="988832"/>
          </a:xfrm>
          <a:prstGeom prst="rect">
            <a:avLst/>
          </a:prstGeom>
          <a:noFill/>
          <a:ln cap="flat">
            <a:noFill/>
          </a:ln>
        </p:spPr>
      </p:pic>
      <p:pic>
        <p:nvPicPr>
          <p:cNvPr id="4" name="Picture 4" descr="Image result for skimming clipart">
            <a:extLst>
              <a:ext uri="{FF2B5EF4-FFF2-40B4-BE49-F238E27FC236}">
                <a16:creationId xmlns:a16="http://schemas.microsoft.com/office/drawing/2014/main" id="{68067959-9323-46D2-A91E-C2FF2F2C58CB}"/>
              </a:ext>
            </a:extLst>
          </p:cNvPr>
          <p:cNvPicPr>
            <a:picLocks noChangeAspect="1"/>
          </p:cNvPicPr>
          <p:nvPr/>
        </p:nvPicPr>
        <p:blipFill>
          <a:blip r:embed="rId4"/>
          <a:srcRect r="12512"/>
          <a:stretch>
            <a:fillRect/>
          </a:stretch>
        </p:blipFill>
        <p:spPr>
          <a:xfrm>
            <a:off x="4734450" y="3153089"/>
            <a:ext cx="978087" cy="1053251"/>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p:cTn id="14" dur="500" fill="hold"/>
                                        <p:tgtEl>
                                          <p:spTgt spid="2">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p:cTn id="17"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p:cTn id="18" dur="500" fill="hold"/>
                                        <p:tgtEl>
                                          <p:spTgt spid="2">
                                            <p:txEl>
                                              <p:pRg st="4" end="4"/>
                                            </p:txEl>
                                          </p:spTgt>
                                        </p:tgtEl>
                                        <p:attrNameLst>
                                          <p:attrName>ppt_y</p:attrName>
                                        </p:attrNameLst>
                                      </p:cBhvr>
                                      <p:tavLst>
                                        <p:tav tm="0">
                                          <p:val>
                                            <p:strVal val="#ppt_y"/>
                                          </p:val>
                                        </p:tav>
                                        <p:tav tm="100000">
                                          <p:val>
                                            <p:strVal val="#ppt_y"/>
                                          </p:val>
                                        </p:tav>
                                      </p:tavLst>
                                    </p:anim>
                                  </p:childTnLst>
                                </p:cTn>
                              </p:par>
                              <p:par>
                                <p:cTn id="19" presetID="2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 calcmode="lin" valueType="num">
                                      <p:cBhvr>
                                        <p:cTn id="26"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p:cTn id="27" dur="500" fill="hold"/>
                                        <p:tgtEl>
                                          <p:spTgt spid="2">
                                            <p:txEl>
                                              <p:pRg st="6" end="6"/>
                                            </p:txEl>
                                          </p:spTgt>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 calcmode="lin" valueType="num">
                                      <p:cBhvr>
                                        <p:cTn id="30"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p:cTn id="31" dur="500" fill="hold"/>
                                        <p:tgtEl>
                                          <p:spTgt spid="2">
                                            <p:txEl>
                                              <p:pRg st="8" end="8"/>
                                            </p:txEl>
                                          </p:spTgt>
                                        </p:tgtEl>
                                        <p:attrNameLst>
                                          <p:attrName>ppt_y</p:attrName>
                                        </p:attrNameLst>
                                      </p:cBhvr>
                                      <p:tavLst>
                                        <p:tav tm="0">
                                          <p:val>
                                            <p:strVal val="#ppt_y"/>
                                          </p:val>
                                        </p:tav>
                                        <p:tav tm="100000">
                                          <p:val>
                                            <p:strVal val="#ppt_y"/>
                                          </p:val>
                                        </p:tav>
                                      </p:tavLst>
                                    </p:anim>
                                  </p:childTnLst>
                                </p:cTn>
                              </p:par>
                              <p:par>
                                <p:cTn id="32" presetID="22" presetClass="entr" presetSubtype="4"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name="Slide56">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683AB8-992D-4119-89B8-0278C983FA70}"/>
              </a:ext>
            </a:extLst>
          </p:cNvPr>
          <p:cNvSpPr txBox="1"/>
          <p:nvPr/>
        </p:nvSpPr>
        <p:spPr>
          <a:xfrm>
            <a:off x="1847524" y="194712"/>
            <a:ext cx="7992889" cy="2308320"/>
          </a:xfrm>
          <a:prstGeom prst="rect">
            <a:avLst/>
          </a:prstGeom>
          <a:noFill/>
          <a:ln cap="flat">
            <a:noFill/>
          </a:ln>
        </p:spPr>
        <p:txBody>
          <a:bodyPr vert="horz" wrap="square" lIns="91440" tIns="45720" rIns="91440" bIns="45720" anchor="t" anchorCtr="0" compatLnSpc="1">
            <a:spAutoFit/>
          </a:bodyPr>
          <a:lstStyle/>
          <a:p>
            <a:pPr algn="ctr">
              <a:defRPr sz="1800" b="0" i="0" u="none" strike="noStrike" kern="0" cap="none" spc="0" baseline="0">
                <a:solidFill>
                  <a:srgbClr val="000000"/>
                </a:solidFill>
                <a:uFillTx/>
              </a:defRPr>
            </a:pPr>
            <a:r>
              <a:rPr lang="en-GB" sz="2400" b="1" u="sng">
                <a:solidFill>
                  <a:srgbClr val="000000"/>
                </a:solidFill>
                <a:latin typeface="Calibri"/>
              </a:rPr>
              <a:t>File Security</a:t>
            </a: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Often, some of the most important information you have is stored on files such as documents and spreadsheets. There are a range of security consideration associated with these files that you should be aware of. </a:t>
            </a:r>
          </a:p>
        </p:txBody>
      </p:sp>
      <p:sp>
        <p:nvSpPr>
          <p:cNvPr id="3" name="TextBox 3">
            <a:extLst>
              <a:ext uri="{FF2B5EF4-FFF2-40B4-BE49-F238E27FC236}">
                <a16:creationId xmlns:a16="http://schemas.microsoft.com/office/drawing/2014/main" id="{00265443-7CBF-4F15-9DDA-FC7CF311CE0F}"/>
              </a:ext>
            </a:extLst>
          </p:cNvPr>
          <p:cNvSpPr txBox="1"/>
          <p:nvPr/>
        </p:nvSpPr>
        <p:spPr>
          <a:xfrm>
            <a:off x="1847524" y="2503032"/>
            <a:ext cx="1128259" cy="461662"/>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400" b="1" u="sng" dirty="0">
                <a:solidFill>
                  <a:srgbClr val="000000"/>
                </a:solidFill>
                <a:latin typeface="Calibri"/>
              </a:rPr>
              <a:t>Macros</a:t>
            </a:r>
          </a:p>
        </p:txBody>
      </p:sp>
      <p:sp>
        <p:nvSpPr>
          <p:cNvPr id="4" name="TextBox 4">
            <a:extLst>
              <a:ext uri="{FF2B5EF4-FFF2-40B4-BE49-F238E27FC236}">
                <a16:creationId xmlns:a16="http://schemas.microsoft.com/office/drawing/2014/main" id="{1480C5E6-4FE6-42A9-854F-2766A78B5CFB}"/>
              </a:ext>
            </a:extLst>
          </p:cNvPr>
          <p:cNvSpPr txBox="1"/>
          <p:nvPr/>
        </p:nvSpPr>
        <p:spPr>
          <a:xfrm>
            <a:off x="1862283" y="3210961"/>
            <a:ext cx="2477923" cy="461662"/>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400" dirty="0">
                <a:solidFill>
                  <a:srgbClr val="000000"/>
                </a:solidFill>
                <a:latin typeface="Calibri"/>
              </a:rPr>
              <a:t>What are Macros?</a:t>
            </a:r>
          </a:p>
        </p:txBody>
      </p:sp>
      <p:sp>
        <p:nvSpPr>
          <p:cNvPr id="5" name="Rectangle 5">
            <a:extLst>
              <a:ext uri="{FF2B5EF4-FFF2-40B4-BE49-F238E27FC236}">
                <a16:creationId xmlns:a16="http://schemas.microsoft.com/office/drawing/2014/main" id="{C89516D0-84C8-419E-A2F5-80FDD6A956CC}"/>
              </a:ext>
            </a:extLst>
          </p:cNvPr>
          <p:cNvSpPr/>
          <p:nvPr/>
        </p:nvSpPr>
        <p:spPr>
          <a:xfrm>
            <a:off x="1891771" y="3868562"/>
            <a:ext cx="7801898" cy="830997"/>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kern="0">
                <a:solidFill>
                  <a:srgbClr val="000000"/>
                </a:solidFill>
                <a:latin typeface="Calibri"/>
              </a:rPr>
              <a:t>Macros are used to automate repetitive or frequently-used tasks in Microsoft Office applications.</a:t>
            </a:r>
          </a:p>
        </p:txBody>
      </p:sp>
      <p:sp>
        <p:nvSpPr>
          <p:cNvPr id="6" name="Rectangle 6">
            <a:extLst>
              <a:ext uri="{FF2B5EF4-FFF2-40B4-BE49-F238E27FC236}">
                <a16:creationId xmlns:a16="http://schemas.microsoft.com/office/drawing/2014/main" id="{40960E1D-1965-4EE4-AA92-DFCA4B19BEBD}"/>
              </a:ext>
            </a:extLst>
          </p:cNvPr>
          <p:cNvSpPr/>
          <p:nvPr/>
        </p:nvSpPr>
        <p:spPr>
          <a:xfrm>
            <a:off x="1891772" y="4811352"/>
            <a:ext cx="7992889" cy="2308324"/>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kern="0" dirty="0">
                <a:solidFill>
                  <a:srgbClr val="000000"/>
                </a:solidFill>
                <a:latin typeface="Calibri"/>
              </a:rPr>
              <a:t>A person with malicious intent could potentially create destructive macros, which can spread viruses. </a:t>
            </a:r>
          </a:p>
          <a:p>
            <a:pPr>
              <a:defRPr sz="1800" b="0" i="0" u="none" strike="noStrike" kern="0" cap="none" spc="0" baseline="0">
                <a:solidFill>
                  <a:srgbClr val="000000"/>
                </a:solidFill>
                <a:uFillTx/>
              </a:defRPr>
            </a:pPr>
            <a:endParaRPr lang="en-GB" sz="2400" kern="0" dirty="0">
              <a:solidFill>
                <a:srgbClr val="000000"/>
              </a:solidFill>
              <a:latin typeface="Calibri"/>
            </a:endParaRPr>
          </a:p>
          <a:p>
            <a:pPr>
              <a:defRPr sz="1800" b="0" i="0" u="none" strike="noStrike" kern="0" cap="none" spc="0" baseline="0">
                <a:solidFill>
                  <a:srgbClr val="000000"/>
                </a:solidFill>
                <a:uFillTx/>
              </a:defRPr>
            </a:pPr>
            <a:r>
              <a:rPr lang="en-GB" sz="2400" b="1" kern="0" dirty="0">
                <a:solidFill>
                  <a:srgbClr val="000000"/>
                </a:solidFill>
              </a:rPr>
              <a:t>M</a:t>
            </a:r>
            <a:r>
              <a:rPr lang="en-GB" sz="2400" b="1" dirty="0">
                <a:solidFill>
                  <a:srgbClr val="000000"/>
                </a:solidFill>
              </a:rPr>
              <a:t>acros are a potential security threat and must be disabled to ensure full protection.</a:t>
            </a:r>
            <a:endParaRPr lang="en-GB" sz="2400" dirty="0">
              <a:solidFill>
                <a:srgbClr val="000000"/>
              </a:solidFill>
            </a:endParaRPr>
          </a:p>
          <a:p>
            <a:pPr>
              <a:defRPr sz="1800" b="0" i="0" u="none" strike="noStrike" kern="0" cap="none" spc="0" baseline="0">
                <a:solidFill>
                  <a:srgbClr val="000000"/>
                </a:solidFill>
                <a:uFillTx/>
              </a:defRPr>
            </a:pPr>
            <a:endParaRPr lang="en-GB" sz="2400" kern="0" dirty="0">
              <a:solidFill>
                <a:srgbClr val="000000"/>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
                                          </p:val>
                                        </p:tav>
                                        <p:tav tm="100000">
                                          <p:val>
                                            <p:strVal val="#ppt_x"/>
                                          </p:val>
                                        </p:tav>
                                      </p:tavLst>
                                    </p:anim>
                                    <p:anim calcmode="lin" valueType="num">
                                      <p:cBhvr>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ppt_x</p:attrName>
                                        </p:attrNameLst>
                                      </p:cBhvr>
                                      <p:tavLst>
                                        <p:tav tm="0">
                                          <p:val>
                                            <p:strVal val="0-#ppt_w/2"/>
                                          </p:val>
                                        </p:tav>
                                        <p:tav tm="100000">
                                          <p:val>
                                            <p:strVal val="#ppt_x"/>
                                          </p:val>
                                        </p:tav>
                                      </p:tavLst>
                                    </p:anim>
                                    <p:anim calcmode="lin" valueType="num">
                                      <p:cBhvr>
                                        <p:cTn id="28" dur="5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ppt_x</p:attrName>
                                        </p:attrNameLst>
                                      </p:cBhvr>
                                      <p:tavLst>
                                        <p:tav tm="0">
                                          <p:val>
                                            <p:strVal val="0-#ppt_w/2"/>
                                          </p:val>
                                        </p:tav>
                                        <p:tav tm="100000">
                                          <p:val>
                                            <p:strVal val="#ppt_x"/>
                                          </p:val>
                                        </p:tav>
                                      </p:tavLst>
                                    </p:anim>
                                    <p:anim calcmode="lin" valueType="num">
                                      <p:cBhvr>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name="Slide85">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C7A367-F89B-4752-B39E-2BDD054B7486}"/>
              </a:ext>
            </a:extLst>
          </p:cNvPr>
          <p:cNvSpPr txBox="1"/>
          <p:nvPr/>
        </p:nvSpPr>
        <p:spPr>
          <a:xfrm>
            <a:off x="2035790" y="188640"/>
            <a:ext cx="4031873" cy="461662"/>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400" b="1" u="sng" kern="0">
                <a:solidFill>
                  <a:srgbClr val="000000"/>
                </a:solidFill>
                <a:latin typeface="Calibri"/>
              </a:rPr>
              <a:t>Saving a File with PASSWORD</a:t>
            </a:r>
            <a:endParaRPr lang="en-GB" sz="2400" b="1" u="sng">
              <a:solidFill>
                <a:srgbClr val="000000"/>
              </a:solidFill>
              <a:latin typeface="Calibri"/>
            </a:endParaRPr>
          </a:p>
        </p:txBody>
      </p:sp>
      <p:sp>
        <p:nvSpPr>
          <p:cNvPr id="3" name="Rectangle 2">
            <a:extLst>
              <a:ext uri="{FF2B5EF4-FFF2-40B4-BE49-F238E27FC236}">
                <a16:creationId xmlns:a16="http://schemas.microsoft.com/office/drawing/2014/main" id="{2D1859B4-E1E7-4CF1-9B0E-550AC7DE7A13}"/>
              </a:ext>
            </a:extLst>
          </p:cNvPr>
          <p:cNvSpPr/>
          <p:nvPr/>
        </p:nvSpPr>
        <p:spPr>
          <a:xfrm>
            <a:off x="2028858" y="1054468"/>
            <a:ext cx="4572000" cy="5262975"/>
          </a:xfrm>
          <a:prstGeom prst="rect">
            <a:avLst/>
          </a:prstGeom>
          <a:noFill/>
          <a:ln cap="flat">
            <a:noFill/>
            <a:prstDash val="solid"/>
          </a:ln>
        </p:spPr>
        <p:txBody>
          <a:bodyPr vert="horz" wrap="square" lIns="91440" tIns="45720" rIns="91440" bIns="45720" anchor="t" anchorCtr="0" compatLnSpc="1">
            <a:spAutoFit/>
          </a:bodyPr>
          <a:lstStyle/>
          <a:p>
            <a:pPr marL="457200" indent="-457200">
              <a:buSzPct val="100000"/>
              <a:buFont typeface="Calibri"/>
              <a:buAutoNum type="arabicPeriod"/>
              <a:defRPr sz="1800" b="0" i="0" u="none" strike="noStrike" kern="0" cap="none" spc="0" baseline="0">
                <a:solidFill>
                  <a:srgbClr val="000000"/>
                </a:solidFill>
                <a:uFillTx/>
              </a:defRPr>
            </a:pPr>
            <a:r>
              <a:rPr lang="en-GB" sz="2400">
                <a:solidFill>
                  <a:srgbClr val="000000"/>
                </a:solidFill>
                <a:latin typeface="Calibri"/>
              </a:rPr>
              <a:t>When in the program</a:t>
            </a:r>
          </a:p>
          <a:p>
            <a:pPr marL="457200" indent="-457200">
              <a:buSzPct val="100000"/>
              <a:buFont typeface="Calibri"/>
              <a:buAutoNum type="arabicPeriod"/>
              <a:defRPr sz="1800" b="0" i="0" u="none" strike="noStrike" kern="0" cap="none" spc="0" baseline="0">
                <a:solidFill>
                  <a:srgbClr val="000000"/>
                </a:solidFill>
                <a:uFillTx/>
              </a:defRPr>
            </a:pPr>
            <a:endParaRPr lang="en-GB" sz="2400" kern="0">
              <a:solidFill>
                <a:srgbClr val="000000"/>
              </a:solidFill>
              <a:latin typeface="Calibri"/>
            </a:endParaRPr>
          </a:p>
          <a:p>
            <a:pPr marL="457200" indent="-457200">
              <a:buSzPct val="100000"/>
              <a:buFont typeface="Calibri"/>
              <a:buAutoNum type="arabicPeriod"/>
              <a:defRPr sz="1800" b="0" i="0" u="none" strike="noStrike" kern="0" cap="none" spc="0" baseline="0">
                <a:solidFill>
                  <a:srgbClr val="000000"/>
                </a:solidFill>
                <a:uFillTx/>
              </a:defRPr>
            </a:pPr>
            <a:r>
              <a:rPr lang="en-GB" sz="2400">
                <a:solidFill>
                  <a:srgbClr val="000000"/>
                </a:solidFill>
                <a:latin typeface="Calibri"/>
              </a:rPr>
              <a:t>Click the </a:t>
            </a:r>
            <a:r>
              <a:rPr lang="en-GB" sz="2400" b="1">
                <a:solidFill>
                  <a:srgbClr val="000000"/>
                </a:solidFill>
                <a:latin typeface="Calibri"/>
              </a:rPr>
              <a:t>FILE</a:t>
            </a:r>
            <a:r>
              <a:rPr lang="en-GB" sz="2400">
                <a:solidFill>
                  <a:srgbClr val="000000"/>
                </a:solidFill>
                <a:latin typeface="Calibri"/>
              </a:rPr>
              <a:t> tab. </a:t>
            </a:r>
          </a:p>
          <a:p>
            <a:pPr marL="457200" indent="-457200">
              <a:buSzPct val="100000"/>
              <a:buFont typeface="Calibri"/>
              <a:buAutoNum type="arabicPeriod"/>
              <a:defRPr sz="1800" b="0" i="0" u="none" strike="noStrike" kern="0" cap="none" spc="0" baseline="0">
                <a:solidFill>
                  <a:srgbClr val="000000"/>
                </a:solidFill>
                <a:uFillTx/>
              </a:defRPr>
            </a:pPr>
            <a:endParaRPr lang="en-GB" sz="2400">
              <a:solidFill>
                <a:srgbClr val="000000"/>
              </a:solidFill>
              <a:latin typeface="Calibri"/>
            </a:endParaRPr>
          </a:p>
          <a:p>
            <a:pPr marL="457200" indent="-457200">
              <a:buSzPct val="100000"/>
              <a:buFont typeface="Calibri"/>
              <a:buAutoNum type="arabicPeriod"/>
              <a:defRPr sz="1800" b="0" i="0" u="none" strike="noStrike" kern="0" cap="none" spc="0" baseline="0">
                <a:solidFill>
                  <a:srgbClr val="000000"/>
                </a:solidFill>
                <a:uFillTx/>
              </a:defRPr>
            </a:pPr>
            <a:r>
              <a:rPr lang="en-GB" sz="2400">
                <a:solidFill>
                  <a:srgbClr val="000000"/>
                </a:solidFill>
                <a:latin typeface="Calibri"/>
              </a:rPr>
              <a:t>Click </a:t>
            </a:r>
            <a:r>
              <a:rPr lang="en-GB" sz="2400" b="1">
                <a:solidFill>
                  <a:srgbClr val="000000"/>
                </a:solidFill>
                <a:latin typeface="Calibri"/>
              </a:rPr>
              <a:t>Save AS</a:t>
            </a:r>
            <a:r>
              <a:rPr lang="en-GB" sz="2400">
                <a:solidFill>
                  <a:srgbClr val="000000"/>
                </a:solidFill>
                <a:latin typeface="Calibri"/>
              </a:rPr>
              <a:t> </a:t>
            </a:r>
          </a:p>
          <a:p>
            <a:pPr marL="457200" indent="-457200">
              <a:buSzPct val="100000"/>
              <a:buFont typeface="Calibri"/>
              <a:buAutoNum type="arabicPeriod"/>
              <a:defRPr sz="1800" b="0" i="0" u="none" strike="noStrike" kern="0" cap="none" spc="0" baseline="0">
                <a:solidFill>
                  <a:srgbClr val="000000"/>
                </a:solidFill>
                <a:uFillTx/>
              </a:defRPr>
            </a:pPr>
            <a:endParaRPr lang="en-GB" sz="2400">
              <a:solidFill>
                <a:srgbClr val="000000"/>
              </a:solidFill>
              <a:latin typeface="Calibri"/>
            </a:endParaRPr>
          </a:p>
          <a:p>
            <a:pPr marL="457200" indent="-457200">
              <a:buSzPct val="100000"/>
              <a:buFont typeface="Calibri"/>
              <a:buAutoNum type="arabicPeriod"/>
              <a:defRPr sz="1800" b="0" i="0" u="none" strike="noStrike" kern="0" cap="none" spc="0" baseline="0">
                <a:solidFill>
                  <a:srgbClr val="000000"/>
                </a:solidFill>
                <a:uFillTx/>
              </a:defRPr>
            </a:pPr>
            <a:r>
              <a:rPr lang="en-GB" sz="2400">
                <a:solidFill>
                  <a:srgbClr val="000000"/>
                </a:solidFill>
                <a:latin typeface="Calibri"/>
              </a:rPr>
              <a:t>Click </a:t>
            </a:r>
            <a:r>
              <a:rPr lang="en-GB" sz="2400" b="1">
                <a:solidFill>
                  <a:srgbClr val="000000"/>
                </a:solidFill>
                <a:latin typeface="Calibri"/>
              </a:rPr>
              <a:t>Tools </a:t>
            </a:r>
          </a:p>
          <a:p>
            <a:pPr marL="457200" indent="-457200">
              <a:buSzPct val="100000"/>
              <a:buFont typeface="Calibri"/>
              <a:buAutoNum type="arabicPeriod"/>
              <a:defRPr sz="1800" b="0" i="0" u="none" strike="noStrike" kern="0" cap="none" spc="0" baseline="0">
                <a:solidFill>
                  <a:srgbClr val="000000"/>
                </a:solidFill>
                <a:uFillTx/>
              </a:defRPr>
            </a:pPr>
            <a:endParaRPr lang="en-GB" sz="2400">
              <a:solidFill>
                <a:srgbClr val="000000"/>
              </a:solidFill>
              <a:latin typeface="Calibri"/>
            </a:endParaRPr>
          </a:p>
          <a:p>
            <a:pPr marL="457200" indent="-457200">
              <a:buSzPct val="100000"/>
              <a:buFont typeface="Calibri"/>
              <a:buAutoNum type="arabicPeriod"/>
              <a:defRPr sz="1800" b="0" i="0" u="none" strike="noStrike" kern="0" cap="none" spc="0" baseline="0">
                <a:solidFill>
                  <a:srgbClr val="000000"/>
                </a:solidFill>
                <a:uFillTx/>
              </a:defRPr>
            </a:pPr>
            <a:r>
              <a:rPr lang="en-GB" sz="2400">
                <a:solidFill>
                  <a:srgbClr val="000000"/>
                </a:solidFill>
                <a:latin typeface="Calibri"/>
              </a:rPr>
              <a:t>Security Options or General options</a:t>
            </a:r>
          </a:p>
          <a:p>
            <a:pPr marL="457200" indent="-457200">
              <a:buSzPct val="100000"/>
              <a:buFont typeface="Calibri"/>
              <a:buAutoNum type="arabicPeriod"/>
              <a:defRPr sz="1800" b="0" i="0" u="none" strike="noStrike" kern="0" cap="none" spc="0" baseline="0">
                <a:solidFill>
                  <a:srgbClr val="000000"/>
                </a:solidFill>
                <a:uFillTx/>
              </a:defRPr>
            </a:pPr>
            <a:endParaRPr lang="en-GB" sz="2400">
              <a:solidFill>
                <a:srgbClr val="000000"/>
              </a:solidFill>
              <a:latin typeface="Calibri"/>
            </a:endParaRPr>
          </a:p>
          <a:p>
            <a:pPr marL="457200" indent="-457200">
              <a:buSzPct val="100000"/>
              <a:buFont typeface="Calibri"/>
              <a:buAutoNum type="arabicPeriod"/>
              <a:defRPr sz="1800" b="0" i="0" u="none" strike="noStrike" kern="0" cap="none" spc="0" baseline="0">
                <a:solidFill>
                  <a:srgbClr val="000000"/>
                </a:solidFill>
                <a:uFillTx/>
              </a:defRPr>
            </a:pPr>
            <a:r>
              <a:rPr lang="en-GB" sz="2400">
                <a:solidFill>
                  <a:srgbClr val="000000"/>
                </a:solidFill>
                <a:latin typeface="Calibri"/>
              </a:rPr>
              <a:t>Enter Password, you maybe asked to re-enter </a:t>
            </a:r>
          </a:p>
          <a:p>
            <a:pPr>
              <a:defRPr sz="1800" b="0" i="0" u="none" strike="noStrike" kern="0" cap="none" spc="0" baseline="0">
                <a:solidFill>
                  <a:srgbClr val="000000"/>
                </a:solidFill>
                <a:uFillTx/>
              </a:defRPr>
            </a:pPr>
            <a:endParaRPr lang="en-GB" sz="2400" kern="0">
              <a:solidFill>
                <a:srgbClr val="000000"/>
              </a:solidFill>
              <a:latin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61">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96FCB1-2BBF-4083-BEFB-F84F430ACBC2}"/>
              </a:ext>
            </a:extLst>
          </p:cNvPr>
          <p:cNvSpPr/>
          <p:nvPr/>
        </p:nvSpPr>
        <p:spPr>
          <a:xfrm>
            <a:off x="1635806" y="-321036"/>
            <a:ext cx="6552727" cy="3600986"/>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b="1" dirty="0">
                <a:solidFill>
                  <a:srgbClr val="000000"/>
                </a:solidFill>
                <a:latin typeface="Calibri"/>
              </a:rPr>
              <a:t> </a:t>
            </a:r>
          </a:p>
          <a:p>
            <a:pPr>
              <a:defRPr sz="1800" b="0" i="0" u="none" strike="noStrike" kern="0" cap="none" spc="0" baseline="0">
                <a:solidFill>
                  <a:srgbClr val="000000"/>
                </a:solidFill>
                <a:uFillTx/>
              </a:defRPr>
            </a:pPr>
            <a:endParaRPr lang="en-GB" dirty="0">
              <a:solidFill>
                <a:srgbClr val="000000"/>
              </a:solidFill>
              <a:latin typeface="Calibri"/>
            </a:endParaRPr>
          </a:p>
          <a:p>
            <a:pPr>
              <a:defRPr sz="1800" b="0" i="0" u="none" strike="noStrike" kern="0" cap="none" spc="0" baseline="0">
                <a:solidFill>
                  <a:srgbClr val="000000"/>
                </a:solidFill>
                <a:uFillTx/>
              </a:defRPr>
            </a:pPr>
            <a:r>
              <a:rPr lang="en-GB" sz="2400" dirty="0">
                <a:solidFill>
                  <a:srgbClr val="000000"/>
                </a:solidFill>
                <a:latin typeface="Calibri"/>
              </a:rPr>
              <a:t>To encrypt a </a:t>
            </a:r>
            <a:r>
              <a:rPr lang="en-GB" sz="2400" b="1" dirty="0">
                <a:solidFill>
                  <a:srgbClr val="000000"/>
                </a:solidFill>
                <a:latin typeface="Calibri"/>
              </a:rPr>
              <a:t>folder: </a:t>
            </a:r>
          </a:p>
          <a:p>
            <a:pPr>
              <a:defRPr sz="1800" b="0" i="0" u="none" strike="noStrike" kern="0" cap="none" spc="0" baseline="0">
                <a:solidFill>
                  <a:srgbClr val="000000"/>
                </a:solidFill>
                <a:uFillTx/>
              </a:defRPr>
            </a:pPr>
            <a:endParaRPr lang="en-GB" sz="2400" dirty="0">
              <a:solidFill>
                <a:srgbClr val="000000"/>
              </a:solidFill>
              <a:latin typeface="Calibri"/>
            </a:endParaRPr>
          </a:p>
          <a:p>
            <a:pPr marL="457200" indent="-457200">
              <a:buSzPct val="100000"/>
              <a:buAutoNum type="arabicPeriod"/>
              <a:defRPr sz="1800" b="0" i="0" u="none" strike="noStrike" kern="0" cap="none" spc="0" baseline="0">
                <a:solidFill>
                  <a:srgbClr val="000000"/>
                </a:solidFill>
                <a:uFillTx/>
              </a:defRPr>
            </a:pPr>
            <a:r>
              <a:rPr lang="en-GB" sz="2400" dirty="0">
                <a:solidFill>
                  <a:srgbClr val="000000"/>
                </a:solidFill>
                <a:latin typeface="Calibri"/>
              </a:rPr>
              <a:t>Right click the folder you wish to encrypt. </a:t>
            </a:r>
          </a:p>
          <a:p>
            <a:pPr>
              <a:defRPr sz="1800" b="0" i="0" u="none" strike="noStrike" kern="0" cap="none" spc="0" baseline="0">
                <a:solidFill>
                  <a:srgbClr val="000000"/>
                </a:solidFill>
                <a:uFillTx/>
              </a:defRPr>
            </a:pPr>
            <a:r>
              <a:rPr lang="en-GB" sz="2400" dirty="0">
                <a:solidFill>
                  <a:srgbClr val="000000"/>
                </a:solidFill>
                <a:latin typeface="Calibri"/>
              </a:rPr>
              <a:t>2.   </a:t>
            </a:r>
            <a:r>
              <a:rPr lang="en-GB" sz="2400" kern="0" dirty="0">
                <a:solidFill>
                  <a:srgbClr val="000000"/>
                </a:solidFill>
                <a:latin typeface="Calibri"/>
              </a:rPr>
              <a:t>Select   - </a:t>
            </a:r>
            <a:r>
              <a:rPr lang="en-GB" sz="2400" b="1" dirty="0">
                <a:solidFill>
                  <a:srgbClr val="000000"/>
                </a:solidFill>
                <a:latin typeface="Calibri"/>
              </a:rPr>
              <a:t>Properties</a:t>
            </a:r>
            <a:r>
              <a:rPr lang="en-GB" sz="2400" dirty="0">
                <a:solidFill>
                  <a:srgbClr val="000000"/>
                </a:solidFill>
                <a:latin typeface="Calibri"/>
              </a:rPr>
              <a:t>. </a:t>
            </a:r>
          </a:p>
          <a:p>
            <a:pPr marL="457200" indent="-457200">
              <a:buSzPct val="100000"/>
              <a:buAutoNum type="arabicPeriod" startAt="3"/>
              <a:defRPr sz="1800" b="0" i="0" u="none" strike="noStrike" kern="0" cap="none" spc="0" baseline="0">
                <a:solidFill>
                  <a:srgbClr val="000000"/>
                </a:solidFill>
                <a:uFillTx/>
              </a:defRPr>
            </a:pPr>
            <a:r>
              <a:rPr lang="en-GB" sz="2400" kern="0" dirty="0">
                <a:solidFill>
                  <a:srgbClr val="000000"/>
                </a:solidFill>
                <a:latin typeface="Calibri"/>
              </a:rPr>
              <a:t>Go to - </a:t>
            </a:r>
            <a:r>
              <a:rPr lang="en-GB" sz="2400" b="1" dirty="0">
                <a:solidFill>
                  <a:srgbClr val="000000"/>
                </a:solidFill>
                <a:latin typeface="Calibri"/>
              </a:rPr>
              <a:t>General </a:t>
            </a:r>
            <a:r>
              <a:rPr lang="en-GB" sz="2400" kern="0" dirty="0">
                <a:solidFill>
                  <a:srgbClr val="000000"/>
                </a:solidFill>
                <a:latin typeface="Calibri"/>
              </a:rPr>
              <a:t>T</a:t>
            </a:r>
            <a:r>
              <a:rPr lang="en-GB" sz="2400" dirty="0">
                <a:solidFill>
                  <a:srgbClr val="000000"/>
                </a:solidFill>
                <a:latin typeface="Calibri"/>
              </a:rPr>
              <a:t>ab, </a:t>
            </a:r>
          </a:p>
          <a:p>
            <a:pPr marL="457200" indent="-457200">
              <a:buSzPct val="100000"/>
              <a:buAutoNum type="arabicPeriod" startAt="3"/>
              <a:defRPr sz="1800" b="0" i="0" u="none" strike="noStrike" kern="0" cap="none" spc="0" baseline="0">
                <a:solidFill>
                  <a:srgbClr val="000000"/>
                </a:solidFill>
                <a:uFillTx/>
              </a:defRPr>
            </a:pPr>
            <a:r>
              <a:rPr lang="en-GB" sz="2400" kern="0" dirty="0">
                <a:solidFill>
                  <a:srgbClr val="000000"/>
                </a:solidFill>
                <a:latin typeface="Calibri"/>
              </a:rPr>
              <a:t>C</a:t>
            </a:r>
            <a:r>
              <a:rPr lang="en-GB" sz="2400" dirty="0">
                <a:solidFill>
                  <a:srgbClr val="000000"/>
                </a:solidFill>
                <a:latin typeface="Calibri"/>
              </a:rPr>
              <a:t>lick </a:t>
            </a:r>
            <a:r>
              <a:rPr lang="en-GB" sz="2400" b="1" dirty="0">
                <a:solidFill>
                  <a:srgbClr val="000000"/>
                </a:solidFill>
                <a:latin typeface="Calibri"/>
              </a:rPr>
              <a:t>Advanced. </a:t>
            </a:r>
            <a:endParaRPr lang="en-GB" sz="2400" dirty="0">
              <a:solidFill>
                <a:srgbClr val="000000"/>
              </a:solidFill>
              <a:latin typeface="Calibri"/>
            </a:endParaRPr>
          </a:p>
          <a:p>
            <a:pPr>
              <a:defRPr sz="1800" b="0" i="0" u="none" strike="noStrike" kern="0" cap="none" spc="0" baseline="0">
                <a:solidFill>
                  <a:srgbClr val="000000"/>
                </a:solidFill>
                <a:uFillTx/>
              </a:defRPr>
            </a:pPr>
            <a:r>
              <a:rPr lang="en-GB" sz="2400" kern="0" dirty="0">
                <a:solidFill>
                  <a:srgbClr val="000000"/>
                </a:solidFill>
                <a:latin typeface="Calibri"/>
              </a:rPr>
              <a:t>5</a:t>
            </a:r>
            <a:r>
              <a:rPr lang="en-GB" sz="2400" dirty="0">
                <a:solidFill>
                  <a:srgbClr val="000000"/>
                </a:solidFill>
                <a:latin typeface="Calibri"/>
              </a:rPr>
              <a:t>.    Tick the box:-</a:t>
            </a:r>
            <a:br>
              <a:rPr lang="en-GB" sz="2400" dirty="0">
                <a:solidFill>
                  <a:srgbClr val="000000"/>
                </a:solidFill>
                <a:latin typeface="Calibri"/>
              </a:rPr>
            </a:br>
            <a:r>
              <a:rPr lang="en-GB" sz="2400" b="1" dirty="0">
                <a:solidFill>
                  <a:srgbClr val="000000"/>
                </a:solidFill>
                <a:latin typeface="Calibri"/>
              </a:rPr>
              <a:t>Encrypt contents to secure data. </a:t>
            </a:r>
            <a:endParaRPr lang="en-GB" sz="2400" dirty="0">
              <a:solidFill>
                <a:srgbClr val="000000"/>
              </a:solidFill>
              <a:latin typeface="Calibri"/>
            </a:endParaRPr>
          </a:p>
        </p:txBody>
      </p:sp>
      <p:pic>
        <p:nvPicPr>
          <p:cNvPr id="3" name="Picture 2">
            <a:extLst>
              <a:ext uri="{FF2B5EF4-FFF2-40B4-BE49-F238E27FC236}">
                <a16:creationId xmlns:a16="http://schemas.microsoft.com/office/drawing/2014/main" id="{A723ACDE-EBA7-4FD1-994C-5F6F63A9FA71}"/>
              </a:ext>
            </a:extLst>
          </p:cNvPr>
          <p:cNvPicPr>
            <a:picLocks noChangeAspect="1"/>
          </p:cNvPicPr>
          <p:nvPr/>
        </p:nvPicPr>
        <p:blipFill>
          <a:blip r:embed="rId3"/>
          <a:stretch>
            <a:fillRect/>
          </a:stretch>
        </p:blipFill>
        <p:spPr>
          <a:xfrm>
            <a:off x="6096001" y="1739624"/>
            <a:ext cx="3151349" cy="4175755"/>
          </a:xfrm>
          <a:prstGeom prst="rect">
            <a:avLst/>
          </a:prstGeom>
        </p:spPr>
      </p:pic>
      <p:sp>
        <p:nvSpPr>
          <p:cNvPr id="4" name="Oval 3">
            <a:extLst>
              <a:ext uri="{FF2B5EF4-FFF2-40B4-BE49-F238E27FC236}">
                <a16:creationId xmlns:a16="http://schemas.microsoft.com/office/drawing/2014/main" id="{53BF21E3-9BD7-4986-8C2A-3DD236543751}"/>
              </a:ext>
            </a:extLst>
          </p:cNvPr>
          <p:cNvSpPr/>
          <p:nvPr/>
        </p:nvSpPr>
        <p:spPr>
          <a:xfrm>
            <a:off x="8033789" y="4445392"/>
            <a:ext cx="1072699" cy="450167"/>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p:cTn id="8" dur="500" fill="hold"/>
                                        <p:tgtEl>
                                          <p:spTgt spid="2">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p:cTn id="1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p:cTn id="12" dur="500" fill="hold"/>
                                        <p:tgtEl>
                                          <p:spTgt spid="2">
                                            <p:txEl>
                                              <p:pRg st="4" end="4"/>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 calcmode="lin" valueType="num">
                                      <p:cBhvr>
                                        <p:cTn id="15"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p:cTn id="16" dur="500" fill="hold"/>
                                        <p:tgtEl>
                                          <p:spTgt spid="2">
                                            <p:txEl>
                                              <p:pRg st="5" end="5"/>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p:cTn id="19"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p:cTn id="20" dur="500" fill="hold"/>
                                        <p:tgtEl>
                                          <p:spTgt spid="2">
                                            <p:txEl>
                                              <p:pRg st="6" end="6"/>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 calcmode="lin" valueType="num">
                                      <p:cBhvr>
                                        <p:cTn id="23"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p:cTn id="24" dur="500" fill="hold"/>
                                        <p:tgtEl>
                                          <p:spTgt spid="2">
                                            <p:txEl>
                                              <p:pRg st="7" end="7"/>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 calcmode="lin" valueType="num">
                                      <p:cBhvr>
                                        <p:cTn id="27"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p:cTn id="28"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62">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427197-61BE-45A6-B0B7-81D155A3A970}"/>
              </a:ext>
            </a:extLst>
          </p:cNvPr>
          <p:cNvSpPr/>
          <p:nvPr/>
        </p:nvSpPr>
        <p:spPr>
          <a:xfrm>
            <a:off x="1696119" y="-38117"/>
            <a:ext cx="8676458" cy="6555644"/>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b="1" u="sng" dirty="0">
                <a:solidFill>
                  <a:srgbClr val="000000"/>
                </a:solidFill>
                <a:latin typeface="Calibri"/>
              </a:rPr>
              <a:t>Advantages and Limitations of Encryption</a:t>
            </a:r>
            <a:r>
              <a:rPr lang="en-GB" b="1" dirty="0">
                <a:solidFill>
                  <a:srgbClr val="000000"/>
                </a:solidFill>
                <a:latin typeface="Calibri"/>
              </a:rPr>
              <a:t> </a:t>
            </a:r>
          </a:p>
          <a:p>
            <a:pPr>
              <a:defRPr sz="1800" b="0" i="0" u="none" strike="noStrike" kern="0" cap="none" spc="0" baseline="0">
                <a:solidFill>
                  <a:srgbClr val="000000"/>
                </a:solidFill>
                <a:uFillTx/>
              </a:defRPr>
            </a:pPr>
            <a:endParaRPr lang="en-GB" dirty="0">
              <a:solidFill>
                <a:srgbClr val="000000"/>
              </a:solidFill>
              <a:latin typeface="Calibri"/>
            </a:endParaRPr>
          </a:p>
          <a:p>
            <a:pPr>
              <a:defRPr sz="1800" b="0" i="0" u="none" strike="noStrike" kern="0" cap="none" spc="0" baseline="0">
                <a:solidFill>
                  <a:srgbClr val="000000"/>
                </a:solidFill>
                <a:uFillTx/>
              </a:defRPr>
            </a:pPr>
            <a:r>
              <a:rPr lang="en-GB" dirty="0">
                <a:solidFill>
                  <a:srgbClr val="000000"/>
                </a:solidFill>
                <a:latin typeface="Calibri"/>
              </a:rPr>
              <a:t>The single most important reason for using encryption is to </a:t>
            </a:r>
            <a:r>
              <a:rPr lang="en-GB" b="1" dirty="0">
                <a:solidFill>
                  <a:srgbClr val="000000"/>
                </a:solidFill>
                <a:latin typeface="Calibri"/>
              </a:rPr>
              <a:t>preserve confidentiality. </a:t>
            </a:r>
          </a:p>
          <a:p>
            <a:pPr>
              <a:defRPr sz="1800" b="0" i="0" u="none" strike="noStrike" kern="0" cap="none" spc="0" baseline="0">
                <a:solidFill>
                  <a:srgbClr val="000000"/>
                </a:solidFill>
                <a:uFillTx/>
              </a:defRPr>
            </a:pPr>
            <a:endParaRPr lang="en-GB" b="1" dirty="0">
              <a:solidFill>
                <a:srgbClr val="000000"/>
              </a:solidFill>
              <a:latin typeface="Calibri"/>
            </a:endParaRPr>
          </a:p>
          <a:p>
            <a:pPr>
              <a:defRPr sz="1800" b="0" i="0" u="none" strike="noStrike" kern="0" cap="none" spc="0" baseline="0">
                <a:solidFill>
                  <a:srgbClr val="000000"/>
                </a:solidFill>
                <a:uFillTx/>
              </a:defRPr>
            </a:pPr>
            <a:r>
              <a:rPr lang="en-GB" b="1" dirty="0">
                <a:solidFill>
                  <a:srgbClr val="000000"/>
                </a:solidFill>
                <a:latin typeface="Calibri"/>
              </a:rPr>
              <a:t>Advantages</a:t>
            </a:r>
            <a:r>
              <a:rPr lang="en-GB" dirty="0">
                <a:solidFill>
                  <a:srgbClr val="000000"/>
                </a:solidFill>
                <a:latin typeface="Calibri"/>
              </a:rPr>
              <a:t>: </a:t>
            </a:r>
          </a:p>
          <a:p>
            <a:pPr marL="342900" indent="-342900">
              <a:buSzPct val="100000"/>
              <a:buFont typeface="Calibri"/>
              <a:buAutoNum type="arabicPeriod"/>
              <a:defRPr sz="1800" b="0" i="0" u="none" strike="noStrike" kern="0" cap="none" spc="0" baseline="0">
                <a:solidFill>
                  <a:srgbClr val="000000"/>
                </a:solidFill>
                <a:uFillTx/>
              </a:defRPr>
            </a:pPr>
            <a:r>
              <a:rPr lang="en-GB" dirty="0">
                <a:solidFill>
                  <a:srgbClr val="000000"/>
                </a:solidFill>
                <a:latin typeface="Calibri"/>
              </a:rPr>
              <a:t>Ensures that private and confidential data can only be viewed by the intended recipient.</a:t>
            </a:r>
          </a:p>
          <a:p>
            <a:pPr marL="342900" indent="-342900">
              <a:buSzPct val="100000"/>
              <a:buFont typeface="Calibri"/>
              <a:buAutoNum type="arabicPeriod"/>
              <a:defRPr sz="1800" b="0" i="0" u="none" strike="noStrike" kern="0" cap="none" spc="0" baseline="0">
                <a:solidFill>
                  <a:srgbClr val="000000"/>
                </a:solidFill>
                <a:uFillTx/>
              </a:defRPr>
            </a:pPr>
            <a:endParaRPr lang="en-GB" dirty="0">
              <a:solidFill>
                <a:srgbClr val="000000"/>
              </a:solidFill>
              <a:latin typeface="Calibri"/>
            </a:endParaRPr>
          </a:p>
          <a:p>
            <a:pPr marL="342900" indent="-342900">
              <a:buSzPct val="100000"/>
              <a:buFont typeface="Calibri"/>
              <a:buAutoNum type="arabicPeriod"/>
              <a:defRPr sz="1800" b="0" i="0" u="none" strike="noStrike" kern="0" cap="none" spc="0" baseline="0">
                <a:solidFill>
                  <a:srgbClr val="000000"/>
                </a:solidFill>
                <a:uFillTx/>
              </a:defRPr>
            </a:pPr>
            <a:r>
              <a:rPr lang="en-GB" dirty="0">
                <a:solidFill>
                  <a:srgbClr val="000000"/>
                </a:solidFill>
                <a:latin typeface="Calibri"/>
              </a:rPr>
              <a:t>Ensures data integrity and prevents any unauthorised alteration of your data. </a:t>
            </a:r>
          </a:p>
          <a:p>
            <a:pPr marL="342900" indent="-342900">
              <a:buSzPct val="100000"/>
              <a:buFont typeface="Calibri"/>
              <a:buAutoNum type="arabicPeriod"/>
              <a:defRPr sz="1800" b="0" i="0" u="none" strike="noStrike" kern="0" cap="none" spc="0" baseline="0">
                <a:solidFill>
                  <a:srgbClr val="000000"/>
                </a:solidFill>
                <a:uFillTx/>
              </a:defRPr>
            </a:pPr>
            <a:endParaRPr lang="en-GB" dirty="0">
              <a:solidFill>
                <a:srgbClr val="000000"/>
              </a:solidFill>
              <a:latin typeface="Calibri"/>
            </a:endParaRPr>
          </a:p>
          <a:p>
            <a:pPr marL="342900" indent="-342900">
              <a:buSzPct val="100000"/>
              <a:buFont typeface="Calibri"/>
              <a:buAutoNum type="arabicPeriod"/>
              <a:defRPr sz="1800" b="0" i="0" u="none" strike="noStrike" kern="0" cap="none" spc="0" baseline="0">
                <a:solidFill>
                  <a:srgbClr val="000000"/>
                </a:solidFill>
                <a:uFillTx/>
              </a:defRPr>
            </a:pPr>
            <a:r>
              <a:rPr lang="en-GB" dirty="0">
                <a:solidFill>
                  <a:srgbClr val="000000"/>
                </a:solidFill>
                <a:latin typeface="Calibri"/>
              </a:rPr>
              <a:t>Encryption allows you to verify if the author of the document is or isn’t who they say they are. </a:t>
            </a:r>
          </a:p>
          <a:p>
            <a:pPr>
              <a:defRPr sz="1800" b="0" i="0" u="none" strike="noStrike" kern="0" cap="none" spc="0" baseline="0">
                <a:solidFill>
                  <a:srgbClr val="000000"/>
                </a:solidFill>
                <a:uFillTx/>
              </a:defRPr>
            </a:pPr>
            <a:endParaRPr lang="en-GB" dirty="0">
              <a:solidFill>
                <a:srgbClr val="000000"/>
              </a:solidFill>
              <a:latin typeface="Calibri"/>
            </a:endParaRPr>
          </a:p>
          <a:p>
            <a:pPr>
              <a:defRPr sz="1800" b="0" i="0" u="none" strike="noStrike" kern="0" cap="none" spc="0" baseline="0">
                <a:solidFill>
                  <a:srgbClr val="000000"/>
                </a:solidFill>
                <a:uFillTx/>
              </a:defRPr>
            </a:pPr>
            <a:r>
              <a:rPr lang="en-GB" b="1" dirty="0">
                <a:solidFill>
                  <a:srgbClr val="000000"/>
                </a:solidFill>
                <a:latin typeface="Calibri"/>
              </a:rPr>
              <a:t>Limitations</a:t>
            </a:r>
            <a:r>
              <a:rPr lang="en-GB" dirty="0">
                <a:solidFill>
                  <a:srgbClr val="000000"/>
                </a:solidFill>
                <a:latin typeface="Calibri"/>
              </a:rPr>
              <a:t>: </a:t>
            </a:r>
          </a:p>
          <a:p>
            <a:pPr marL="342900" indent="-342900">
              <a:buSzPct val="100000"/>
              <a:buFont typeface="Calibri"/>
              <a:buAutoNum type="arabicPeriod"/>
              <a:defRPr sz="1800" b="0" i="0" u="none" strike="noStrike" kern="0" cap="none" spc="0" baseline="0">
                <a:solidFill>
                  <a:srgbClr val="000000"/>
                </a:solidFill>
                <a:uFillTx/>
              </a:defRPr>
            </a:pPr>
            <a:r>
              <a:rPr lang="en-GB" dirty="0">
                <a:solidFill>
                  <a:srgbClr val="000000"/>
                </a:solidFill>
                <a:latin typeface="Calibri"/>
              </a:rPr>
              <a:t>If you forget your password then you may not be able to recover your data. </a:t>
            </a:r>
          </a:p>
          <a:p>
            <a:pPr marL="342900" indent="-342900">
              <a:buSzPct val="100000"/>
              <a:buFont typeface="Calibri"/>
              <a:buAutoNum type="arabicPeriod"/>
              <a:defRPr sz="1800" b="0" i="0" u="none" strike="noStrike" kern="0" cap="none" spc="0" baseline="0">
                <a:solidFill>
                  <a:srgbClr val="000000"/>
                </a:solidFill>
                <a:uFillTx/>
              </a:defRPr>
            </a:pPr>
            <a:endParaRPr lang="en-GB" dirty="0">
              <a:solidFill>
                <a:srgbClr val="000000"/>
              </a:solidFill>
              <a:latin typeface="Calibri"/>
            </a:endParaRPr>
          </a:p>
          <a:p>
            <a:pPr marL="342900" indent="-342900">
              <a:buSzPct val="100000"/>
              <a:buFont typeface="Calibri"/>
              <a:buAutoNum type="arabicPeriod"/>
              <a:defRPr sz="1800" b="0" i="0" u="none" strike="noStrike" kern="0" cap="none" spc="0" baseline="0">
                <a:solidFill>
                  <a:srgbClr val="000000"/>
                </a:solidFill>
                <a:uFillTx/>
              </a:defRPr>
            </a:pPr>
            <a:r>
              <a:rPr lang="en-GB" dirty="0">
                <a:solidFill>
                  <a:srgbClr val="000000"/>
                </a:solidFill>
                <a:latin typeface="Calibri"/>
              </a:rPr>
              <a:t>Some forms of encryption only offer nominal protection and can be broken easily with the right program, for example an older ZIP archive or Word Document. </a:t>
            </a:r>
          </a:p>
          <a:p>
            <a:pPr marL="342900" indent="-342900">
              <a:buSzPct val="100000"/>
              <a:buFont typeface="Calibri"/>
              <a:buAutoNum type="arabicPeriod"/>
              <a:defRPr sz="1800" b="0" i="0" u="none" strike="noStrike" kern="0" cap="none" spc="0" baseline="0">
                <a:solidFill>
                  <a:srgbClr val="000000"/>
                </a:solidFill>
                <a:uFillTx/>
              </a:defRPr>
            </a:pPr>
            <a:endParaRPr lang="en-GB" dirty="0">
              <a:solidFill>
                <a:srgbClr val="000000"/>
              </a:solidFill>
              <a:latin typeface="Calibri"/>
            </a:endParaRPr>
          </a:p>
          <a:p>
            <a:pPr marL="342900" indent="-342900">
              <a:buSzPct val="100000"/>
              <a:buFont typeface="Calibri"/>
              <a:buAutoNum type="arabicPeriod"/>
              <a:defRPr sz="1800" b="0" i="0" u="none" strike="noStrike" kern="0" cap="none" spc="0" baseline="0">
                <a:solidFill>
                  <a:srgbClr val="000000"/>
                </a:solidFill>
                <a:uFillTx/>
              </a:defRPr>
            </a:pPr>
            <a:r>
              <a:rPr lang="en-GB" dirty="0">
                <a:solidFill>
                  <a:srgbClr val="000000"/>
                </a:solidFill>
                <a:latin typeface="Calibri"/>
              </a:rPr>
              <a:t>The very existence of encrypted files attracts suspicion as to what it is you are trying to protect whereas a non-encrypted file would not attract the same level of interest. </a:t>
            </a:r>
          </a:p>
          <a:p>
            <a:pPr marL="342900" indent="-342900">
              <a:buSzPct val="100000"/>
              <a:buFont typeface="Calibri"/>
              <a:buAutoNum type="arabicPeriod"/>
              <a:defRPr sz="1800" b="0" i="0" u="none" strike="noStrike" kern="0" cap="none" spc="0" baseline="0">
                <a:solidFill>
                  <a:srgbClr val="000000"/>
                </a:solidFill>
                <a:uFillTx/>
              </a:defRPr>
            </a:pPr>
            <a:endParaRPr lang="en-GB" dirty="0">
              <a:solidFill>
                <a:srgbClr val="000000"/>
              </a:solidFill>
              <a:latin typeface="Calibri"/>
            </a:endParaRPr>
          </a:p>
          <a:p>
            <a:pPr marL="342900" indent="-342900">
              <a:buSzPct val="100000"/>
              <a:buFont typeface="Calibri"/>
              <a:buAutoNum type="arabicPeriod"/>
              <a:defRPr sz="1800" b="0" i="0" u="none" strike="noStrike" kern="0" cap="none" spc="0" baseline="0">
                <a:solidFill>
                  <a:srgbClr val="000000"/>
                </a:solidFill>
                <a:uFillTx/>
              </a:defRPr>
            </a:pPr>
            <a:r>
              <a:rPr lang="en-GB" dirty="0">
                <a:solidFill>
                  <a:srgbClr val="000000"/>
                </a:solidFill>
                <a:latin typeface="Calibri"/>
              </a:rPr>
              <a:t>Cannot prevent deletion of data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p:cTn id="25"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p:cTn id="26"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p:cTn id="31"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p:cTn id="32"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 calcmode="lin" valueType="num">
                                      <p:cBhvr>
                                        <p:cTn id="37"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p:cTn id="38"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anim calcmode="lin" valueType="num">
                                      <p:cBhvr>
                                        <p:cTn id="43" dur="500" fill="hold"/>
                                        <p:tgtEl>
                                          <p:spTgt spid="2">
                                            <p:txEl>
                                              <p:pRg st="11" end="11"/>
                                            </p:txEl>
                                          </p:spTgt>
                                        </p:tgtEl>
                                        <p:attrNameLst>
                                          <p:attrName>ppt_x</p:attrName>
                                        </p:attrNameLst>
                                      </p:cBhvr>
                                      <p:tavLst>
                                        <p:tav tm="0">
                                          <p:val>
                                            <p:strVal val="0-#ppt_w/2"/>
                                          </p:val>
                                        </p:tav>
                                        <p:tav tm="100000">
                                          <p:val>
                                            <p:strVal val="#ppt_x"/>
                                          </p:val>
                                        </p:tav>
                                      </p:tavLst>
                                    </p:anim>
                                    <p:anim calcmode="lin" valueType="num">
                                      <p:cBhvr>
                                        <p:cTn id="44" dur="500" fill="hold"/>
                                        <p:tgtEl>
                                          <p:spTgt spid="2">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
                                            <p:txEl>
                                              <p:pRg st="12" end="12"/>
                                            </p:txEl>
                                          </p:spTgt>
                                        </p:tgtEl>
                                        <p:attrNameLst>
                                          <p:attrName>style.visibility</p:attrName>
                                        </p:attrNameLst>
                                      </p:cBhvr>
                                      <p:to>
                                        <p:strVal val="visible"/>
                                      </p:to>
                                    </p:set>
                                    <p:anim calcmode="lin" valueType="num">
                                      <p:cBhvr>
                                        <p:cTn id="49" dur="500" fill="hold"/>
                                        <p:tgtEl>
                                          <p:spTgt spid="2">
                                            <p:txEl>
                                              <p:pRg st="12" end="12"/>
                                            </p:txEl>
                                          </p:spTgt>
                                        </p:tgtEl>
                                        <p:attrNameLst>
                                          <p:attrName>ppt_x</p:attrName>
                                        </p:attrNameLst>
                                      </p:cBhvr>
                                      <p:tavLst>
                                        <p:tav tm="0">
                                          <p:val>
                                            <p:strVal val="0-#ppt_w/2"/>
                                          </p:val>
                                        </p:tav>
                                        <p:tav tm="100000">
                                          <p:val>
                                            <p:strVal val="#ppt_x"/>
                                          </p:val>
                                        </p:tav>
                                      </p:tavLst>
                                    </p:anim>
                                    <p:anim calcmode="lin" valueType="num">
                                      <p:cBhvr>
                                        <p:cTn id="50" dur="500" fill="hold"/>
                                        <p:tgtEl>
                                          <p:spTgt spid="2">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
                                            <p:txEl>
                                              <p:pRg st="14" end="14"/>
                                            </p:txEl>
                                          </p:spTgt>
                                        </p:tgtEl>
                                        <p:attrNameLst>
                                          <p:attrName>style.visibility</p:attrName>
                                        </p:attrNameLst>
                                      </p:cBhvr>
                                      <p:to>
                                        <p:strVal val="visible"/>
                                      </p:to>
                                    </p:set>
                                    <p:anim calcmode="lin" valueType="num">
                                      <p:cBhvr>
                                        <p:cTn id="55" dur="500" fill="hold"/>
                                        <p:tgtEl>
                                          <p:spTgt spid="2">
                                            <p:txEl>
                                              <p:pRg st="14" end="14"/>
                                            </p:txEl>
                                          </p:spTgt>
                                        </p:tgtEl>
                                        <p:attrNameLst>
                                          <p:attrName>ppt_x</p:attrName>
                                        </p:attrNameLst>
                                      </p:cBhvr>
                                      <p:tavLst>
                                        <p:tav tm="0">
                                          <p:val>
                                            <p:strVal val="0-#ppt_w/2"/>
                                          </p:val>
                                        </p:tav>
                                        <p:tav tm="100000">
                                          <p:val>
                                            <p:strVal val="#ppt_x"/>
                                          </p:val>
                                        </p:tav>
                                      </p:tavLst>
                                    </p:anim>
                                    <p:anim calcmode="lin" valueType="num">
                                      <p:cBhvr>
                                        <p:cTn id="56" dur="500" fill="hold"/>
                                        <p:tgtEl>
                                          <p:spTgt spid="2">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
                                            <p:txEl>
                                              <p:pRg st="16" end="16"/>
                                            </p:txEl>
                                          </p:spTgt>
                                        </p:tgtEl>
                                        <p:attrNameLst>
                                          <p:attrName>style.visibility</p:attrName>
                                        </p:attrNameLst>
                                      </p:cBhvr>
                                      <p:to>
                                        <p:strVal val="visible"/>
                                      </p:to>
                                    </p:set>
                                    <p:anim calcmode="lin" valueType="num">
                                      <p:cBhvr>
                                        <p:cTn id="61" dur="500" fill="hold"/>
                                        <p:tgtEl>
                                          <p:spTgt spid="2">
                                            <p:txEl>
                                              <p:pRg st="16" end="16"/>
                                            </p:txEl>
                                          </p:spTgt>
                                        </p:tgtEl>
                                        <p:attrNameLst>
                                          <p:attrName>ppt_x</p:attrName>
                                        </p:attrNameLst>
                                      </p:cBhvr>
                                      <p:tavLst>
                                        <p:tav tm="0">
                                          <p:val>
                                            <p:strVal val="0-#ppt_w/2"/>
                                          </p:val>
                                        </p:tav>
                                        <p:tav tm="100000">
                                          <p:val>
                                            <p:strVal val="#ppt_x"/>
                                          </p:val>
                                        </p:tav>
                                      </p:tavLst>
                                    </p:anim>
                                    <p:anim calcmode="lin" valueType="num">
                                      <p:cBhvr>
                                        <p:cTn id="62" dur="500" fill="hold"/>
                                        <p:tgtEl>
                                          <p:spTgt spid="2">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
                                            <p:txEl>
                                              <p:pRg st="18" end="18"/>
                                            </p:txEl>
                                          </p:spTgt>
                                        </p:tgtEl>
                                        <p:attrNameLst>
                                          <p:attrName>style.visibility</p:attrName>
                                        </p:attrNameLst>
                                      </p:cBhvr>
                                      <p:to>
                                        <p:strVal val="visible"/>
                                      </p:to>
                                    </p:set>
                                    <p:anim calcmode="lin" valueType="num">
                                      <p:cBhvr>
                                        <p:cTn id="67" dur="500" fill="hold"/>
                                        <p:tgtEl>
                                          <p:spTgt spid="2">
                                            <p:txEl>
                                              <p:pRg st="18" end="18"/>
                                            </p:txEl>
                                          </p:spTgt>
                                        </p:tgtEl>
                                        <p:attrNameLst>
                                          <p:attrName>ppt_x</p:attrName>
                                        </p:attrNameLst>
                                      </p:cBhvr>
                                      <p:tavLst>
                                        <p:tav tm="0">
                                          <p:val>
                                            <p:strVal val="0-#ppt_w/2"/>
                                          </p:val>
                                        </p:tav>
                                        <p:tav tm="100000">
                                          <p:val>
                                            <p:strVal val="#ppt_x"/>
                                          </p:val>
                                        </p:tav>
                                      </p:tavLst>
                                    </p:anim>
                                    <p:anim calcmode="lin" valueType="num">
                                      <p:cBhvr>
                                        <p:cTn id="68" dur="500" fill="hold"/>
                                        <p:tgtEl>
                                          <p:spTgt spid="2">
                                            <p:txEl>
                                              <p:pRg st="18" end="1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63">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D5B0C7-B7E1-403A-AE71-01976F011C97}"/>
              </a:ext>
            </a:extLst>
          </p:cNvPr>
          <p:cNvSpPr/>
          <p:nvPr/>
        </p:nvSpPr>
        <p:spPr>
          <a:xfrm>
            <a:off x="1524001" y="221605"/>
            <a:ext cx="9468547" cy="6740307"/>
          </a:xfrm>
          <a:prstGeom prst="rect">
            <a:avLst/>
          </a:prstGeom>
          <a:noFill/>
          <a:ln cap="flat">
            <a:noFill/>
            <a:prstDash val="solid"/>
          </a:ln>
        </p:spPr>
        <p:txBody>
          <a:bodyPr vert="horz" wrap="square" lIns="91440" tIns="45720" rIns="91440" bIns="45720" anchor="t" anchorCtr="0" compatLnSpc="1">
            <a:spAutoFit/>
          </a:bodyPr>
          <a:lstStyle/>
          <a:p>
            <a:pPr algn="ctr">
              <a:defRPr sz="1800" b="0" i="0" u="none" strike="noStrike" kern="0" cap="none" spc="0" baseline="0">
                <a:solidFill>
                  <a:srgbClr val="000000"/>
                </a:solidFill>
                <a:uFillTx/>
              </a:defRPr>
            </a:pPr>
            <a:r>
              <a:rPr lang="en-GB" sz="2400" b="1" u="sng" dirty="0">
                <a:solidFill>
                  <a:srgbClr val="000000"/>
                </a:solidFill>
                <a:latin typeface="Calibri"/>
              </a:rPr>
              <a:t>Malware – (Malicious Software)</a:t>
            </a:r>
            <a:endParaRPr lang="en-GB" sz="2400" b="1" dirty="0">
              <a:solidFill>
                <a:srgbClr val="000000"/>
              </a:solidFill>
              <a:latin typeface="Calibri"/>
            </a:endParaRPr>
          </a:p>
          <a:p>
            <a:pPr>
              <a:defRPr sz="1800" b="0" i="0" u="none" strike="noStrike" kern="0" cap="none" spc="0" baseline="0">
                <a:solidFill>
                  <a:srgbClr val="000000"/>
                </a:solidFill>
                <a:uFillTx/>
              </a:defRPr>
            </a:pPr>
            <a:endParaRPr lang="en-GB" sz="2400" dirty="0">
              <a:solidFill>
                <a:srgbClr val="000000"/>
              </a:solidFill>
              <a:latin typeface="Calibri"/>
            </a:endParaRPr>
          </a:p>
          <a:p>
            <a:pPr algn="ctr">
              <a:defRPr sz="1800" b="0" i="0" u="none" strike="noStrike" kern="0" cap="none" spc="0" baseline="0">
                <a:solidFill>
                  <a:srgbClr val="000000"/>
                </a:solidFill>
                <a:uFillTx/>
              </a:defRPr>
            </a:pPr>
            <a:r>
              <a:rPr lang="en-GB" sz="2400" u="sng" kern="0" dirty="0">
                <a:solidFill>
                  <a:srgbClr val="000000"/>
                </a:solidFill>
                <a:latin typeface="Calibri"/>
              </a:rPr>
              <a:t>Definition</a:t>
            </a:r>
            <a:endParaRPr lang="en-GB" sz="2400" u="sng" dirty="0">
              <a:solidFill>
                <a:srgbClr val="000000"/>
              </a:solidFill>
              <a:latin typeface="Calibri"/>
            </a:endParaRPr>
          </a:p>
          <a:p>
            <a:pPr>
              <a:defRPr sz="1800" b="0" i="0" u="none" strike="noStrike" kern="0" cap="none" spc="0" baseline="0">
                <a:solidFill>
                  <a:srgbClr val="000000"/>
                </a:solidFill>
                <a:uFillTx/>
              </a:defRPr>
            </a:pPr>
            <a:endParaRPr lang="en-GB" sz="2400" dirty="0">
              <a:solidFill>
                <a:srgbClr val="000000"/>
              </a:solidFill>
              <a:latin typeface="Calibri"/>
            </a:endParaRPr>
          </a:p>
          <a:p>
            <a:pPr>
              <a:defRPr sz="1800" b="0" i="0" u="none" strike="noStrike" kern="0" cap="none" spc="0" baseline="0">
                <a:solidFill>
                  <a:srgbClr val="000000"/>
                </a:solidFill>
                <a:uFillTx/>
              </a:defRPr>
            </a:pPr>
            <a:r>
              <a:rPr lang="en-GB" sz="2400" dirty="0">
                <a:solidFill>
                  <a:srgbClr val="000000"/>
                </a:solidFill>
                <a:latin typeface="Calibri"/>
              </a:rPr>
              <a:t>Malware is malicious software that is designed to install itself on a computer or device without the owner’s consent. </a:t>
            </a:r>
            <a:r>
              <a:rPr lang="en-GB" sz="2400" kern="0" dirty="0">
                <a:solidFill>
                  <a:srgbClr val="000000"/>
                </a:solidFill>
                <a:latin typeface="Calibri"/>
              </a:rPr>
              <a:t>Malware is a </a:t>
            </a:r>
            <a:r>
              <a:rPr lang="en-GB" sz="2400" dirty="0">
                <a:solidFill>
                  <a:srgbClr val="000000"/>
                </a:solidFill>
                <a:latin typeface="Calibri"/>
              </a:rPr>
              <a:t> term </a:t>
            </a:r>
          </a:p>
          <a:p>
            <a:pPr>
              <a:defRPr sz="1800" b="0" i="0" u="none" strike="noStrike" kern="0" cap="none" spc="0" baseline="0">
                <a:solidFill>
                  <a:srgbClr val="000000"/>
                </a:solidFill>
                <a:uFillTx/>
              </a:defRPr>
            </a:pPr>
            <a:r>
              <a:rPr lang="en-GB" sz="2400" dirty="0">
                <a:solidFill>
                  <a:srgbClr val="000000"/>
                </a:solidFill>
                <a:latin typeface="Calibri"/>
              </a:rPr>
              <a:t>used to describe the following types of malicious software. </a:t>
            </a:r>
          </a:p>
          <a:p>
            <a:pPr>
              <a:defRPr sz="1800" b="0" i="0" u="none" strike="noStrike" kern="0" cap="none" spc="0" baseline="0">
                <a:solidFill>
                  <a:srgbClr val="000000"/>
                </a:solidFill>
                <a:uFillTx/>
              </a:defRPr>
            </a:pPr>
            <a:endParaRPr lang="en-GB" sz="2400" dirty="0">
              <a:solidFill>
                <a:srgbClr val="000000"/>
              </a:solidFill>
              <a:latin typeface="Calibri"/>
            </a:endParaRPr>
          </a:p>
          <a:p>
            <a:pPr>
              <a:defRPr sz="1800" b="0" i="0" u="none" strike="noStrike" kern="0" cap="none" spc="0" baseline="0">
                <a:solidFill>
                  <a:srgbClr val="000000"/>
                </a:solidFill>
                <a:uFillTx/>
              </a:defRPr>
            </a:pPr>
            <a:r>
              <a:rPr lang="en-GB" sz="2400" b="1" u="sng" dirty="0">
                <a:solidFill>
                  <a:srgbClr val="000000"/>
                </a:solidFill>
                <a:latin typeface="Calibri"/>
              </a:rPr>
              <a:t>Types of Infectious Malware</a:t>
            </a:r>
            <a:r>
              <a:rPr lang="en-GB" sz="2400" b="1" dirty="0">
                <a:solidFill>
                  <a:srgbClr val="000000"/>
                </a:solidFill>
                <a:latin typeface="Calibri"/>
              </a:rPr>
              <a:t> </a:t>
            </a:r>
          </a:p>
          <a:p>
            <a:pPr>
              <a:defRPr sz="1800" b="0" i="0" u="none" strike="noStrike" kern="0" cap="none" spc="0" baseline="0">
                <a:solidFill>
                  <a:srgbClr val="000000"/>
                </a:solidFill>
                <a:uFillTx/>
              </a:defRPr>
            </a:pPr>
            <a:endParaRPr lang="en-GB" sz="2400" dirty="0">
              <a:solidFill>
                <a:srgbClr val="000000"/>
              </a:solidFill>
              <a:latin typeface="Calibri"/>
            </a:endParaRPr>
          </a:p>
          <a:p>
            <a:pPr>
              <a:defRPr sz="1800" b="0" i="0" u="none" strike="noStrike" kern="0" cap="none" spc="0" baseline="0">
                <a:solidFill>
                  <a:srgbClr val="000000"/>
                </a:solidFill>
                <a:uFillTx/>
              </a:defRPr>
            </a:pPr>
            <a:r>
              <a:rPr lang="en-GB" sz="2400" b="1" dirty="0">
                <a:solidFill>
                  <a:srgbClr val="000000"/>
                </a:solidFill>
                <a:latin typeface="Calibri"/>
              </a:rPr>
              <a:t>Viruses </a:t>
            </a:r>
          </a:p>
          <a:p>
            <a:pPr>
              <a:defRPr sz="1800" b="0" i="0" u="none" strike="noStrike" kern="0" cap="none" spc="0" baseline="0">
                <a:solidFill>
                  <a:srgbClr val="000000"/>
                </a:solidFill>
                <a:uFillTx/>
              </a:defRPr>
            </a:pPr>
            <a:r>
              <a:rPr lang="en-GB" sz="2400" dirty="0">
                <a:solidFill>
                  <a:srgbClr val="000000"/>
                </a:solidFill>
                <a:latin typeface="Calibri"/>
              </a:rPr>
              <a:t>Malware that can replicate when </a:t>
            </a:r>
            <a:r>
              <a:rPr lang="en-GB" sz="2400" b="1" dirty="0">
                <a:solidFill>
                  <a:srgbClr val="000000"/>
                </a:solidFill>
                <a:latin typeface="Calibri"/>
              </a:rPr>
              <a:t>triggered by a human action</a:t>
            </a:r>
            <a:r>
              <a:rPr lang="en-GB" sz="2400" dirty="0">
                <a:solidFill>
                  <a:srgbClr val="000000"/>
                </a:solidFill>
                <a:latin typeface="Calibri"/>
              </a:rPr>
              <a:t> </a:t>
            </a:r>
          </a:p>
          <a:p>
            <a:pPr>
              <a:defRPr sz="1800" b="0" i="0" u="none" strike="noStrike" kern="0" cap="none" spc="0" baseline="0">
                <a:solidFill>
                  <a:srgbClr val="000000"/>
                </a:solidFill>
                <a:uFillTx/>
              </a:defRPr>
            </a:pPr>
            <a:r>
              <a:rPr lang="en-GB" sz="2400" dirty="0">
                <a:solidFill>
                  <a:srgbClr val="000000"/>
                </a:solidFill>
                <a:latin typeface="Calibri"/>
              </a:rPr>
              <a:t>and cause damage to a computer. </a:t>
            </a:r>
          </a:p>
          <a:p>
            <a:pPr>
              <a:defRPr sz="1800" b="0" i="0" u="none" strike="noStrike" kern="0" cap="none" spc="0" baseline="0">
                <a:solidFill>
                  <a:srgbClr val="000000"/>
                </a:solidFill>
                <a:uFillTx/>
              </a:defRPr>
            </a:pPr>
            <a:endParaRPr lang="en-GB" sz="2400" dirty="0">
              <a:solidFill>
                <a:srgbClr val="000000"/>
              </a:solidFill>
              <a:latin typeface="Calibri"/>
            </a:endParaRPr>
          </a:p>
          <a:p>
            <a:pPr>
              <a:defRPr sz="1800" b="0" i="0" u="none" strike="noStrike" kern="0" cap="none" spc="0" baseline="0">
                <a:solidFill>
                  <a:srgbClr val="000000"/>
                </a:solidFill>
                <a:uFillTx/>
              </a:defRPr>
            </a:pPr>
            <a:r>
              <a:rPr lang="en-GB" sz="2400" b="1" dirty="0">
                <a:solidFill>
                  <a:srgbClr val="000000"/>
                </a:solidFill>
                <a:latin typeface="Calibri"/>
              </a:rPr>
              <a:t>Worms </a:t>
            </a:r>
          </a:p>
          <a:p>
            <a:pPr>
              <a:defRPr sz="1800" b="0" i="0" u="none" strike="noStrike" kern="0" cap="none" spc="0" baseline="0">
                <a:solidFill>
                  <a:srgbClr val="000000"/>
                </a:solidFill>
                <a:uFillTx/>
              </a:defRPr>
            </a:pPr>
            <a:r>
              <a:rPr lang="en-GB" sz="2400" dirty="0">
                <a:solidFill>
                  <a:srgbClr val="000000"/>
                </a:solidFill>
                <a:latin typeface="Calibri"/>
              </a:rPr>
              <a:t>Self-replicating</a:t>
            </a:r>
            <a:r>
              <a:rPr lang="en-GB" sz="2400" kern="0" dirty="0">
                <a:solidFill>
                  <a:srgbClr val="000000"/>
                </a:solidFill>
                <a:latin typeface="Calibri"/>
              </a:rPr>
              <a:t>, and </a:t>
            </a:r>
            <a:r>
              <a:rPr lang="en-GB" sz="2400" dirty="0">
                <a:solidFill>
                  <a:srgbClr val="000000"/>
                </a:solidFill>
                <a:latin typeface="Calibri"/>
              </a:rPr>
              <a:t>uses a computer network to </a:t>
            </a:r>
            <a:br>
              <a:rPr lang="en-GB" sz="2400" dirty="0">
                <a:solidFill>
                  <a:srgbClr val="000000"/>
                </a:solidFill>
                <a:latin typeface="Calibri"/>
              </a:rPr>
            </a:br>
            <a:r>
              <a:rPr lang="en-GB" sz="2400" b="1" dirty="0">
                <a:solidFill>
                  <a:srgbClr val="000000"/>
                </a:solidFill>
                <a:latin typeface="Calibri"/>
              </a:rPr>
              <a:t>send copies of itself</a:t>
            </a:r>
            <a:r>
              <a:rPr lang="en-GB" sz="2400" dirty="0">
                <a:solidFill>
                  <a:srgbClr val="000000"/>
                </a:solidFill>
                <a:latin typeface="Calibri"/>
              </a:rPr>
              <a:t> to other computers. </a:t>
            </a:r>
          </a:p>
          <a:p>
            <a:pPr>
              <a:defRPr sz="1800" b="0" i="0" u="none" strike="noStrike" kern="0" cap="none" spc="0" baseline="0">
                <a:solidFill>
                  <a:srgbClr val="000000"/>
                </a:solidFill>
                <a:uFillTx/>
              </a:defRPr>
            </a:pPr>
            <a:endParaRPr lang="en-GB" sz="2400" dirty="0">
              <a:solidFill>
                <a:srgbClr val="000000"/>
              </a:solidFill>
              <a:latin typeface="Calibri"/>
            </a:endParaRPr>
          </a:p>
        </p:txBody>
      </p:sp>
      <p:pic>
        <p:nvPicPr>
          <p:cNvPr id="3" name="Picture 2" descr="Image result for computer viruses">
            <a:extLst>
              <a:ext uri="{FF2B5EF4-FFF2-40B4-BE49-F238E27FC236}">
                <a16:creationId xmlns:a16="http://schemas.microsoft.com/office/drawing/2014/main" id="{D2E77880-2770-4936-8B7E-202F614BF240}"/>
              </a:ext>
            </a:extLst>
          </p:cNvPr>
          <p:cNvPicPr>
            <a:picLocks noChangeAspect="1"/>
          </p:cNvPicPr>
          <p:nvPr/>
        </p:nvPicPr>
        <p:blipFill>
          <a:blip r:embed="rId3"/>
          <a:srcRect/>
          <a:stretch>
            <a:fillRect/>
          </a:stretch>
        </p:blipFill>
        <p:spPr>
          <a:xfrm>
            <a:off x="8497525" y="221604"/>
            <a:ext cx="1904996" cy="1428750"/>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p:cTn id="20" dur="500" fill="hold"/>
                                        <p:tgtEl>
                                          <p:spTgt spid="2">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p:cTn id="23"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p:cTn id="24"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 calcmode="lin" valueType="num">
                                      <p:cBhvr>
                                        <p:cTn id="29"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p:cTn id="30"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 calcmode="lin" valueType="num">
                                      <p:cBhvr>
                                        <p:cTn id="35"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p:cTn id="36"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 calcmode="lin" valueType="num">
                                      <p:cBhvr>
                                        <p:cTn id="41"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p:cTn id="42" dur="500" fill="hold"/>
                                        <p:tgtEl>
                                          <p:spTgt spid="2">
                                            <p:txEl>
                                              <p:pRg st="10" end="10"/>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2">
                                            <p:txEl>
                                              <p:pRg st="11" end="11"/>
                                            </p:txEl>
                                          </p:spTgt>
                                        </p:tgtEl>
                                        <p:attrNameLst>
                                          <p:attrName>style.visibility</p:attrName>
                                        </p:attrNameLst>
                                      </p:cBhvr>
                                      <p:to>
                                        <p:strVal val="visible"/>
                                      </p:to>
                                    </p:set>
                                    <p:anim calcmode="lin" valueType="num">
                                      <p:cBhvr>
                                        <p:cTn id="45" dur="500" fill="hold"/>
                                        <p:tgtEl>
                                          <p:spTgt spid="2">
                                            <p:txEl>
                                              <p:pRg st="11" end="11"/>
                                            </p:txEl>
                                          </p:spTgt>
                                        </p:tgtEl>
                                        <p:attrNameLst>
                                          <p:attrName>ppt_x</p:attrName>
                                        </p:attrNameLst>
                                      </p:cBhvr>
                                      <p:tavLst>
                                        <p:tav tm="0">
                                          <p:val>
                                            <p:strVal val="0-#ppt_w/2"/>
                                          </p:val>
                                        </p:tav>
                                        <p:tav tm="100000">
                                          <p:val>
                                            <p:strVal val="#ppt_x"/>
                                          </p:val>
                                        </p:tav>
                                      </p:tavLst>
                                    </p:anim>
                                    <p:anim calcmode="lin" valueType="num">
                                      <p:cBhvr>
                                        <p:cTn id="46" dur="500" fill="hold"/>
                                        <p:tgtEl>
                                          <p:spTgt spid="2">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2">
                                            <p:txEl>
                                              <p:pRg st="13" end="13"/>
                                            </p:txEl>
                                          </p:spTgt>
                                        </p:tgtEl>
                                        <p:attrNameLst>
                                          <p:attrName>style.visibility</p:attrName>
                                        </p:attrNameLst>
                                      </p:cBhvr>
                                      <p:to>
                                        <p:strVal val="visible"/>
                                      </p:to>
                                    </p:set>
                                    <p:anim calcmode="lin" valueType="num">
                                      <p:cBhvr>
                                        <p:cTn id="51" dur="500" fill="hold"/>
                                        <p:tgtEl>
                                          <p:spTgt spid="2">
                                            <p:txEl>
                                              <p:pRg st="13" end="13"/>
                                            </p:txEl>
                                          </p:spTgt>
                                        </p:tgtEl>
                                        <p:attrNameLst>
                                          <p:attrName>ppt_x</p:attrName>
                                        </p:attrNameLst>
                                      </p:cBhvr>
                                      <p:tavLst>
                                        <p:tav tm="0">
                                          <p:val>
                                            <p:strVal val="0-#ppt_w/2"/>
                                          </p:val>
                                        </p:tav>
                                        <p:tav tm="100000">
                                          <p:val>
                                            <p:strVal val="#ppt_x"/>
                                          </p:val>
                                        </p:tav>
                                      </p:tavLst>
                                    </p:anim>
                                    <p:anim calcmode="lin" valueType="num">
                                      <p:cBhvr>
                                        <p:cTn id="52" dur="500" fill="hold"/>
                                        <p:tgtEl>
                                          <p:spTgt spid="2">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2">
                                            <p:txEl>
                                              <p:pRg st="14" end="14"/>
                                            </p:txEl>
                                          </p:spTgt>
                                        </p:tgtEl>
                                        <p:attrNameLst>
                                          <p:attrName>style.visibility</p:attrName>
                                        </p:attrNameLst>
                                      </p:cBhvr>
                                      <p:to>
                                        <p:strVal val="visible"/>
                                      </p:to>
                                    </p:set>
                                    <p:anim calcmode="lin" valueType="num">
                                      <p:cBhvr>
                                        <p:cTn id="57" dur="500" fill="hold"/>
                                        <p:tgtEl>
                                          <p:spTgt spid="2">
                                            <p:txEl>
                                              <p:pRg st="14" end="14"/>
                                            </p:txEl>
                                          </p:spTgt>
                                        </p:tgtEl>
                                        <p:attrNameLst>
                                          <p:attrName>ppt_x</p:attrName>
                                        </p:attrNameLst>
                                      </p:cBhvr>
                                      <p:tavLst>
                                        <p:tav tm="0">
                                          <p:val>
                                            <p:strVal val="0-#ppt_w/2"/>
                                          </p:val>
                                        </p:tav>
                                        <p:tav tm="100000">
                                          <p:val>
                                            <p:strVal val="#ppt_x"/>
                                          </p:val>
                                        </p:tav>
                                      </p:tavLst>
                                    </p:anim>
                                    <p:anim calcmode="lin" valueType="num">
                                      <p:cBhvr>
                                        <p:cTn id="58" dur="500" fill="hold"/>
                                        <p:tgtEl>
                                          <p:spTgt spid="2">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86">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DCE2B3-BCD8-4D26-B32B-1E2A7694C503}"/>
              </a:ext>
            </a:extLst>
          </p:cNvPr>
          <p:cNvSpPr/>
          <p:nvPr/>
        </p:nvSpPr>
        <p:spPr>
          <a:xfrm>
            <a:off x="1848466" y="1538094"/>
            <a:ext cx="8450829" cy="4893649"/>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b="1" kern="0">
                <a:solidFill>
                  <a:srgbClr val="000000"/>
                </a:solidFill>
                <a:latin typeface="Calibri"/>
              </a:rPr>
              <a:t>Trojan horses </a:t>
            </a:r>
          </a:p>
          <a:p>
            <a:pPr>
              <a:defRPr sz="1800" b="0" i="0" u="none" strike="noStrike" kern="0" cap="none" spc="0" baseline="0">
                <a:solidFill>
                  <a:srgbClr val="000000"/>
                </a:solidFill>
                <a:uFillTx/>
              </a:defRPr>
            </a:pPr>
            <a:r>
              <a:rPr lang="en-GB" sz="2400" kern="0">
                <a:solidFill>
                  <a:srgbClr val="000000"/>
                </a:solidFill>
                <a:latin typeface="Calibri"/>
              </a:rPr>
              <a:t>A </a:t>
            </a:r>
            <a:r>
              <a:rPr lang="en-GB" sz="2400" b="1" kern="0">
                <a:solidFill>
                  <a:srgbClr val="000000"/>
                </a:solidFill>
                <a:latin typeface="Calibri"/>
              </a:rPr>
              <a:t>non-self-replicating</a:t>
            </a:r>
            <a:r>
              <a:rPr lang="en-GB" sz="2400" kern="0">
                <a:solidFill>
                  <a:srgbClr val="000000"/>
                </a:solidFill>
                <a:latin typeface="Calibri"/>
              </a:rPr>
              <a:t>, that pretends to be a harmless application. </a:t>
            </a:r>
          </a:p>
          <a:p>
            <a:pPr>
              <a:defRPr sz="1800" b="0" i="0" u="none" strike="noStrike" kern="0" cap="none" spc="0" baseline="0">
                <a:solidFill>
                  <a:srgbClr val="000000"/>
                </a:solidFill>
                <a:uFillTx/>
              </a:defRPr>
            </a:pPr>
            <a:endParaRPr lang="en-GB" sz="2400" kern="0">
              <a:solidFill>
                <a:srgbClr val="000000"/>
              </a:solidFill>
              <a:latin typeface="Calibri"/>
            </a:endParaRPr>
          </a:p>
          <a:p>
            <a:pPr>
              <a:defRPr sz="1800" b="0" i="0" u="none" strike="noStrike" kern="0" cap="none" spc="0" baseline="0">
                <a:solidFill>
                  <a:srgbClr val="000000"/>
                </a:solidFill>
                <a:uFillTx/>
              </a:defRPr>
            </a:pPr>
            <a:endParaRPr lang="en-GB" sz="2400" kern="0">
              <a:solidFill>
                <a:srgbClr val="000000"/>
              </a:solidFill>
              <a:latin typeface="Calibri"/>
            </a:endParaRPr>
          </a:p>
          <a:p>
            <a:pPr>
              <a:defRPr sz="1800" b="0" i="0" u="none" strike="noStrike" kern="0" cap="none" spc="0" baseline="0">
                <a:solidFill>
                  <a:srgbClr val="000000"/>
                </a:solidFill>
                <a:uFillTx/>
              </a:defRPr>
            </a:pPr>
            <a:r>
              <a:rPr lang="en-GB" sz="2400" b="1" kern="0">
                <a:solidFill>
                  <a:srgbClr val="000000"/>
                </a:solidFill>
                <a:latin typeface="Calibri"/>
              </a:rPr>
              <a:t>Rootkits </a:t>
            </a:r>
          </a:p>
          <a:p>
            <a:pPr>
              <a:defRPr sz="1800" b="0" i="0" u="none" strike="noStrike" kern="0" cap="none" spc="0" baseline="0">
                <a:solidFill>
                  <a:srgbClr val="000000"/>
                </a:solidFill>
                <a:uFillTx/>
              </a:defRPr>
            </a:pPr>
            <a:r>
              <a:rPr lang="en-GB" sz="2400" kern="0">
                <a:solidFill>
                  <a:srgbClr val="000000"/>
                </a:solidFill>
                <a:latin typeface="Calibri"/>
              </a:rPr>
              <a:t>Collection of software – designed to enable access to an area that is not otherwise allowed. (for example to an unauthorised user).</a:t>
            </a:r>
          </a:p>
          <a:p>
            <a:pPr>
              <a:defRPr sz="1800" b="0" i="0" u="none" strike="noStrike" kern="0" cap="none" spc="0" baseline="0">
                <a:solidFill>
                  <a:srgbClr val="000000"/>
                </a:solidFill>
                <a:uFillTx/>
              </a:defRPr>
            </a:pPr>
            <a:endParaRPr lang="en-GB" sz="2400" kern="0">
              <a:solidFill>
                <a:srgbClr val="000000"/>
              </a:solidFill>
              <a:latin typeface="Calibri"/>
            </a:endParaRPr>
          </a:p>
          <a:p>
            <a:pPr>
              <a:defRPr sz="1800" b="0" i="0" u="none" strike="noStrike" kern="0" cap="none" spc="0" baseline="0">
                <a:solidFill>
                  <a:srgbClr val="000000"/>
                </a:solidFill>
                <a:uFillTx/>
              </a:defRPr>
            </a:pPr>
            <a:endParaRPr lang="en-GB" sz="2400" kern="0">
              <a:solidFill>
                <a:srgbClr val="000000"/>
              </a:solidFill>
              <a:latin typeface="Calibri"/>
            </a:endParaRPr>
          </a:p>
          <a:p>
            <a:pPr>
              <a:defRPr sz="1800" b="0" i="0" u="none" strike="noStrike" kern="0" cap="none" spc="0" baseline="0">
                <a:solidFill>
                  <a:srgbClr val="000000"/>
                </a:solidFill>
                <a:uFillTx/>
              </a:defRPr>
            </a:pPr>
            <a:r>
              <a:rPr lang="en-GB" sz="2400" b="1" kern="0">
                <a:solidFill>
                  <a:srgbClr val="000000"/>
                </a:solidFill>
                <a:latin typeface="Calibri"/>
              </a:rPr>
              <a:t>Backdoor </a:t>
            </a:r>
          </a:p>
          <a:p>
            <a:pPr>
              <a:defRPr sz="1800" b="0" i="0" u="none" strike="noStrike" kern="0" cap="none" spc="0" baseline="0">
                <a:solidFill>
                  <a:srgbClr val="000000"/>
                </a:solidFill>
                <a:uFillTx/>
              </a:defRPr>
            </a:pPr>
            <a:r>
              <a:rPr lang="en-GB" sz="2400" kern="0">
                <a:solidFill>
                  <a:srgbClr val="000000"/>
                </a:solidFill>
                <a:latin typeface="Calibri"/>
              </a:rPr>
              <a:t>A backdoor is a method of </a:t>
            </a:r>
            <a:r>
              <a:rPr lang="en-GB" sz="2400" b="1" kern="0">
                <a:solidFill>
                  <a:srgbClr val="000000"/>
                </a:solidFill>
                <a:latin typeface="Calibri"/>
              </a:rPr>
              <a:t>bypassing normal authentication</a:t>
            </a:r>
            <a:r>
              <a:rPr lang="en-GB" sz="2400" kern="0">
                <a:solidFill>
                  <a:srgbClr val="000000"/>
                </a:solidFill>
                <a:latin typeface="Calibri"/>
              </a:rPr>
              <a:t> in an attempt to remain undetected. This is usually done in an attempt to secure remote access to the computer. </a:t>
            </a:r>
          </a:p>
        </p:txBody>
      </p:sp>
      <p:pic>
        <p:nvPicPr>
          <p:cNvPr id="3" name="Picture 2" descr="Image result for computer viruses">
            <a:extLst>
              <a:ext uri="{FF2B5EF4-FFF2-40B4-BE49-F238E27FC236}">
                <a16:creationId xmlns:a16="http://schemas.microsoft.com/office/drawing/2014/main" id="{45D6F04C-9CF1-4E12-A715-AFB7A207AAF3}"/>
              </a:ext>
            </a:extLst>
          </p:cNvPr>
          <p:cNvPicPr>
            <a:picLocks noChangeAspect="1"/>
          </p:cNvPicPr>
          <p:nvPr/>
        </p:nvPicPr>
        <p:blipFill>
          <a:blip r:embed="rId3"/>
          <a:srcRect/>
          <a:stretch>
            <a:fillRect/>
          </a:stretch>
        </p:blipFill>
        <p:spPr>
          <a:xfrm>
            <a:off x="8588480" y="109343"/>
            <a:ext cx="1904996" cy="1428750"/>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p:cTn id="25"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p:cTn id="26"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p:cTn id="31"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p:cTn id="32"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 calcmode="lin" valueType="num">
                                      <p:cBhvr>
                                        <p:cTn id="37"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p:cTn id="38"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2">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E1B7BE7E-727C-411B-A81F-E32E98C60F33}"/>
              </a:ext>
            </a:extLst>
          </p:cNvPr>
          <p:cNvSpPr txBox="1"/>
          <p:nvPr/>
        </p:nvSpPr>
        <p:spPr>
          <a:xfrm>
            <a:off x="1703515" y="973168"/>
            <a:ext cx="8764770" cy="6555644"/>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endParaRPr lang="en-GB" sz="2800">
              <a:solidFill>
                <a:srgbClr val="000000"/>
              </a:solidFill>
              <a:latin typeface="Calibri"/>
            </a:endParaRPr>
          </a:p>
          <a:p>
            <a:pPr>
              <a:defRPr sz="1800" b="0" i="0" u="none" strike="noStrike" kern="0" cap="none" spc="0" baseline="0">
                <a:solidFill>
                  <a:srgbClr val="000000"/>
                </a:solidFill>
                <a:uFillTx/>
              </a:defRPr>
            </a:pPr>
            <a:r>
              <a:rPr lang="en-GB" sz="2800" b="1" kern="0">
                <a:solidFill>
                  <a:srgbClr val="000000"/>
                </a:solidFill>
                <a:latin typeface="Calibri"/>
              </a:rPr>
              <a:t>Data</a:t>
            </a:r>
            <a:r>
              <a:rPr lang="en-GB" sz="2800" kern="0">
                <a:solidFill>
                  <a:srgbClr val="000000"/>
                </a:solidFill>
                <a:latin typeface="Calibri"/>
              </a:rPr>
              <a:t> – Processed to create useful information – raw data</a:t>
            </a:r>
          </a:p>
          <a:p>
            <a:pPr>
              <a:defRPr sz="1800" b="0" i="0" u="none" strike="noStrike" kern="0" cap="none" spc="0" baseline="0">
                <a:solidFill>
                  <a:srgbClr val="000000"/>
                </a:solidFill>
                <a:uFillTx/>
              </a:defRPr>
            </a:pPr>
            <a:endParaRPr lang="en-GB" sz="2800" kern="0">
              <a:solidFill>
                <a:srgbClr val="000000"/>
              </a:solidFill>
              <a:latin typeface="Calibri"/>
            </a:endParaRPr>
          </a:p>
          <a:p>
            <a:pPr>
              <a:defRPr sz="1800" b="0" i="0" u="none" strike="noStrike" kern="0" cap="none" spc="0" baseline="0">
                <a:solidFill>
                  <a:srgbClr val="000000"/>
                </a:solidFill>
                <a:uFillTx/>
              </a:defRPr>
            </a:pPr>
            <a:r>
              <a:rPr lang="en-GB" sz="2800" b="1">
                <a:solidFill>
                  <a:srgbClr val="000000"/>
                </a:solidFill>
                <a:latin typeface="Calibri"/>
              </a:rPr>
              <a:t>Information</a:t>
            </a:r>
            <a:r>
              <a:rPr lang="en-GB" sz="2800">
                <a:solidFill>
                  <a:srgbClr val="000000"/>
                </a:solidFill>
                <a:latin typeface="Calibri"/>
              </a:rPr>
              <a:t> – Organised data in a more meaningful format</a:t>
            </a:r>
          </a:p>
          <a:p>
            <a:pPr>
              <a:defRPr sz="1800" b="0" i="0" u="none" strike="noStrike" kern="0" cap="none" spc="0" baseline="0">
                <a:solidFill>
                  <a:srgbClr val="000000"/>
                </a:solidFill>
                <a:uFillTx/>
              </a:defRPr>
            </a:pPr>
            <a:endParaRPr lang="en-GB" sz="2800" kern="0">
              <a:solidFill>
                <a:srgbClr val="000000"/>
              </a:solidFill>
              <a:latin typeface="Calibri"/>
            </a:endParaRPr>
          </a:p>
          <a:p>
            <a:pPr>
              <a:defRPr sz="1800" b="0" i="0" u="none" strike="noStrike" kern="0" cap="none" spc="0" baseline="0">
                <a:solidFill>
                  <a:srgbClr val="000000"/>
                </a:solidFill>
                <a:uFillTx/>
              </a:defRPr>
            </a:pPr>
            <a:r>
              <a:rPr lang="en-GB" sz="2800" b="1">
                <a:solidFill>
                  <a:srgbClr val="000000"/>
                </a:solidFill>
                <a:latin typeface="Calibri"/>
              </a:rPr>
              <a:t>Cybercrime</a:t>
            </a:r>
            <a:r>
              <a:rPr lang="en-GB" sz="2800">
                <a:solidFill>
                  <a:srgbClr val="000000"/>
                </a:solidFill>
                <a:latin typeface="Calibri"/>
              </a:rPr>
              <a:t> – An offence which is carried out using </a:t>
            </a:r>
          </a:p>
          <a:p>
            <a:pPr>
              <a:defRPr sz="1800" b="0" i="0" u="none" strike="noStrike" kern="0" cap="none" spc="0" baseline="0">
                <a:solidFill>
                  <a:srgbClr val="000000"/>
                </a:solidFill>
                <a:uFillTx/>
              </a:defRPr>
            </a:pPr>
            <a:r>
              <a:rPr lang="en-GB" sz="2800" kern="0">
                <a:solidFill>
                  <a:srgbClr val="000000"/>
                </a:solidFill>
                <a:latin typeface="Calibri"/>
              </a:rPr>
              <a:t>the internet or computer to commit illegal activities.</a:t>
            </a:r>
            <a:endParaRPr lang="en-GB" sz="2800">
              <a:solidFill>
                <a:srgbClr val="000000"/>
              </a:solidFill>
              <a:latin typeface="Calibri"/>
            </a:endParaRPr>
          </a:p>
          <a:p>
            <a:pPr>
              <a:defRPr sz="1800" b="0" i="0" u="none" strike="noStrike" kern="0" cap="none" spc="0" baseline="0">
                <a:solidFill>
                  <a:srgbClr val="000000"/>
                </a:solidFill>
                <a:uFillTx/>
              </a:defRPr>
            </a:pPr>
            <a:endParaRPr lang="en-GB" sz="2800" kern="0">
              <a:solidFill>
                <a:srgbClr val="000000"/>
              </a:solidFill>
              <a:latin typeface="Calibri"/>
            </a:endParaRPr>
          </a:p>
          <a:p>
            <a:pPr>
              <a:defRPr sz="1800" b="0" i="0" u="none" strike="noStrike" kern="0" cap="none" spc="0" baseline="0">
                <a:solidFill>
                  <a:srgbClr val="000000"/>
                </a:solidFill>
                <a:uFillTx/>
              </a:defRPr>
            </a:pPr>
            <a:r>
              <a:rPr lang="en-GB" sz="2800" b="1">
                <a:solidFill>
                  <a:srgbClr val="000000"/>
                </a:solidFill>
                <a:latin typeface="Calibri"/>
              </a:rPr>
              <a:t>Hacking</a:t>
            </a:r>
            <a:r>
              <a:rPr lang="en-GB" sz="2800">
                <a:solidFill>
                  <a:srgbClr val="000000"/>
                </a:solidFill>
                <a:latin typeface="Calibri"/>
              </a:rPr>
              <a:t> – Gaining access to a computer without </a:t>
            </a:r>
          </a:p>
          <a:p>
            <a:pPr>
              <a:defRPr sz="1800" b="0" i="0" u="none" strike="noStrike" kern="0" cap="none" spc="0" baseline="0">
                <a:solidFill>
                  <a:srgbClr val="000000"/>
                </a:solidFill>
                <a:uFillTx/>
              </a:defRPr>
            </a:pPr>
            <a:r>
              <a:rPr lang="en-GB" sz="2800" kern="0">
                <a:solidFill>
                  <a:srgbClr val="000000"/>
                </a:solidFill>
                <a:latin typeface="Calibri"/>
              </a:rPr>
              <a:t>Authorisation</a:t>
            </a:r>
          </a:p>
          <a:p>
            <a:pPr>
              <a:defRPr sz="1800" b="0" i="0" u="none" strike="noStrike" kern="0" cap="none" spc="0" baseline="0">
                <a:solidFill>
                  <a:srgbClr val="000000"/>
                </a:solidFill>
                <a:uFillTx/>
              </a:defRPr>
            </a:pPr>
            <a:endParaRPr lang="en-GB" sz="2800" kern="0">
              <a:solidFill>
                <a:srgbClr val="000000"/>
              </a:solidFill>
              <a:latin typeface="Calibri"/>
            </a:endParaRPr>
          </a:p>
          <a:p>
            <a:pPr>
              <a:defRPr sz="1800" b="0" i="0" u="none" strike="noStrike" kern="0" cap="none" spc="0" baseline="0">
                <a:solidFill>
                  <a:srgbClr val="000000"/>
                </a:solidFill>
                <a:uFillTx/>
              </a:defRPr>
            </a:pPr>
            <a:r>
              <a:rPr lang="en-GB" sz="2800" b="1" kern="0">
                <a:solidFill>
                  <a:srgbClr val="000000"/>
                </a:solidFill>
                <a:latin typeface="Calibri"/>
              </a:rPr>
              <a:t>Ethical Hacking </a:t>
            </a:r>
            <a:r>
              <a:rPr lang="en-GB" sz="2800" kern="0">
                <a:solidFill>
                  <a:srgbClr val="000000"/>
                </a:solidFill>
                <a:latin typeface="Calibri"/>
              </a:rPr>
              <a:t>- Gaining access to a computer with</a:t>
            </a:r>
          </a:p>
          <a:p>
            <a:pPr>
              <a:defRPr sz="1800" b="0" i="0" u="none" strike="noStrike" kern="0" cap="none" spc="0" baseline="0">
                <a:solidFill>
                  <a:srgbClr val="000000"/>
                </a:solidFill>
                <a:uFillTx/>
              </a:defRPr>
            </a:pPr>
            <a:r>
              <a:rPr lang="en-GB" sz="2800" kern="0">
                <a:solidFill>
                  <a:srgbClr val="000000"/>
                </a:solidFill>
                <a:latin typeface="Calibri"/>
              </a:rPr>
              <a:t>Authorisation</a:t>
            </a:r>
          </a:p>
          <a:p>
            <a:pPr>
              <a:defRPr sz="1800" b="0" i="0" u="none" strike="noStrike" kern="0" cap="none" spc="0" baseline="0">
                <a:solidFill>
                  <a:srgbClr val="000000"/>
                </a:solidFill>
                <a:uFillTx/>
              </a:defRPr>
            </a:pPr>
            <a:endParaRPr lang="en-GB" sz="2800">
              <a:solidFill>
                <a:srgbClr val="000000"/>
              </a:solidFill>
              <a:latin typeface="Calibri"/>
            </a:endParaRPr>
          </a:p>
          <a:p>
            <a:pPr>
              <a:defRPr sz="1800" b="0" i="0" u="none" strike="noStrike" kern="0" cap="none" spc="0" baseline="0">
                <a:solidFill>
                  <a:srgbClr val="000000"/>
                </a:solidFill>
                <a:uFillTx/>
              </a:defRPr>
            </a:pPr>
            <a:endParaRPr lang="en-GB" sz="2800">
              <a:solidFill>
                <a:srgbClr val="000000"/>
              </a:solidFill>
              <a:latin typeface="Calibri"/>
            </a:endParaRPr>
          </a:p>
        </p:txBody>
      </p:sp>
      <p:sp>
        <p:nvSpPr>
          <p:cNvPr id="3" name="TextBox 2">
            <a:extLst>
              <a:ext uri="{FF2B5EF4-FFF2-40B4-BE49-F238E27FC236}">
                <a16:creationId xmlns:a16="http://schemas.microsoft.com/office/drawing/2014/main" id="{E62D59F0-FAC2-4C5E-98BA-6403D5A1A674}"/>
              </a:ext>
            </a:extLst>
          </p:cNvPr>
          <p:cNvSpPr txBox="1"/>
          <p:nvPr/>
        </p:nvSpPr>
        <p:spPr>
          <a:xfrm>
            <a:off x="3143430" y="188640"/>
            <a:ext cx="5968301" cy="523220"/>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800" u="sng">
                <a:solidFill>
                  <a:srgbClr val="000000"/>
                </a:solidFill>
                <a:latin typeface="Calibri"/>
              </a:rPr>
              <a:t>Common Terms related to Data Threats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p:cTn id="1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p:cTn id="1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p:cTn id="19"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p:cTn id="20" dur="500" fill="hold"/>
                                        <p:tgtEl>
                                          <p:spTgt spid="2">
                                            <p:txEl>
                                              <p:pRg st="5" end="5"/>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 calcmode="lin" valueType="num">
                                      <p:cBhvr>
                                        <p:cTn id="23"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p:cTn id="24"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 calcmode="lin" valueType="num">
                                      <p:cBhvr>
                                        <p:cTn id="29"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p:cTn id="30" dur="500" fill="hold"/>
                                        <p:tgtEl>
                                          <p:spTgt spid="2">
                                            <p:txEl>
                                              <p:pRg st="8" end="8"/>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 calcmode="lin" valueType="num">
                                      <p:cBhvr>
                                        <p:cTn id="33"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p:cTn id="34" dur="500" fill="hold"/>
                                        <p:tgtEl>
                                          <p:spTgt spid="2">
                                            <p:txEl>
                                              <p:pRg st="9" end="9"/>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 calcmode="lin" valueType="num">
                                      <p:cBhvr>
                                        <p:cTn id="37" dur="500" fill="hold"/>
                                        <p:tgtEl>
                                          <p:spTgt spid="2">
                                            <p:txEl>
                                              <p:pRg st="11" end="11"/>
                                            </p:txEl>
                                          </p:spTgt>
                                        </p:tgtEl>
                                        <p:attrNameLst>
                                          <p:attrName>ppt_x</p:attrName>
                                        </p:attrNameLst>
                                      </p:cBhvr>
                                      <p:tavLst>
                                        <p:tav tm="0">
                                          <p:val>
                                            <p:strVal val="0-#ppt_w/2"/>
                                          </p:val>
                                        </p:tav>
                                        <p:tav tm="100000">
                                          <p:val>
                                            <p:strVal val="#ppt_x"/>
                                          </p:val>
                                        </p:tav>
                                      </p:tavLst>
                                    </p:anim>
                                    <p:anim calcmode="lin" valueType="num">
                                      <p:cBhvr>
                                        <p:cTn id="38" dur="500" fill="hold"/>
                                        <p:tgtEl>
                                          <p:spTgt spid="2">
                                            <p:txEl>
                                              <p:pRg st="11" end="11"/>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xEl>
                                              <p:pRg st="12" end="12"/>
                                            </p:txEl>
                                          </p:spTgt>
                                        </p:tgtEl>
                                        <p:attrNameLst>
                                          <p:attrName>style.visibility</p:attrName>
                                        </p:attrNameLst>
                                      </p:cBhvr>
                                      <p:to>
                                        <p:strVal val="visible"/>
                                      </p:to>
                                    </p:set>
                                    <p:anim calcmode="lin" valueType="num">
                                      <p:cBhvr>
                                        <p:cTn id="41" dur="500" fill="hold"/>
                                        <p:tgtEl>
                                          <p:spTgt spid="2">
                                            <p:txEl>
                                              <p:pRg st="12" end="12"/>
                                            </p:txEl>
                                          </p:spTgt>
                                        </p:tgtEl>
                                        <p:attrNameLst>
                                          <p:attrName>ppt_x</p:attrName>
                                        </p:attrNameLst>
                                      </p:cBhvr>
                                      <p:tavLst>
                                        <p:tav tm="0">
                                          <p:val>
                                            <p:strVal val="0-#ppt_w/2"/>
                                          </p:val>
                                        </p:tav>
                                        <p:tav tm="100000">
                                          <p:val>
                                            <p:strVal val="#ppt_x"/>
                                          </p:val>
                                        </p:tav>
                                      </p:tavLst>
                                    </p:anim>
                                    <p:anim calcmode="lin" valueType="num">
                                      <p:cBhvr>
                                        <p:cTn id="42" dur="500" fill="hold"/>
                                        <p:tgtEl>
                                          <p:spTgt spid="2">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name="Slide64">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7112D-E113-4549-AA86-E7DD01525389}"/>
              </a:ext>
            </a:extLst>
          </p:cNvPr>
          <p:cNvSpPr/>
          <p:nvPr/>
        </p:nvSpPr>
        <p:spPr>
          <a:xfrm>
            <a:off x="2470432" y="44622"/>
            <a:ext cx="7704853" cy="2308320"/>
          </a:xfrm>
          <a:prstGeom prst="rect">
            <a:avLst/>
          </a:prstGeom>
          <a:noFill/>
          <a:ln cap="flat">
            <a:noFill/>
            <a:prstDash val="solid"/>
          </a:ln>
        </p:spPr>
        <p:txBody>
          <a:bodyPr vert="horz" wrap="square" lIns="91440" tIns="45720" rIns="91440" bIns="45720" anchor="t" anchorCtr="0" compatLnSpc="1">
            <a:spAutoFit/>
          </a:bodyPr>
          <a:lstStyle/>
          <a:p>
            <a:pPr algn="ctr">
              <a:defRPr sz="1800" b="0" i="0" u="none" strike="noStrike" kern="0" cap="none" spc="0" baseline="0">
                <a:solidFill>
                  <a:srgbClr val="000000"/>
                </a:solidFill>
                <a:uFillTx/>
              </a:defRPr>
            </a:pPr>
            <a:r>
              <a:rPr lang="en-GB" sz="2400" b="1" u="sng">
                <a:solidFill>
                  <a:srgbClr val="000000"/>
                </a:solidFill>
                <a:latin typeface="Calibri"/>
              </a:rPr>
              <a:t>Types of Data Thefts </a:t>
            </a:r>
            <a:endParaRPr lang="en-GB" sz="2400" u="sng">
              <a:solidFill>
                <a:srgbClr val="000000"/>
              </a:solidFill>
              <a:latin typeface="Calibri"/>
            </a:endParaRP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Data theft is the illegal access (reading, editing, or copying) of data without the data owner’s authorisation. Data can be stolen in many ways.  These can be removed using anti virus software.</a:t>
            </a:r>
          </a:p>
        </p:txBody>
      </p:sp>
      <p:sp>
        <p:nvSpPr>
          <p:cNvPr id="3" name="Rectangle 3">
            <a:extLst>
              <a:ext uri="{FF2B5EF4-FFF2-40B4-BE49-F238E27FC236}">
                <a16:creationId xmlns:a16="http://schemas.microsoft.com/office/drawing/2014/main" id="{633C16B9-A26B-41C3-B95B-A8998D12A0A6}"/>
              </a:ext>
            </a:extLst>
          </p:cNvPr>
          <p:cNvSpPr/>
          <p:nvPr/>
        </p:nvSpPr>
        <p:spPr>
          <a:xfrm>
            <a:off x="1631507" y="2561226"/>
            <a:ext cx="9126763" cy="4154987"/>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kern="0">
                <a:solidFill>
                  <a:srgbClr val="000000"/>
                </a:solidFill>
                <a:latin typeface="Calibri"/>
              </a:rPr>
              <a:t>E</a:t>
            </a:r>
            <a:r>
              <a:rPr lang="en-GB" sz="2400">
                <a:solidFill>
                  <a:srgbClr val="000000"/>
                </a:solidFill>
                <a:latin typeface="Calibri"/>
              </a:rPr>
              <a:t>xamples of the way data theft and extortion can happen using malware: </a:t>
            </a: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b="1">
                <a:solidFill>
                  <a:srgbClr val="000000"/>
                </a:solidFill>
                <a:latin typeface="Calibri"/>
              </a:rPr>
              <a:t>Adware </a:t>
            </a:r>
            <a:r>
              <a:rPr lang="en-GB" sz="2400">
                <a:solidFill>
                  <a:srgbClr val="000000"/>
                </a:solidFill>
                <a:latin typeface="Calibri"/>
              </a:rPr>
              <a:t>A type of software that automatically downloads and displays unwanted ads. </a:t>
            </a: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b="1">
                <a:solidFill>
                  <a:srgbClr val="000000"/>
                </a:solidFill>
                <a:latin typeface="Calibri"/>
              </a:rPr>
              <a:t>Spyware </a:t>
            </a:r>
            <a:r>
              <a:rPr lang="en-GB" sz="2400">
                <a:solidFill>
                  <a:srgbClr val="000000"/>
                </a:solidFill>
                <a:latin typeface="Calibri"/>
              </a:rPr>
              <a:t>Hackers use spyware to monitor all your activities. Spyware can capture your keystrokes, take screenshots, view your webcam, monitor sites that you visit, and view programs and files that you run on your computer. </a:t>
            </a:r>
          </a:p>
          <a:p>
            <a:pPr>
              <a:defRPr sz="1800" b="0" i="0" u="none" strike="noStrike" kern="0" cap="none" spc="0" baseline="0">
                <a:solidFill>
                  <a:srgbClr val="000000"/>
                </a:solidFill>
                <a:uFillTx/>
              </a:defRPr>
            </a:pPr>
            <a:endParaRPr lang="en-GB" sz="2400">
              <a:solidFill>
                <a:srgbClr val="000000"/>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0-#ppt_w/2"/>
                                          </p:val>
                                        </p:tav>
                                        <p:tav tm="100000">
                                          <p:val>
                                            <p:strVal val="#ppt_x"/>
                                          </p:val>
                                        </p:tav>
                                      </p:tavLst>
                                    </p:anim>
                                    <p:anim calcmode="lin" valueType="num">
                                      <p:cBhvr>
                                        <p:cTn id="14" dur="500" fill="hold"/>
                                        <p:tgtEl>
                                          <p:spTgt spid="3"/>
                                        </p:tgtEl>
                                        <p:attrNameLst>
                                          <p:attrName>ppt_y</p:attrName>
                                        </p:attrNameLst>
                                      </p:cBhvr>
                                      <p:tavLst>
                                        <p:tav tm="0">
                                          <p:val>
                                            <p:strVal val="#ppt_y"/>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name="Slide87">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008CAB-607B-40F3-BAF0-72956C0A95D4}"/>
              </a:ext>
            </a:extLst>
          </p:cNvPr>
          <p:cNvSpPr/>
          <p:nvPr/>
        </p:nvSpPr>
        <p:spPr>
          <a:xfrm>
            <a:off x="1907459" y="1536174"/>
            <a:ext cx="8377083" cy="3785652"/>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b="1" kern="0" dirty="0">
                <a:solidFill>
                  <a:srgbClr val="000000"/>
                </a:solidFill>
                <a:latin typeface="Calibri"/>
              </a:rPr>
              <a:t>Botnet </a:t>
            </a:r>
            <a:r>
              <a:rPr lang="en-GB" sz="2400" kern="0" dirty="0">
                <a:solidFill>
                  <a:srgbClr val="000000"/>
                </a:solidFill>
                <a:latin typeface="Calibri"/>
              </a:rPr>
              <a:t>The term bot is short for robot. Criminals distribute malware that can turn your computer into a bot. When this occurs, your computer can perform automated tasks over the Internet, without you knowing it. (Number of internet connected devices)</a:t>
            </a:r>
          </a:p>
          <a:p>
            <a:pPr>
              <a:defRPr sz="1800" b="0" i="0" u="none" strike="noStrike" kern="0" cap="none" spc="0" baseline="0">
                <a:solidFill>
                  <a:srgbClr val="000000"/>
                </a:solidFill>
                <a:uFillTx/>
              </a:defRPr>
            </a:pPr>
            <a:endParaRPr lang="en-GB" sz="2400" kern="0" dirty="0">
              <a:solidFill>
                <a:srgbClr val="000000"/>
              </a:solidFill>
              <a:latin typeface="Calibri"/>
            </a:endParaRPr>
          </a:p>
          <a:p>
            <a:pPr>
              <a:defRPr sz="1800" b="0" i="0" u="none" strike="noStrike" kern="0" cap="none" spc="0" baseline="0">
                <a:solidFill>
                  <a:srgbClr val="000000"/>
                </a:solidFill>
                <a:uFillTx/>
              </a:defRPr>
            </a:pPr>
            <a:r>
              <a:rPr lang="en-GB" sz="2400" b="1" kern="0" dirty="0" err="1">
                <a:solidFill>
                  <a:srgbClr val="000000"/>
                </a:solidFill>
                <a:latin typeface="Calibri"/>
              </a:rPr>
              <a:t>Keylogger</a:t>
            </a:r>
            <a:r>
              <a:rPr lang="en-GB" sz="2400" b="1" kern="0" dirty="0">
                <a:solidFill>
                  <a:srgbClr val="000000"/>
                </a:solidFill>
                <a:latin typeface="Calibri"/>
              </a:rPr>
              <a:t> </a:t>
            </a:r>
            <a:r>
              <a:rPr lang="en-GB" sz="2400" kern="0" dirty="0">
                <a:solidFill>
                  <a:srgbClr val="000000"/>
                </a:solidFill>
                <a:latin typeface="Calibri"/>
              </a:rPr>
              <a:t>A </a:t>
            </a:r>
            <a:r>
              <a:rPr lang="en-GB" sz="2400" kern="0" dirty="0" err="1">
                <a:solidFill>
                  <a:srgbClr val="000000"/>
                </a:solidFill>
                <a:latin typeface="Calibri"/>
              </a:rPr>
              <a:t>Keylogger</a:t>
            </a:r>
            <a:r>
              <a:rPr lang="en-GB" sz="2400" kern="0" dirty="0">
                <a:solidFill>
                  <a:srgbClr val="000000"/>
                </a:solidFill>
                <a:latin typeface="Calibri"/>
              </a:rPr>
              <a:t> is a hardware or software based tool used to keep track of, or record the keys struck on a keyboard. This is usually done covertly, so to gain passwords etc.</a:t>
            </a:r>
          </a:p>
          <a:p>
            <a:pPr>
              <a:defRPr sz="1800" b="0" i="0" u="none" strike="noStrike" kern="0" cap="none" spc="0" baseline="0">
                <a:solidFill>
                  <a:srgbClr val="000000"/>
                </a:solidFill>
                <a:uFillTx/>
              </a:defRPr>
            </a:pPr>
            <a:endParaRPr lang="en-GB" sz="2400" kern="0" dirty="0">
              <a:solidFill>
                <a:srgbClr val="000000"/>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p:cTn id="14"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name="Slide65">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9E657F-7A99-4F3A-B82B-15798CE40BE5}"/>
              </a:ext>
            </a:extLst>
          </p:cNvPr>
          <p:cNvSpPr txBox="1"/>
          <p:nvPr/>
        </p:nvSpPr>
        <p:spPr>
          <a:xfrm>
            <a:off x="4611078" y="281470"/>
            <a:ext cx="2969852" cy="461662"/>
          </a:xfrm>
          <a:prstGeom prst="rect">
            <a:avLst/>
          </a:prstGeom>
          <a:noFill/>
          <a:ln cap="flat">
            <a:noFill/>
          </a:ln>
        </p:spPr>
        <p:txBody>
          <a:bodyPr vert="horz" wrap="none" lIns="91440" tIns="45720" rIns="91440" bIns="45720" anchor="t" anchorCtr="1" compatLnSpc="1">
            <a:spAutoFit/>
          </a:bodyPr>
          <a:lstStyle/>
          <a:p>
            <a:pPr algn="ctr">
              <a:defRPr sz="1800" b="0" i="0" u="none" strike="noStrike" kern="0" cap="none" spc="0" baseline="0">
                <a:solidFill>
                  <a:srgbClr val="000000"/>
                </a:solidFill>
                <a:uFillTx/>
              </a:defRPr>
            </a:pPr>
            <a:r>
              <a:rPr lang="en-GB" sz="2400" b="1" u="sng">
                <a:solidFill>
                  <a:srgbClr val="000000"/>
                </a:solidFill>
                <a:latin typeface="Calibri"/>
              </a:rPr>
              <a:t>Protection- Anti-VIrus</a:t>
            </a:r>
          </a:p>
        </p:txBody>
      </p:sp>
      <p:sp>
        <p:nvSpPr>
          <p:cNvPr id="3" name="Rectangle 3">
            <a:extLst>
              <a:ext uri="{FF2B5EF4-FFF2-40B4-BE49-F238E27FC236}">
                <a16:creationId xmlns:a16="http://schemas.microsoft.com/office/drawing/2014/main" id="{EBDB5A02-F477-47D9-A9B1-AC557C7B6BB4}"/>
              </a:ext>
            </a:extLst>
          </p:cNvPr>
          <p:cNvSpPr/>
          <p:nvPr/>
        </p:nvSpPr>
        <p:spPr>
          <a:xfrm>
            <a:off x="1759971" y="830659"/>
            <a:ext cx="8273847" cy="5632310"/>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a:solidFill>
                  <a:srgbClr val="000000"/>
                </a:solidFill>
                <a:latin typeface="Calibri"/>
              </a:rPr>
              <a:t>Anti-virus software identifies and eliminates various malware by scanning files in your computer system. </a:t>
            </a:r>
          </a:p>
          <a:p>
            <a:pPr>
              <a:defRPr sz="1800" b="0" i="0" u="none" strike="noStrike" kern="0" cap="none" spc="0" baseline="0">
                <a:solidFill>
                  <a:srgbClr val="000000"/>
                </a:solidFill>
                <a:uFillTx/>
              </a:defRPr>
            </a:pPr>
            <a:endParaRPr lang="en-GB" sz="2400" kern="0">
              <a:solidFill>
                <a:srgbClr val="000000"/>
              </a:solidFill>
              <a:latin typeface="Calibri"/>
            </a:endParaRPr>
          </a:p>
          <a:p>
            <a:pPr>
              <a:defRPr sz="1800" b="0" i="0" u="none" strike="noStrike" kern="0" cap="none" spc="0" baseline="0">
                <a:solidFill>
                  <a:srgbClr val="000000"/>
                </a:solidFill>
                <a:uFillTx/>
              </a:defRPr>
            </a:pPr>
            <a:r>
              <a:rPr lang="en-GB" sz="2400" kern="0">
                <a:solidFill>
                  <a:srgbClr val="000000"/>
                </a:solidFill>
                <a:latin typeface="Calibri"/>
              </a:rPr>
              <a:t>Viruses that cannot be cleaned or deleted are put in </a:t>
            </a:r>
            <a:r>
              <a:rPr lang="en-GB" sz="2400" b="1" kern="0">
                <a:solidFill>
                  <a:srgbClr val="000000"/>
                </a:solidFill>
                <a:latin typeface="Calibri"/>
              </a:rPr>
              <a:t>quarantine</a:t>
            </a:r>
            <a:r>
              <a:rPr lang="en-GB" sz="2400" kern="0">
                <a:solidFill>
                  <a:srgbClr val="000000"/>
                </a:solidFill>
                <a:latin typeface="Calibri"/>
              </a:rPr>
              <a:t>.</a:t>
            </a:r>
            <a:endParaRPr lang="en-GB" sz="2400">
              <a:solidFill>
                <a:srgbClr val="000000"/>
              </a:solidFill>
              <a:latin typeface="Calibri"/>
            </a:endParaRP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Typically, anti-virus software uses two different techniques to accomplish this: </a:t>
            </a: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1. By scanning and examining files on the computer system and comparing them to known malware based on certain virus signatures. </a:t>
            </a: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2. By checking programs for various types of bad behaviour which may indicate a new type of virus. This technique is known as “heuristic checking.”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0-#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p:cTn id="37"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p:cTn id="38"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name="Slide67">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3DDA29-E196-4272-B2C7-1C436C4C835C}"/>
              </a:ext>
            </a:extLst>
          </p:cNvPr>
          <p:cNvSpPr txBox="1"/>
          <p:nvPr/>
        </p:nvSpPr>
        <p:spPr>
          <a:xfrm>
            <a:off x="4348508" y="209470"/>
            <a:ext cx="3494992" cy="461662"/>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400" b="1" u="sng">
                <a:solidFill>
                  <a:srgbClr val="000000"/>
                </a:solidFill>
                <a:latin typeface="Calibri"/>
              </a:rPr>
              <a:t>Network and Connections</a:t>
            </a:r>
          </a:p>
        </p:txBody>
      </p:sp>
      <p:sp>
        <p:nvSpPr>
          <p:cNvPr id="3" name="Rectangle 2">
            <a:extLst>
              <a:ext uri="{FF2B5EF4-FFF2-40B4-BE49-F238E27FC236}">
                <a16:creationId xmlns:a16="http://schemas.microsoft.com/office/drawing/2014/main" id="{9A6F6A6E-0D1E-4ED0-9C75-2001E17A8DC2}"/>
              </a:ext>
            </a:extLst>
          </p:cNvPr>
          <p:cNvSpPr/>
          <p:nvPr/>
        </p:nvSpPr>
        <p:spPr>
          <a:xfrm>
            <a:off x="1847523" y="634886"/>
            <a:ext cx="8406682" cy="6370972"/>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b="1">
                <a:solidFill>
                  <a:srgbClr val="000000"/>
                </a:solidFill>
                <a:latin typeface="Calibri"/>
              </a:rPr>
              <a:t>LAN </a:t>
            </a:r>
            <a:r>
              <a:rPr lang="en-GB" sz="2400">
                <a:solidFill>
                  <a:srgbClr val="000000"/>
                </a:solidFill>
                <a:latin typeface="Calibri"/>
              </a:rPr>
              <a:t>(Local Area Network) </a:t>
            </a:r>
          </a:p>
          <a:p>
            <a:pPr>
              <a:defRPr sz="1800" b="0" i="0" u="none" strike="noStrike" kern="0" cap="none" spc="0" baseline="0">
                <a:solidFill>
                  <a:srgbClr val="000000"/>
                </a:solidFill>
                <a:uFillTx/>
              </a:defRPr>
            </a:pPr>
            <a:r>
              <a:rPr lang="en-GB" sz="2400">
                <a:solidFill>
                  <a:srgbClr val="000000"/>
                </a:solidFill>
                <a:latin typeface="Calibri"/>
              </a:rPr>
              <a:t>A local area network is the smallest type of network, usually extending over a small area within a building. When users connect their computers to the LAN, they can access shared resources such as Internet connection, network drives, printers as well as other user’s computers. </a:t>
            </a:r>
          </a:p>
          <a:p>
            <a:pPr>
              <a:defRPr sz="1800" b="0" i="0" u="none" strike="noStrike" kern="0" cap="none" spc="0" baseline="0">
                <a:solidFill>
                  <a:srgbClr val="000000"/>
                </a:solidFill>
                <a:uFillTx/>
              </a:defRPr>
            </a:pPr>
            <a:r>
              <a:rPr lang="en-GB" sz="2400">
                <a:solidFill>
                  <a:srgbClr val="000000"/>
                </a:solidFill>
                <a:latin typeface="Calibri"/>
              </a:rPr>
              <a:t>When logging-on to a LAN, user’s need to input their user name and password. </a:t>
            </a: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b="1">
                <a:solidFill>
                  <a:srgbClr val="000000"/>
                </a:solidFill>
                <a:latin typeface="Calibri"/>
              </a:rPr>
              <a:t>WAN </a:t>
            </a:r>
            <a:r>
              <a:rPr lang="en-GB" sz="2400">
                <a:solidFill>
                  <a:srgbClr val="000000"/>
                </a:solidFill>
                <a:latin typeface="Calibri"/>
              </a:rPr>
              <a:t>(Wide Area Network) </a:t>
            </a: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Wide area networks (WANs) can extend over a large geographic area and are connected via the telephone network or radio waves. Many modern companies have offices, shops or factories in various locations around the country, and for large corporations, across the world.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0-#ppt_w/2"/>
                                          </p:val>
                                        </p:tav>
                                        <p:tav tm="100000">
                                          <p:val>
                                            <p:strVal val="#ppt_x"/>
                                          </p:val>
                                        </p:tav>
                                      </p:tavLst>
                                    </p:anim>
                                    <p:anim calcmode="lin" valueType="num">
                                      <p:cBhvr>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p:cTn id="20" dur="500" fill="hold"/>
                                        <p:tgtEl>
                                          <p:spTgt spid="3">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p:cTn id="34" dur="500" fill="hold"/>
                                        <p:tgtEl>
                                          <p:spTgt spid="3">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p:cTn id="3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p:cTn id="3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name="Slide68">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C55848-894F-43F9-BE8E-3F2AB447BFBA}"/>
              </a:ext>
            </a:extLst>
          </p:cNvPr>
          <p:cNvSpPr/>
          <p:nvPr/>
        </p:nvSpPr>
        <p:spPr>
          <a:xfrm>
            <a:off x="1671484" y="335849"/>
            <a:ext cx="8745797" cy="6001646"/>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b="1">
                <a:solidFill>
                  <a:srgbClr val="000000"/>
                </a:solidFill>
                <a:latin typeface="Calibri"/>
              </a:rPr>
              <a:t>WLAN </a:t>
            </a:r>
            <a:r>
              <a:rPr lang="en-GB" sz="2400">
                <a:solidFill>
                  <a:srgbClr val="000000"/>
                </a:solidFill>
                <a:latin typeface="Calibri"/>
              </a:rPr>
              <a:t>(Wireless Local Area Network) </a:t>
            </a:r>
          </a:p>
          <a:p>
            <a:pPr>
              <a:defRPr sz="1800" b="0" i="0" u="none" strike="noStrike" kern="0" cap="none" spc="0" baseline="0">
                <a:solidFill>
                  <a:srgbClr val="000000"/>
                </a:solidFill>
                <a:uFillTx/>
              </a:defRPr>
            </a:pPr>
            <a:r>
              <a:rPr lang="en-GB" sz="2400">
                <a:solidFill>
                  <a:srgbClr val="000000"/>
                </a:solidFill>
                <a:latin typeface="Calibri"/>
              </a:rPr>
              <a:t>A wireless local area network or WLAN allows mobile users to connect to a local area network via a wireless (radio) connection. It provides a link between two or more devices within a limited area such as an office, home, school or office building. </a:t>
            </a: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b="1">
                <a:solidFill>
                  <a:srgbClr val="000000"/>
                </a:solidFill>
                <a:latin typeface="Calibri"/>
              </a:rPr>
              <a:t>VPN (Virtual Private Network)</a:t>
            </a:r>
            <a:r>
              <a:rPr lang="en-GB" sz="2400">
                <a:solidFill>
                  <a:srgbClr val="000000"/>
                </a:solidFill>
                <a:latin typeface="Calibri"/>
              </a:rPr>
              <a:t> </a:t>
            </a:r>
          </a:p>
          <a:p>
            <a:pPr>
              <a:defRPr sz="1800" b="0" i="0" u="none" strike="noStrike" kern="0" cap="none" spc="0" baseline="0">
                <a:solidFill>
                  <a:srgbClr val="000000"/>
                </a:solidFill>
                <a:uFillTx/>
              </a:defRPr>
            </a:pPr>
            <a:r>
              <a:rPr lang="en-GB" sz="2400">
                <a:solidFill>
                  <a:srgbClr val="000000"/>
                </a:solidFill>
                <a:latin typeface="Calibri"/>
              </a:rPr>
              <a:t>A virtual private network (VPN) allows users to access their private network over the internet. Users can access their shared network resources, printers, intranet sites, databases and other services in their organisation remotely through an encrypted connection. This allows the users to send and receive data as if they were directly connected to the private network. A VPN typically uses encrypted traffic and tunnelling protocols to establish a virtual point-to-point connection between the user and the private network.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p:cTn id="25"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p:cTn id="2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p:cTn id="31"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p:cTn id="32"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name="Slide69">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1050EC35-516F-4820-A046-FB8D065022BF}"/>
              </a:ext>
            </a:extLst>
          </p:cNvPr>
          <p:cNvSpPr txBox="1"/>
          <p:nvPr/>
        </p:nvSpPr>
        <p:spPr>
          <a:xfrm>
            <a:off x="1780686" y="2090173"/>
            <a:ext cx="8630628" cy="2677655"/>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400" b="1" dirty="0">
                <a:solidFill>
                  <a:srgbClr val="000000"/>
                </a:solidFill>
                <a:latin typeface="Calibri"/>
              </a:rPr>
              <a:t>Firewall</a:t>
            </a:r>
            <a:r>
              <a:rPr lang="en-GB" sz="2400" dirty="0">
                <a:solidFill>
                  <a:srgbClr val="000000"/>
                </a:solidFill>
                <a:latin typeface="Calibri"/>
              </a:rPr>
              <a:t> – Software program or piece of hardware that helps </a:t>
            </a:r>
          </a:p>
          <a:p>
            <a:pPr>
              <a:defRPr sz="1800" b="0" i="0" u="none" strike="noStrike" kern="0" cap="none" spc="0" baseline="0">
                <a:solidFill>
                  <a:srgbClr val="000000"/>
                </a:solidFill>
                <a:uFillTx/>
              </a:defRPr>
            </a:pPr>
            <a:r>
              <a:rPr lang="en-GB" sz="2400" dirty="0">
                <a:solidFill>
                  <a:srgbClr val="000000"/>
                </a:solidFill>
                <a:latin typeface="Calibri"/>
              </a:rPr>
              <a:t>block hackers, viruses, and worms from entering your computer via </a:t>
            </a:r>
          </a:p>
          <a:p>
            <a:pPr>
              <a:defRPr sz="1800" b="0" i="0" u="none" strike="noStrike" kern="0" cap="none" spc="0" baseline="0">
                <a:solidFill>
                  <a:srgbClr val="000000"/>
                </a:solidFill>
                <a:uFillTx/>
              </a:defRPr>
            </a:pPr>
            <a:r>
              <a:rPr lang="en-GB" sz="2400" dirty="0">
                <a:solidFill>
                  <a:srgbClr val="000000"/>
                </a:solidFill>
                <a:latin typeface="Calibri"/>
              </a:rPr>
              <a:t>the Internet .</a:t>
            </a:r>
          </a:p>
          <a:p>
            <a:pPr>
              <a:defRPr sz="1800" b="0" i="0" u="none" strike="noStrike" kern="0" cap="none" spc="0" baseline="0">
                <a:solidFill>
                  <a:srgbClr val="000000"/>
                </a:solidFill>
                <a:uFillTx/>
              </a:defRPr>
            </a:pPr>
            <a:endParaRPr lang="en-GB" sz="2400" dirty="0">
              <a:solidFill>
                <a:srgbClr val="000000"/>
              </a:solidFill>
              <a:latin typeface="Calibri"/>
            </a:endParaRPr>
          </a:p>
          <a:p>
            <a:pPr>
              <a:defRPr sz="1800" b="0" i="0" u="none" strike="noStrike" kern="0" cap="none" spc="0" baseline="0">
                <a:solidFill>
                  <a:srgbClr val="000000"/>
                </a:solidFill>
                <a:uFillTx/>
              </a:defRPr>
            </a:pPr>
            <a:r>
              <a:rPr lang="en-GB" sz="2400" b="1" dirty="0">
                <a:solidFill>
                  <a:srgbClr val="000000"/>
                </a:solidFill>
                <a:latin typeface="Calibri"/>
              </a:rPr>
              <a:t>Backup Data</a:t>
            </a:r>
            <a:r>
              <a:rPr lang="en-GB" sz="2400" dirty="0">
                <a:solidFill>
                  <a:srgbClr val="000000"/>
                </a:solidFill>
                <a:latin typeface="Calibri"/>
              </a:rPr>
              <a:t> - It is important to make regular backups as your files </a:t>
            </a:r>
          </a:p>
          <a:p>
            <a:pPr>
              <a:defRPr sz="1800" b="0" i="0" u="none" strike="noStrike" kern="0" cap="none" spc="0" baseline="0">
                <a:solidFill>
                  <a:srgbClr val="000000"/>
                </a:solidFill>
                <a:uFillTx/>
              </a:defRPr>
            </a:pPr>
            <a:r>
              <a:rPr lang="en-GB" sz="2400" dirty="0">
                <a:solidFill>
                  <a:srgbClr val="000000"/>
                </a:solidFill>
                <a:latin typeface="Calibri"/>
              </a:rPr>
              <a:t>can be lost or destroyed accidentally.</a:t>
            </a:r>
          </a:p>
          <a:p>
            <a:pPr>
              <a:defRPr sz="1800" b="0" i="0" u="none" strike="noStrike" kern="0" cap="none" spc="0" baseline="0">
                <a:solidFill>
                  <a:srgbClr val="000000"/>
                </a:solidFill>
                <a:uFillTx/>
              </a:defRPr>
            </a:pPr>
            <a:endParaRPr lang="en-GB" sz="2400" kern="0" dirty="0">
              <a:solidFill>
                <a:srgbClr val="000000"/>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name="Slide73">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D2C76B9-D0ED-4400-B97D-514C8E549126}"/>
              </a:ext>
            </a:extLst>
          </p:cNvPr>
          <p:cNvSpPr/>
          <p:nvPr/>
        </p:nvSpPr>
        <p:spPr>
          <a:xfrm>
            <a:off x="1991542" y="585892"/>
            <a:ext cx="8352925" cy="6001646"/>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b="1" u="sng">
                <a:solidFill>
                  <a:srgbClr val="000000"/>
                </a:solidFill>
                <a:latin typeface="Calibri"/>
              </a:rPr>
              <a:t>Using Personal Hotspots </a:t>
            </a: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A personal hotspot provides a way for users to share an Internet connection using a smartphone or tablet. Most current mobile devices have this feature available. </a:t>
            </a: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Enabling this feature on a mobile device turns the device into a wireless access point, similar to a Wi-Fi access point. Devices with Wi-Fi radio will be able to access the personal hotspot as long as it is within range. </a:t>
            </a: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A personal hotspot has some limitations and constraints compared to a Wi-Fi access point. For instance, the number of simultaneous connections to a personal hotspot is limited. Also, data transferred on the personal hotspot from the Internet may count against the smartphone’s data plan.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74">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55E19B-FAD1-442A-8584-F0E0E685EF84}"/>
              </a:ext>
            </a:extLst>
          </p:cNvPr>
          <p:cNvSpPr txBox="1"/>
          <p:nvPr/>
        </p:nvSpPr>
        <p:spPr>
          <a:xfrm>
            <a:off x="2063551" y="188641"/>
            <a:ext cx="7344817" cy="6740307"/>
          </a:xfrm>
          <a:prstGeom prst="rect">
            <a:avLst/>
          </a:prstGeom>
          <a:noFill/>
          <a:ln cap="flat">
            <a:noFill/>
          </a:ln>
        </p:spPr>
        <p:txBody>
          <a:bodyPr vert="horz" wrap="square" lIns="91440" tIns="45720" rIns="91440" bIns="45720" anchor="t" anchorCtr="0" compatLnSpc="1">
            <a:spAutoFit/>
          </a:bodyPr>
          <a:lstStyle/>
          <a:p>
            <a:pPr algn="ctr">
              <a:defRPr sz="1800" b="0" i="0" u="none" strike="noStrike" kern="0" cap="none" spc="0" baseline="0">
                <a:solidFill>
                  <a:srgbClr val="000000"/>
                </a:solidFill>
                <a:uFillTx/>
              </a:defRPr>
            </a:pPr>
            <a:r>
              <a:rPr lang="en-GB" sz="2400" b="1" u="sng">
                <a:solidFill>
                  <a:srgbClr val="000000"/>
                </a:solidFill>
                <a:latin typeface="Calibri"/>
              </a:rPr>
              <a:t>Access Controls</a:t>
            </a:r>
          </a:p>
          <a:p>
            <a:pPr>
              <a:defRPr sz="1800" b="0" i="0" u="none" strike="noStrike" kern="0" cap="none" spc="0" baseline="0">
                <a:solidFill>
                  <a:srgbClr val="000000"/>
                </a:solidFill>
                <a:uFillTx/>
              </a:defRPr>
            </a:pPr>
            <a:endParaRPr lang="en-GB" sz="2400">
              <a:solidFill>
                <a:srgbClr val="000000"/>
              </a:solidFill>
              <a:latin typeface="Calibri"/>
            </a:endParaRPr>
          </a:p>
          <a:p>
            <a:pPr algn="ctr">
              <a:defRPr sz="1800" b="0" i="0" u="none" strike="noStrike" kern="0" cap="none" spc="0" baseline="0">
                <a:solidFill>
                  <a:srgbClr val="000000"/>
                </a:solidFill>
                <a:uFillTx/>
              </a:defRPr>
            </a:pPr>
            <a:r>
              <a:rPr lang="en-GB" sz="2400" b="1">
                <a:solidFill>
                  <a:srgbClr val="000000"/>
                </a:solidFill>
                <a:latin typeface="Calibri"/>
              </a:rPr>
              <a:t>Preventing Unauthorised Data Access </a:t>
            </a:r>
            <a:endParaRPr lang="en-GB" sz="2400">
              <a:solidFill>
                <a:srgbClr val="000000"/>
              </a:solidFill>
              <a:latin typeface="Calibri"/>
            </a:endParaRPr>
          </a:p>
          <a:p>
            <a:pPr>
              <a:defRPr sz="1800" b="0" i="0" u="none" strike="noStrike" kern="0" cap="none" spc="0" baseline="0">
                <a:solidFill>
                  <a:srgbClr val="000000"/>
                </a:solidFill>
                <a:uFillTx/>
              </a:defRPr>
            </a:pPr>
            <a:endParaRPr lang="en-GB" sz="2400" kern="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Some of the ways you can protect data from unauthorised access:-</a:t>
            </a: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b="1">
                <a:solidFill>
                  <a:srgbClr val="000000"/>
                </a:solidFill>
                <a:latin typeface="Calibri"/>
              </a:rPr>
              <a:t>Passwords </a:t>
            </a:r>
            <a:endParaRPr lang="en-GB" sz="240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Passwords need to be set for all of the network’s computer systems. This helps ensure that only authorised users are able to access the computer system and network. </a:t>
            </a: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b="1">
                <a:solidFill>
                  <a:srgbClr val="000000"/>
                </a:solidFill>
                <a:latin typeface="Calibri"/>
              </a:rPr>
              <a:t>PIN (Personal Identification Number) </a:t>
            </a:r>
            <a:endParaRPr lang="en-GB" sz="240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A PIN is a type of numeric password that is used by user to login to a system. It usually used in association with debit cards or ATM cards. </a:t>
            </a:r>
          </a:p>
          <a:p>
            <a:pPr>
              <a:defRPr sz="1800" b="0" i="0" u="none" strike="noStrike" kern="0" cap="none" spc="0" baseline="0">
                <a:solidFill>
                  <a:srgbClr val="000000"/>
                </a:solidFill>
                <a:uFillTx/>
              </a:defRPr>
            </a:pPr>
            <a:endParaRPr lang="en-GB" sz="2400">
              <a:solidFill>
                <a:srgbClr val="000000"/>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p:cTn id="25"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p:cTn id="26"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p:cTn id="31"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p:cTn id="32"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 calcmode="lin" valueType="num">
                                      <p:cBhvr>
                                        <p:cTn id="37"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p:cTn id="38"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 calcmode="lin" valueType="num">
                                      <p:cBhvr>
                                        <p:cTn id="43"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p:cTn id="44"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name="Slide75">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407D00-106C-4FAC-9FC9-BDFE59A134C5}"/>
              </a:ext>
            </a:extLst>
          </p:cNvPr>
          <p:cNvSpPr/>
          <p:nvPr/>
        </p:nvSpPr>
        <p:spPr>
          <a:xfrm>
            <a:off x="1723504" y="1188381"/>
            <a:ext cx="8744992" cy="4154984"/>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b="1" dirty="0">
                <a:solidFill>
                  <a:srgbClr val="000000"/>
                </a:solidFill>
                <a:latin typeface="Calibri"/>
              </a:rPr>
              <a:t>Multi-factor authentication </a:t>
            </a:r>
          </a:p>
          <a:p>
            <a:pPr>
              <a:defRPr sz="1800" b="0" i="0" u="none" strike="noStrike" kern="0" cap="none" spc="0" baseline="0">
                <a:solidFill>
                  <a:srgbClr val="000000"/>
                </a:solidFill>
                <a:uFillTx/>
              </a:defRPr>
            </a:pPr>
            <a:endParaRPr lang="en-GB" sz="2400" dirty="0">
              <a:solidFill>
                <a:srgbClr val="000000"/>
              </a:solidFill>
              <a:latin typeface="Calibri"/>
            </a:endParaRPr>
          </a:p>
          <a:p>
            <a:pPr>
              <a:defRPr sz="1800" b="0" i="0" u="none" strike="noStrike" kern="0" cap="none" spc="0" baseline="0">
                <a:solidFill>
                  <a:srgbClr val="000000"/>
                </a:solidFill>
                <a:uFillTx/>
              </a:defRPr>
            </a:pPr>
            <a:r>
              <a:rPr lang="en-GB" sz="2400" dirty="0">
                <a:solidFill>
                  <a:srgbClr val="000000"/>
                </a:solidFill>
                <a:latin typeface="Calibri"/>
              </a:rPr>
              <a:t>With Multi-Factor Authentication, users are only granted access to a system when they successfully present two or more forms of authentication methods. </a:t>
            </a:r>
            <a:endParaRPr lang="en-GB" sz="2400" b="1" dirty="0">
              <a:solidFill>
                <a:srgbClr val="000000"/>
              </a:solidFill>
              <a:latin typeface="Calibri"/>
            </a:endParaRPr>
          </a:p>
          <a:p>
            <a:pPr>
              <a:defRPr sz="1800" b="0" i="0" u="none" strike="noStrike" kern="0" cap="none" spc="0" baseline="0">
                <a:solidFill>
                  <a:srgbClr val="000000"/>
                </a:solidFill>
                <a:uFillTx/>
              </a:defRPr>
            </a:pPr>
            <a:endParaRPr lang="en-GB" sz="2400" b="1" dirty="0">
              <a:solidFill>
                <a:srgbClr val="000000"/>
              </a:solidFill>
              <a:latin typeface="Calibri"/>
            </a:endParaRPr>
          </a:p>
          <a:p>
            <a:pPr>
              <a:defRPr sz="1800" b="0" i="0" u="none" strike="noStrike" kern="0" cap="none" spc="0" baseline="0">
                <a:solidFill>
                  <a:srgbClr val="000000"/>
                </a:solidFill>
                <a:uFillTx/>
              </a:defRPr>
            </a:pPr>
            <a:r>
              <a:rPr lang="en-GB" sz="2400" b="1" dirty="0">
                <a:solidFill>
                  <a:srgbClr val="000000"/>
                </a:solidFill>
                <a:latin typeface="Calibri"/>
              </a:rPr>
              <a:t>One-Time Password</a:t>
            </a:r>
            <a:r>
              <a:rPr lang="en-GB" sz="2400" dirty="0">
                <a:solidFill>
                  <a:srgbClr val="000000"/>
                </a:solidFill>
                <a:latin typeface="Calibri"/>
              </a:rPr>
              <a:t> </a:t>
            </a:r>
          </a:p>
          <a:p>
            <a:pPr>
              <a:defRPr sz="1800" b="0" i="0" u="none" strike="noStrike" kern="0" cap="none" spc="0" baseline="0">
                <a:solidFill>
                  <a:srgbClr val="000000"/>
                </a:solidFill>
                <a:uFillTx/>
              </a:defRPr>
            </a:pPr>
            <a:r>
              <a:rPr lang="en-GB" sz="2400" dirty="0">
                <a:solidFill>
                  <a:srgbClr val="000000"/>
                </a:solidFill>
                <a:latin typeface="Calibri"/>
              </a:rPr>
              <a:t>A one-time password (OTP) is a type of password that is valid for only one transaction or log-in session. This type of password can only be used once within a limited period of time, usually lasting a few minutes.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p:cTn id="25"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p:cTn id="26"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name="Slide76">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F278A2-C9BC-4A8E-A4CC-D97749984641}"/>
              </a:ext>
            </a:extLst>
          </p:cNvPr>
          <p:cNvSpPr/>
          <p:nvPr/>
        </p:nvSpPr>
        <p:spPr>
          <a:xfrm>
            <a:off x="1524000" y="1060"/>
            <a:ext cx="9396538" cy="5724646"/>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b="1" u="sng">
                <a:solidFill>
                  <a:srgbClr val="000000"/>
                </a:solidFill>
                <a:latin typeface="Calibri"/>
              </a:rPr>
              <a:t>Biometric Security techniques</a:t>
            </a:r>
          </a:p>
          <a:p>
            <a:pPr>
              <a:defRPr sz="1800" b="0" i="0" u="none" strike="noStrike" kern="0" cap="none" spc="0" baseline="0">
                <a:solidFill>
                  <a:srgbClr val="000000"/>
                </a:solidFill>
                <a:uFillTx/>
              </a:defRPr>
            </a:pPr>
            <a:endParaRPr lang="en-GB">
              <a:solidFill>
                <a:srgbClr val="000000"/>
              </a:solidFill>
              <a:latin typeface="Calibri"/>
            </a:endParaRPr>
          </a:p>
          <a:p>
            <a:pPr>
              <a:defRPr sz="1800" b="0" i="0" u="none" strike="noStrike" kern="0" cap="none" spc="0" baseline="0">
                <a:solidFill>
                  <a:srgbClr val="000000"/>
                </a:solidFill>
                <a:uFillTx/>
              </a:defRPr>
            </a:pPr>
            <a:r>
              <a:rPr lang="en-GB" b="1">
                <a:solidFill>
                  <a:srgbClr val="000000"/>
                </a:solidFill>
                <a:latin typeface="Calibri"/>
              </a:rPr>
              <a:t>Fingerprint Scanning </a:t>
            </a:r>
          </a:p>
          <a:p>
            <a:pPr>
              <a:defRPr sz="1800" b="0" i="0" u="none" strike="noStrike" kern="0" cap="none" spc="0" baseline="0">
                <a:solidFill>
                  <a:srgbClr val="000000"/>
                </a:solidFill>
                <a:uFillTx/>
              </a:defRPr>
            </a:pPr>
            <a:r>
              <a:rPr lang="en-GB">
                <a:solidFill>
                  <a:srgbClr val="000000"/>
                </a:solidFill>
                <a:latin typeface="Calibri"/>
              </a:rPr>
              <a:t>Fingerprint scanners are sometimes used on laptop and desktop computers and flash drives. Fingerprint authentication is the most popular and least expensive method to authenticate using biometrics. </a:t>
            </a:r>
          </a:p>
          <a:p>
            <a:pPr>
              <a:defRPr sz="1800" b="0" i="0" u="none" strike="noStrike" kern="0" cap="none" spc="0" baseline="0">
                <a:solidFill>
                  <a:srgbClr val="000000"/>
                </a:solidFill>
                <a:uFillTx/>
              </a:defRPr>
            </a:pPr>
            <a:endParaRPr lang="en-GB">
              <a:solidFill>
                <a:srgbClr val="000000"/>
              </a:solidFill>
              <a:latin typeface="Calibri"/>
            </a:endParaRPr>
          </a:p>
          <a:p>
            <a:pPr>
              <a:defRPr sz="1800" b="0" i="0" u="none" strike="noStrike" kern="0" cap="none" spc="0" baseline="0">
                <a:solidFill>
                  <a:srgbClr val="000000"/>
                </a:solidFill>
                <a:uFillTx/>
              </a:defRPr>
            </a:pPr>
            <a:r>
              <a:rPr lang="en-GB" b="1">
                <a:solidFill>
                  <a:srgbClr val="000000"/>
                </a:solidFill>
                <a:latin typeface="Calibri"/>
              </a:rPr>
              <a:t>Hand Geometry </a:t>
            </a:r>
          </a:p>
          <a:p>
            <a:pPr>
              <a:defRPr sz="1800" b="0" i="0" u="none" strike="noStrike" kern="0" cap="none" spc="0" baseline="0">
                <a:solidFill>
                  <a:srgbClr val="000000"/>
                </a:solidFill>
                <a:uFillTx/>
              </a:defRPr>
            </a:pPr>
            <a:r>
              <a:rPr lang="en-GB">
                <a:solidFill>
                  <a:srgbClr val="000000"/>
                </a:solidFill>
                <a:latin typeface="Calibri"/>
              </a:rPr>
              <a:t>Hand geometry identifies a user by measuring their hand along many </a:t>
            </a:r>
          </a:p>
          <a:p>
            <a:pPr>
              <a:defRPr sz="1800" b="0" i="0" u="none" strike="noStrike" kern="0" cap="none" spc="0" baseline="0">
                <a:solidFill>
                  <a:srgbClr val="000000"/>
                </a:solidFill>
                <a:uFillTx/>
              </a:defRPr>
            </a:pPr>
            <a:r>
              <a:rPr lang="en-GB">
                <a:solidFill>
                  <a:srgbClr val="000000"/>
                </a:solidFill>
                <a:latin typeface="Calibri"/>
              </a:rPr>
              <a:t>dimensions and comparing these with stored measurements.</a:t>
            </a:r>
          </a:p>
          <a:p>
            <a:pPr>
              <a:defRPr sz="1800" b="0" i="0" u="none" strike="noStrike" kern="0" cap="none" spc="0" baseline="0">
                <a:solidFill>
                  <a:srgbClr val="000000"/>
                </a:solidFill>
                <a:uFillTx/>
              </a:defRPr>
            </a:pPr>
            <a:endParaRPr lang="en-GB">
              <a:solidFill>
                <a:srgbClr val="000000"/>
              </a:solidFill>
              <a:latin typeface="Calibri"/>
            </a:endParaRPr>
          </a:p>
          <a:p>
            <a:pPr>
              <a:defRPr sz="1800" b="0" i="0" u="none" strike="noStrike" kern="0" cap="none" spc="0" baseline="0">
                <a:solidFill>
                  <a:srgbClr val="000000"/>
                </a:solidFill>
                <a:uFillTx/>
              </a:defRPr>
            </a:pPr>
            <a:r>
              <a:rPr lang="en-GB" b="1">
                <a:solidFill>
                  <a:srgbClr val="000000"/>
                </a:solidFill>
                <a:latin typeface="Calibri"/>
              </a:rPr>
              <a:t>Facial Recognition</a:t>
            </a:r>
            <a:r>
              <a:rPr lang="en-GB">
                <a:solidFill>
                  <a:srgbClr val="000000"/>
                </a:solidFill>
                <a:latin typeface="Calibri"/>
              </a:rPr>
              <a:t> </a:t>
            </a:r>
          </a:p>
          <a:p>
            <a:pPr>
              <a:defRPr sz="1800" b="0" i="0" u="none" strike="noStrike" kern="0" cap="none" spc="0" baseline="0">
                <a:solidFill>
                  <a:srgbClr val="000000"/>
                </a:solidFill>
                <a:uFillTx/>
              </a:defRPr>
            </a:pPr>
            <a:r>
              <a:rPr lang="en-GB">
                <a:solidFill>
                  <a:srgbClr val="000000"/>
                </a:solidFill>
                <a:latin typeface="Calibri"/>
              </a:rPr>
              <a:t>Facial recognition authentication is a security technique that records and measures your facial features such as the distance between your eyes, the height of your cheekbones, and additional characteristics.</a:t>
            </a:r>
          </a:p>
          <a:p>
            <a:pPr>
              <a:defRPr sz="1800" b="0" i="0" u="none" strike="noStrike" kern="0" cap="none" spc="0" baseline="0">
                <a:solidFill>
                  <a:srgbClr val="000000"/>
                </a:solidFill>
                <a:uFillTx/>
              </a:defRPr>
            </a:pPr>
            <a:endParaRPr lang="en-GB" b="1">
              <a:solidFill>
                <a:srgbClr val="000000"/>
              </a:solidFill>
              <a:latin typeface="Calibri"/>
            </a:endParaRPr>
          </a:p>
          <a:p>
            <a:pPr>
              <a:defRPr sz="1800" b="0" i="0" u="none" strike="noStrike" kern="0" cap="none" spc="0" baseline="0">
                <a:solidFill>
                  <a:srgbClr val="000000"/>
                </a:solidFill>
                <a:uFillTx/>
              </a:defRPr>
            </a:pPr>
            <a:r>
              <a:rPr lang="en-GB" b="1">
                <a:solidFill>
                  <a:srgbClr val="000000"/>
                </a:solidFill>
                <a:latin typeface="Calibri"/>
              </a:rPr>
              <a:t>Voice Recognition</a:t>
            </a:r>
            <a:r>
              <a:rPr lang="en-GB">
                <a:solidFill>
                  <a:srgbClr val="000000"/>
                </a:solidFill>
                <a:latin typeface="Calibri"/>
              </a:rPr>
              <a:t> </a:t>
            </a:r>
          </a:p>
          <a:p>
            <a:pPr>
              <a:defRPr sz="1800" b="0" i="0" u="none" strike="noStrike" kern="0" cap="none" spc="0" baseline="0">
                <a:solidFill>
                  <a:srgbClr val="000000"/>
                </a:solidFill>
                <a:uFillTx/>
              </a:defRPr>
            </a:pPr>
            <a:r>
              <a:rPr lang="en-GB">
                <a:solidFill>
                  <a:srgbClr val="000000"/>
                </a:solidFill>
                <a:latin typeface="Calibri"/>
              </a:rPr>
              <a:t>This security technique works by matching the pattern of a person's voice to a template recording. Voice recognition is not the same as speech recognition, in that the words being said are not as important as the way in which they are said.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p:cTn id="25"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p:cTn id="26"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p:cTn id="31"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p:cTn id="32" dur="500" fill="hold"/>
                                        <p:tgtEl>
                                          <p:spTgt spid="2">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 calcmode="lin" valueType="num">
                                      <p:cBhvr>
                                        <p:cTn id="35"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p:cTn id="36"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anim calcmode="lin" valueType="num">
                                      <p:cBhvr>
                                        <p:cTn id="41"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p:cTn id="42"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 calcmode="lin" valueType="num">
                                      <p:cBhvr>
                                        <p:cTn id="47"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p:cTn id="48"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2">
                                            <p:txEl>
                                              <p:pRg st="12" end="12"/>
                                            </p:txEl>
                                          </p:spTgt>
                                        </p:tgtEl>
                                        <p:attrNameLst>
                                          <p:attrName>style.visibility</p:attrName>
                                        </p:attrNameLst>
                                      </p:cBhvr>
                                      <p:to>
                                        <p:strVal val="visible"/>
                                      </p:to>
                                    </p:set>
                                    <p:anim calcmode="lin" valueType="num">
                                      <p:cBhvr>
                                        <p:cTn id="53" dur="500" fill="hold"/>
                                        <p:tgtEl>
                                          <p:spTgt spid="2">
                                            <p:txEl>
                                              <p:pRg st="12" end="12"/>
                                            </p:txEl>
                                          </p:spTgt>
                                        </p:tgtEl>
                                        <p:attrNameLst>
                                          <p:attrName>ppt_x</p:attrName>
                                        </p:attrNameLst>
                                      </p:cBhvr>
                                      <p:tavLst>
                                        <p:tav tm="0">
                                          <p:val>
                                            <p:strVal val="0-#ppt_w/2"/>
                                          </p:val>
                                        </p:tav>
                                        <p:tav tm="100000">
                                          <p:val>
                                            <p:strVal val="#ppt_x"/>
                                          </p:val>
                                        </p:tav>
                                      </p:tavLst>
                                    </p:anim>
                                    <p:anim calcmode="lin" valueType="num">
                                      <p:cBhvr>
                                        <p:cTn id="54" dur="500" fill="hold"/>
                                        <p:tgtEl>
                                          <p:spTgt spid="2">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2">
                                            <p:txEl>
                                              <p:pRg st="13" end="13"/>
                                            </p:txEl>
                                          </p:spTgt>
                                        </p:tgtEl>
                                        <p:attrNameLst>
                                          <p:attrName>style.visibility</p:attrName>
                                        </p:attrNameLst>
                                      </p:cBhvr>
                                      <p:to>
                                        <p:strVal val="visible"/>
                                      </p:to>
                                    </p:set>
                                    <p:anim calcmode="lin" valueType="num">
                                      <p:cBhvr>
                                        <p:cTn id="59" dur="500" fill="hold"/>
                                        <p:tgtEl>
                                          <p:spTgt spid="2">
                                            <p:txEl>
                                              <p:pRg st="13" end="13"/>
                                            </p:txEl>
                                          </p:spTgt>
                                        </p:tgtEl>
                                        <p:attrNameLst>
                                          <p:attrName>ppt_x</p:attrName>
                                        </p:attrNameLst>
                                      </p:cBhvr>
                                      <p:tavLst>
                                        <p:tav tm="0">
                                          <p:val>
                                            <p:strVal val="0-#ppt_w/2"/>
                                          </p:val>
                                        </p:tav>
                                        <p:tav tm="100000">
                                          <p:val>
                                            <p:strVal val="#ppt_x"/>
                                          </p:val>
                                        </p:tav>
                                      </p:tavLst>
                                    </p:anim>
                                    <p:anim calcmode="lin" valueType="num">
                                      <p:cBhvr>
                                        <p:cTn id="60" dur="500" fill="hold"/>
                                        <p:tgtEl>
                                          <p:spTgt spid="2">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3">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6C4EBE5-45C0-4576-B1D3-575EA82E0608}"/>
              </a:ext>
            </a:extLst>
          </p:cNvPr>
          <p:cNvSpPr/>
          <p:nvPr/>
        </p:nvSpPr>
        <p:spPr>
          <a:xfrm>
            <a:off x="1919533" y="260649"/>
            <a:ext cx="7992889" cy="5632310"/>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u="sng" dirty="0">
                <a:solidFill>
                  <a:srgbClr val="000000"/>
                </a:solidFill>
                <a:latin typeface="Calibri"/>
              </a:rPr>
              <a:t>Key threats to </a:t>
            </a:r>
            <a:r>
              <a:rPr lang="en-GB" sz="2400" u="sng" kern="0" dirty="0">
                <a:solidFill>
                  <a:srgbClr val="000000"/>
                </a:solidFill>
                <a:latin typeface="Calibri"/>
              </a:rPr>
              <a:t>D</a:t>
            </a:r>
            <a:r>
              <a:rPr lang="en-GB" sz="2400" u="sng" dirty="0">
                <a:solidFill>
                  <a:srgbClr val="000000"/>
                </a:solidFill>
                <a:latin typeface="Calibri"/>
              </a:rPr>
              <a:t>ata </a:t>
            </a:r>
            <a:r>
              <a:rPr lang="en-GB" sz="2400" u="sng" kern="0" dirty="0">
                <a:solidFill>
                  <a:srgbClr val="000000"/>
                </a:solidFill>
                <a:latin typeface="Calibri"/>
              </a:rPr>
              <a:t>S</a:t>
            </a:r>
            <a:r>
              <a:rPr lang="en-GB" sz="2400" u="sng" dirty="0">
                <a:solidFill>
                  <a:srgbClr val="000000"/>
                </a:solidFill>
                <a:latin typeface="Calibri"/>
              </a:rPr>
              <a:t>ecurity</a:t>
            </a:r>
            <a:endParaRPr lang="en-GB" sz="2400" dirty="0">
              <a:solidFill>
                <a:srgbClr val="000000"/>
              </a:solidFill>
              <a:latin typeface="Calibri"/>
            </a:endParaRPr>
          </a:p>
          <a:p>
            <a:pPr>
              <a:defRPr sz="1800" b="0" i="0" u="none" strike="noStrike" kern="0" cap="none" spc="0" baseline="0">
                <a:solidFill>
                  <a:srgbClr val="000000"/>
                </a:solidFill>
                <a:uFillTx/>
              </a:defRPr>
            </a:pPr>
            <a:endParaRPr lang="en-GB" sz="2400" dirty="0">
              <a:solidFill>
                <a:srgbClr val="000000"/>
              </a:solidFill>
              <a:latin typeface="Calibri"/>
            </a:endParaRPr>
          </a:p>
          <a:p>
            <a:pPr marL="342900" indent="-342900">
              <a:buSzPct val="100000"/>
              <a:buFont typeface="Arial" pitchFamily="34"/>
              <a:buChar char="•"/>
              <a:defRPr sz="1800" b="0" i="0" u="none" strike="noStrike" kern="0" cap="none" spc="0" baseline="0">
                <a:solidFill>
                  <a:srgbClr val="000000"/>
                </a:solidFill>
                <a:uFillTx/>
              </a:defRPr>
            </a:pPr>
            <a:r>
              <a:rPr lang="en-GB" sz="2400" dirty="0">
                <a:solidFill>
                  <a:srgbClr val="000000"/>
                </a:solidFill>
                <a:latin typeface="Calibri"/>
              </a:rPr>
              <a:t>System crashes and hard disk crashes – a system or hard disk crash may cause physical damage to the storage media. </a:t>
            </a:r>
          </a:p>
          <a:p>
            <a:pPr marL="342900" indent="-342900">
              <a:buSzPct val="100000"/>
              <a:buFont typeface="Arial" pitchFamily="34"/>
              <a:buChar char="•"/>
              <a:defRPr sz="1800" b="0" i="0" u="none" strike="noStrike" kern="0" cap="none" spc="0" baseline="0">
                <a:solidFill>
                  <a:srgbClr val="000000"/>
                </a:solidFill>
                <a:uFillTx/>
              </a:defRPr>
            </a:pPr>
            <a:endParaRPr lang="en-GB" sz="2400" dirty="0">
              <a:solidFill>
                <a:srgbClr val="000000"/>
              </a:solidFill>
              <a:latin typeface="Calibri"/>
            </a:endParaRPr>
          </a:p>
          <a:p>
            <a:pPr marL="342900" indent="-342900">
              <a:buSzPct val="100000"/>
              <a:buFont typeface="Arial" pitchFamily="34"/>
              <a:buChar char="•"/>
              <a:defRPr sz="1800" b="0" i="0" u="none" strike="noStrike" kern="0" cap="none" spc="0" baseline="0">
                <a:solidFill>
                  <a:srgbClr val="000000"/>
                </a:solidFill>
                <a:uFillTx/>
              </a:defRPr>
            </a:pPr>
            <a:r>
              <a:rPr lang="en-GB" sz="2400" dirty="0">
                <a:solidFill>
                  <a:srgbClr val="000000"/>
                </a:solidFill>
                <a:latin typeface="Calibri"/>
              </a:rPr>
              <a:t>Computer viruses which may delete or corrupt files. </a:t>
            </a:r>
          </a:p>
          <a:p>
            <a:pPr>
              <a:defRPr sz="1800" b="0" i="0" u="none" strike="noStrike" kern="0" cap="none" spc="0" baseline="0">
                <a:solidFill>
                  <a:srgbClr val="000000"/>
                </a:solidFill>
                <a:uFillTx/>
              </a:defRPr>
            </a:pPr>
            <a:endParaRPr lang="en-GB" sz="2400" dirty="0">
              <a:solidFill>
                <a:srgbClr val="000000"/>
              </a:solidFill>
              <a:latin typeface="Calibri"/>
            </a:endParaRPr>
          </a:p>
          <a:p>
            <a:pPr marL="342900" indent="-342900">
              <a:buSzPct val="100000"/>
              <a:buFont typeface="Arial" pitchFamily="34"/>
              <a:buChar char="•"/>
              <a:defRPr sz="1800" b="0" i="0" u="none" strike="noStrike" kern="0" cap="none" spc="0" baseline="0">
                <a:solidFill>
                  <a:srgbClr val="000000"/>
                </a:solidFill>
                <a:uFillTx/>
              </a:defRPr>
            </a:pPr>
            <a:r>
              <a:rPr lang="en-GB" sz="2400" dirty="0">
                <a:solidFill>
                  <a:srgbClr val="000000"/>
                </a:solidFill>
                <a:latin typeface="Calibri"/>
              </a:rPr>
              <a:t>Destroyed by natural disasters (Extraordinary Circumstances), such as floods, fire or earthquakes</a:t>
            </a:r>
            <a:r>
              <a:rPr lang="en-GB" sz="2400" kern="0" dirty="0">
                <a:solidFill>
                  <a:srgbClr val="000000"/>
                </a:solidFill>
                <a:latin typeface="Calibri"/>
              </a:rPr>
              <a:t>.</a:t>
            </a:r>
            <a:endParaRPr lang="en-GB" sz="2400" dirty="0">
              <a:solidFill>
                <a:srgbClr val="000000"/>
              </a:solidFill>
              <a:latin typeface="Calibri"/>
            </a:endParaRPr>
          </a:p>
          <a:p>
            <a:pPr marL="342900" indent="-342900">
              <a:buSzPct val="100000"/>
              <a:buFont typeface="Arial" pitchFamily="34"/>
              <a:buChar char="•"/>
              <a:defRPr sz="1800" b="0" i="0" u="none" strike="noStrike" kern="0" cap="none" spc="0" baseline="0">
                <a:solidFill>
                  <a:srgbClr val="000000"/>
                </a:solidFill>
                <a:uFillTx/>
              </a:defRPr>
            </a:pPr>
            <a:endParaRPr lang="en-GB" sz="2400" dirty="0">
              <a:solidFill>
                <a:srgbClr val="000000"/>
              </a:solidFill>
              <a:latin typeface="Calibri"/>
            </a:endParaRPr>
          </a:p>
          <a:p>
            <a:pPr marL="342900" indent="-342900">
              <a:buSzPct val="100000"/>
              <a:buFont typeface="Arial" pitchFamily="34"/>
              <a:buChar char="•"/>
              <a:defRPr sz="1800" b="0" i="0" u="none" strike="noStrike" kern="0" cap="none" spc="0" baseline="0">
                <a:solidFill>
                  <a:srgbClr val="000000"/>
                </a:solidFill>
                <a:uFillTx/>
              </a:defRPr>
            </a:pPr>
            <a:r>
              <a:rPr lang="en-GB" sz="2400" dirty="0">
                <a:solidFill>
                  <a:srgbClr val="000000"/>
                </a:solidFill>
                <a:latin typeface="Calibri"/>
              </a:rPr>
              <a:t>Data lost by accidentally deleting or overwriting files. </a:t>
            </a:r>
          </a:p>
          <a:p>
            <a:pPr marL="342900" indent="-342900">
              <a:buSzPct val="100000"/>
              <a:buFont typeface="Arial" pitchFamily="34"/>
              <a:buChar char="•"/>
              <a:defRPr sz="1800" b="0" i="0" u="none" strike="noStrike" kern="0" cap="none" spc="0" baseline="0">
                <a:solidFill>
                  <a:srgbClr val="000000"/>
                </a:solidFill>
                <a:uFillTx/>
              </a:defRPr>
            </a:pPr>
            <a:endParaRPr lang="en-GB" sz="2400" dirty="0">
              <a:solidFill>
                <a:srgbClr val="000000"/>
              </a:solidFill>
              <a:latin typeface="Calibri"/>
            </a:endParaRPr>
          </a:p>
          <a:p>
            <a:pPr marL="342900" indent="-342900">
              <a:buSzPct val="100000"/>
              <a:buFont typeface="Arial" pitchFamily="34"/>
              <a:buChar char="•"/>
              <a:defRPr sz="1800" b="0" i="0" u="none" strike="noStrike" kern="0" cap="none" spc="0" baseline="0">
                <a:solidFill>
                  <a:srgbClr val="000000"/>
                </a:solidFill>
                <a:uFillTx/>
              </a:defRPr>
            </a:pPr>
            <a:r>
              <a:rPr lang="en-GB" sz="2400" dirty="0">
                <a:solidFill>
                  <a:srgbClr val="000000"/>
                </a:solidFill>
                <a:latin typeface="Calibri"/>
              </a:rPr>
              <a:t>Deletion by unauthorised users or hackers. </a:t>
            </a:r>
          </a:p>
          <a:p>
            <a:pPr marL="342900" indent="-342900">
              <a:buSzPct val="100000"/>
              <a:buFont typeface="Arial" pitchFamily="34"/>
              <a:buChar char="•"/>
              <a:defRPr sz="1800" b="0" i="0" u="none" strike="noStrike" kern="0" cap="none" spc="0" baseline="0">
                <a:solidFill>
                  <a:srgbClr val="000000"/>
                </a:solidFill>
                <a:uFillTx/>
              </a:defRPr>
            </a:pPr>
            <a:endParaRPr lang="en-GB" sz="2400" dirty="0">
              <a:solidFill>
                <a:srgbClr val="000000"/>
              </a:solidFill>
              <a:latin typeface="Calibri"/>
            </a:endParaRPr>
          </a:p>
          <a:p>
            <a:pPr marL="342900" indent="-342900">
              <a:buSzPct val="100000"/>
              <a:buFont typeface="Arial" pitchFamily="34"/>
              <a:buChar char="•"/>
              <a:defRPr sz="1800" b="0" i="0" u="none" strike="noStrike" kern="0" cap="none" spc="0" baseline="0">
                <a:solidFill>
                  <a:srgbClr val="000000"/>
                </a:solidFill>
                <a:uFillTx/>
              </a:defRPr>
            </a:pPr>
            <a:r>
              <a:rPr lang="en-GB" sz="2400" dirty="0">
                <a:solidFill>
                  <a:srgbClr val="000000"/>
                </a:solidFill>
                <a:latin typeface="Calibri"/>
              </a:rPr>
              <a:t>Accidental or malicious deletion by employees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p:cTn id="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p:cTn id="13"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p:cTn id="14"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p:cTn id="19"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p:cTn id="20"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p:cTn id="25"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p:cTn id="26"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 calcmode="lin" valueType="num">
                                      <p:cBhvr>
                                        <p:cTn id="31"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p:cTn id="32"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anim calcmode="lin" valueType="num">
                                      <p:cBhvr>
                                        <p:cTn id="37" dur="500" fill="hold"/>
                                        <p:tgtEl>
                                          <p:spTgt spid="2">
                                            <p:txEl>
                                              <p:pRg st="12" end="12"/>
                                            </p:txEl>
                                          </p:spTgt>
                                        </p:tgtEl>
                                        <p:attrNameLst>
                                          <p:attrName>ppt_x</p:attrName>
                                        </p:attrNameLst>
                                      </p:cBhvr>
                                      <p:tavLst>
                                        <p:tav tm="0">
                                          <p:val>
                                            <p:strVal val="0-#ppt_w/2"/>
                                          </p:val>
                                        </p:tav>
                                        <p:tav tm="100000">
                                          <p:val>
                                            <p:strVal val="#ppt_x"/>
                                          </p:val>
                                        </p:tav>
                                      </p:tavLst>
                                    </p:anim>
                                    <p:anim calcmode="lin" valueType="num">
                                      <p:cBhvr>
                                        <p:cTn id="38" dur="500" fill="hold"/>
                                        <p:tgtEl>
                                          <p:spTgt spid="2">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name="Slide77">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C207D1-E713-444D-B47B-CA0B51A5E2AE}"/>
              </a:ext>
            </a:extLst>
          </p:cNvPr>
          <p:cNvSpPr txBox="1"/>
          <p:nvPr/>
        </p:nvSpPr>
        <p:spPr>
          <a:xfrm>
            <a:off x="1631506" y="667713"/>
            <a:ext cx="8568952" cy="6001646"/>
          </a:xfrm>
          <a:prstGeom prst="rect">
            <a:avLst/>
          </a:prstGeom>
          <a:noFill/>
          <a:ln cap="flat">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b="1">
                <a:solidFill>
                  <a:srgbClr val="000000"/>
                </a:solidFill>
                <a:latin typeface="Calibri"/>
              </a:rPr>
              <a:t>Content Quality and Currency </a:t>
            </a:r>
            <a:r>
              <a:rPr lang="en-GB" sz="2400">
                <a:solidFill>
                  <a:srgbClr val="000000"/>
                </a:solidFill>
                <a:latin typeface="Calibri"/>
              </a:rPr>
              <a:t>The quality of the content is often a good indicator as to whether a website is legitimate or not. </a:t>
            </a: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b="1">
                <a:solidFill>
                  <a:srgbClr val="000000"/>
                </a:solidFill>
                <a:latin typeface="Calibri"/>
              </a:rPr>
              <a:t>Valid URL </a:t>
            </a:r>
            <a:r>
              <a:rPr lang="en-GB" sz="2400">
                <a:solidFill>
                  <a:srgbClr val="000000"/>
                </a:solidFill>
                <a:latin typeface="Calibri"/>
              </a:rPr>
              <a:t>If a company is selling an item through a host website such as eBay or Amazon, it can be worth checking whether their URL links to a genuine website or not. </a:t>
            </a: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b="1">
                <a:solidFill>
                  <a:srgbClr val="000000"/>
                </a:solidFill>
                <a:latin typeface="Calibri"/>
              </a:rPr>
              <a:t>Company or Owner Information </a:t>
            </a:r>
            <a:r>
              <a:rPr lang="en-GB" sz="2400">
                <a:solidFill>
                  <a:srgbClr val="000000"/>
                </a:solidFill>
                <a:latin typeface="Calibri"/>
              </a:rPr>
              <a:t>If a business has little or no information about the company or any of its employees then it may not be operating in a legitimate manner. </a:t>
            </a: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b="1">
                <a:solidFill>
                  <a:srgbClr val="000000"/>
                </a:solidFill>
                <a:latin typeface="Calibri"/>
              </a:rPr>
              <a:t>Check for Security Certificate and Validate Domain Owner </a:t>
            </a:r>
          </a:p>
          <a:p>
            <a:pPr>
              <a:defRPr sz="1800" b="0" i="0" u="none" strike="noStrike" kern="0" cap="none" spc="0" baseline="0">
                <a:solidFill>
                  <a:srgbClr val="000000"/>
                </a:solidFill>
                <a:uFillTx/>
              </a:defRPr>
            </a:pPr>
            <a:r>
              <a:rPr lang="en-GB" sz="2400">
                <a:solidFill>
                  <a:srgbClr val="000000"/>
                </a:solidFill>
                <a:latin typeface="Calibri"/>
              </a:rPr>
              <a:t>It is possible to check a website’s security certificate in Internet Explorer by clicking the lock icon in the address bar and then clicking </a:t>
            </a:r>
            <a:r>
              <a:rPr lang="en-GB" sz="2400" b="1">
                <a:solidFill>
                  <a:srgbClr val="000000"/>
                </a:solidFill>
                <a:latin typeface="Calibri"/>
              </a:rPr>
              <a:t>View Certificates</a:t>
            </a:r>
            <a:r>
              <a:rPr lang="en-GB" sz="2400">
                <a:solidFill>
                  <a:srgbClr val="000000"/>
                </a:solidFill>
                <a:latin typeface="Calibri"/>
              </a:rPr>
              <a:t>. Also Https- (s) secure website.</a:t>
            </a:r>
          </a:p>
        </p:txBody>
      </p:sp>
      <p:sp>
        <p:nvSpPr>
          <p:cNvPr id="3" name="TextBox 2">
            <a:extLst>
              <a:ext uri="{FF2B5EF4-FFF2-40B4-BE49-F238E27FC236}">
                <a16:creationId xmlns:a16="http://schemas.microsoft.com/office/drawing/2014/main" id="{99C97D61-B9C8-4493-BE42-25AEC1FF1364}"/>
              </a:ext>
            </a:extLst>
          </p:cNvPr>
          <p:cNvSpPr txBox="1"/>
          <p:nvPr/>
        </p:nvSpPr>
        <p:spPr>
          <a:xfrm>
            <a:off x="4972933" y="404667"/>
            <a:ext cx="2246132" cy="461662"/>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400" b="1" u="sng">
                <a:solidFill>
                  <a:srgbClr val="000000"/>
                </a:solidFill>
                <a:latin typeface="Calibri"/>
              </a:rPr>
              <a:t>Secure Web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0-#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p:cTn id="3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name="Slide92">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924E5F-B830-4665-BEF5-E8FD7511C132}"/>
              </a:ext>
            </a:extLst>
          </p:cNvPr>
          <p:cNvSpPr/>
          <p:nvPr/>
        </p:nvSpPr>
        <p:spPr>
          <a:xfrm>
            <a:off x="1907462" y="78685"/>
            <a:ext cx="7949382" cy="6740307"/>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b="1" u="sng">
                <a:solidFill>
                  <a:srgbClr val="000000"/>
                </a:solidFill>
                <a:latin typeface="Calibri"/>
                <a:cs typeface="Andalus" pitchFamily="18"/>
              </a:rPr>
              <a:t>Clearing Private Data from Browser </a:t>
            </a:r>
          </a:p>
          <a:p>
            <a:pPr>
              <a:defRPr sz="1800" b="0" i="0" u="none" strike="noStrike" kern="0" cap="none" spc="0" baseline="0">
                <a:solidFill>
                  <a:srgbClr val="000000"/>
                </a:solidFill>
                <a:uFillTx/>
              </a:defRPr>
            </a:pPr>
            <a:endParaRPr lang="en-GB" sz="2400">
              <a:solidFill>
                <a:srgbClr val="000000"/>
              </a:solidFill>
              <a:latin typeface="Calibri"/>
              <a:cs typeface="Andalus" pitchFamily="18"/>
            </a:endParaRPr>
          </a:p>
          <a:p>
            <a:pPr>
              <a:defRPr sz="1800" b="0" i="0" u="none" strike="noStrike" kern="0" cap="none" spc="0" baseline="0">
                <a:solidFill>
                  <a:srgbClr val="000000"/>
                </a:solidFill>
                <a:uFillTx/>
              </a:defRPr>
            </a:pPr>
            <a:r>
              <a:rPr lang="en-GB" sz="2400">
                <a:solidFill>
                  <a:srgbClr val="000000"/>
                </a:solidFill>
                <a:latin typeface="Calibri"/>
                <a:cs typeface="Andalus" pitchFamily="18"/>
              </a:rPr>
              <a:t>Internet Explorer stores information about the websites you visit, as well as information that websites frequently ask you to provide (such as your name and address). </a:t>
            </a:r>
          </a:p>
          <a:p>
            <a:pPr>
              <a:defRPr sz="1800" b="0" i="0" u="none" strike="noStrike" kern="0" cap="none" spc="0" baseline="0">
                <a:solidFill>
                  <a:srgbClr val="000000"/>
                </a:solidFill>
                <a:uFillTx/>
              </a:defRPr>
            </a:pPr>
            <a:endParaRPr lang="en-GB" sz="2400">
              <a:solidFill>
                <a:srgbClr val="000000"/>
              </a:solidFill>
              <a:latin typeface="Calibri"/>
              <a:cs typeface="Andalus" pitchFamily="18"/>
            </a:endParaRPr>
          </a:p>
          <a:p>
            <a:pPr>
              <a:defRPr sz="1800" b="0" i="0" u="none" strike="noStrike" kern="0" cap="none" spc="0" baseline="0">
                <a:solidFill>
                  <a:srgbClr val="000000"/>
                </a:solidFill>
                <a:uFillTx/>
              </a:defRPr>
            </a:pPr>
            <a:r>
              <a:rPr lang="en-GB" sz="2400">
                <a:solidFill>
                  <a:srgbClr val="000000"/>
                </a:solidFill>
                <a:latin typeface="Calibri"/>
                <a:cs typeface="Andalus" pitchFamily="18"/>
              </a:rPr>
              <a:t>Internet Explorer stores the following types of information: </a:t>
            </a:r>
          </a:p>
          <a:p>
            <a:pPr>
              <a:defRPr sz="1800" b="0" i="0" u="none" strike="noStrike" kern="0" cap="none" spc="0" baseline="0">
                <a:solidFill>
                  <a:srgbClr val="000000"/>
                </a:solidFill>
                <a:uFillTx/>
              </a:defRPr>
            </a:pPr>
            <a:endParaRPr lang="en-GB" sz="2400">
              <a:solidFill>
                <a:srgbClr val="000000"/>
              </a:solidFill>
              <a:latin typeface="Calibri"/>
              <a:cs typeface="Andalus" pitchFamily="18"/>
            </a:endParaRPr>
          </a:p>
          <a:p>
            <a:pPr marL="285750" indent="-285750">
              <a:buSzPct val="100000"/>
              <a:buFont typeface="Arial" pitchFamily="34"/>
              <a:buChar char="•"/>
              <a:defRPr sz="1800" b="0" i="0" u="none" strike="noStrike" kern="0" cap="none" spc="0" baseline="0">
                <a:solidFill>
                  <a:srgbClr val="000000"/>
                </a:solidFill>
                <a:uFillTx/>
              </a:defRPr>
            </a:pPr>
            <a:r>
              <a:rPr lang="en-GB" sz="2400">
                <a:solidFill>
                  <a:srgbClr val="000000"/>
                </a:solidFill>
                <a:latin typeface="Calibri"/>
                <a:cs typeface="Andalus" pitchFamily="18"/>
              </a:rPr>
              <a:t> Temporary Internet files. </a:t>
            </a:r>
          </a:p>
          <a:p>
            <a:pPr marL="285750" indent="-285750">
              <a:buSzPct val="100000"/>
              <a:buFont typeface="Arial" pitchFamily="34"/>
              <a:buChar char="•"/>
              <a:defRPr sz="1800" b="0" i="0" u="none" strike="noStrike" kern="0" cap="none" spc="0" baseline="0">
                <a:solidFill>
                  <a:srgbClr val="000000"/>
                </a:solidFill>
                <a:uFillTx/>
              </a:defRPr>
            </a:pPr>
            <a:endParaRPr lang="en-GB" sz="2400">
              <a:solidFill>
                <a:srgbClr val="000000"/>
              </a:solidFill>
              <a:latin typeface="Calibri"/>
              <a:cs typeface="Andalus" pitchFamily="18"/>
            </a:endParaRPr>
          </a:p>
          <a:p>
            <a:pPr marL="285750" indent="-285750">
              <a:buSzPct val="100000"/>
              <a:buFont typeface="Arial" pitchFamily="34"/>
              <a:buChar char="•"/>
              <a:defRPr sz="1800" b="0" i="0" u="none" strike="noStrike" kern="0" cap="none" spc="0" baseline="0">
                <a:solidFill>
                  <a:srgbClr val="000000"/>
                </a:solidFill>
                <a:uFillTx/>
              </a:defRPr>
            </a:pPr>
            <a:r>
              <a:rPr lang="en-GB" sz="2400">
                <a:solidFill>
                  <a:srgbClr val="000000"/>
                </a:solidFill>
                <a:latin typeface="Calibri"/>
                <a:cs typeface="Andalus" pitchFamily="18"/>
              </a:rPr>
              <a:t> Cookies. </a:t>
            </a:r>
          </a:p>
          <a:p>
            <a:pPr marL="285750" indent="-285750">
              <a:buSzPct val="100000"/>
              <a:buFont typeface="Arial" pitchFamily="34"/>
              <a:buChar char="•"/>
              <a:defRPr sz="1800" b="0" i="0" u="none" strike="noStrike" kern="0" cap="none" spc="0" baseline="0">
                <a:solidFill>
                  <a:srgbClr val="000000"/>
                </a:solidFill>
                <a:uFillTx/>
              </a:defRPr>
            </a:pPr>
            <a:endParaRPr lang="en-GB" sz="2400">
              <a:solidFill>
                <a:srgbClr val="000000"/>
              </a:solidFill>
              <a:latin typeface="Calibri"/>
              <a:cs typeface="Andalus" pitchFamily="18"/>
            </a:endParaRPr>
          </a:p>
          <a:p>
            <a:pPr marL="285750" indent="-285750">
              <a:buSzPct val="100000"/>
              <a:buFont typeface="Arial" pitchFamily="34"/>
              <a:buChar char="•"/>
              <a:defRPr sz="1800" b="0" i="0" u="none" strike="noStrike" kern="0" cap="none" spc="0" baseline="0">
                <a:solidFill>
                  <a:srgbClr val="000000"/>
                </a:solidFill>
                <a:uFillTx/>
              </a:defRPr>
            </a:pPr>
            <a:r>
              <a:rPr lang="en-GB" sz="2400">
                <a:solidFill>
                  <a:srgbClr val="000000"/>
                </a:solidFill>
                <a:latin typeface="Calibri"/>
                <a:cs typeface="Andalus" pitchFamily="18"/>
              </a:rPr>
              <a:t> A history of the websites you’ve </a:t>
            </a:r>
            <a:r>
              <a:rPr lang="en-GB" sz="2400" kern="0">
                <a:solidFill>
                  <a:srgbClr val="000000"/>
                </a:solidFill>
                <a:latin typeface="Calibri"/>
                <a:cs typeface="Andalus" pitchFamily="18"/>
              </a:rPr>
              <a:t>browsed</a:t>
            </a:r>
            <a:r>
              <a:rPr lang="en-GB" sz="2400">
                <a:solidFill>
                  <a:srgbClr val="000000"/>
                </a:solidFill>
                <a:latin typeface="Calibri"/>
                <a:cs typeface="Andalus" pitchFamily="18"/>
              </a:rPr>
              <a:t>. </a:t>
            </a:r>
          </a:p>
          <a:p>
            <a:pPr marL="285750" indent="-285750">
              <a:buSzPct val="100000"/>
              <a:buFont typeface="Arial" pitchFamily="34"/>
              <a:buChar char="•"/>
              <a:defRPr sz="1800" b="0" i="0" u="none" strike="noStrike" kern="0" cap="none" spc="0" baseline="0">
                <a:solidFill>
                  <a:srgbClr val="000000"/>
                </a:solidFill>
                <a:uFillTx/>
              </a:defRPr>
            </a:pPr>
            <a:endParaRPr lang="en-GB" sz="2400">
              <a:solidFill>
                <a:srgbClr val="000000"/>
              </a:solidFill>
              <a:latin typeface="Calibri"/>
              <a:cs typeface="Andalus" pitchFamily="18"/>
            </a:endParaRPr>
          </a:p>
          <a:p>
            <a:pPr marL="285750" indent="-285750">
              <a:buSzPct val="100000"/>
              <a:buFont typeface="Arial" pitchFamily="34"/>
              <a:buChar char="•"/>
              <a:defRPr sz="1800" b="0" i="0" u="none" strike="noStrike" kern="0" cap="none" spc="0" baseline="0">
                <a:solidFill>
                  <a:srgbClr val="000000"/>
                </a:solidFill>
                <a:uFillTx/>
              </a:defRPr>
            </a:pPr>
            <a:r>
              <a:rPr lang="en-GB" sz="2400">
                <a:solidFill>
                  <a:srgbClr val="000000"/>
                </a:solidFill>
                <a:latin typeface="Calibri"/>
                <a:cs typeface="Andalus" pitchFamily="18"/>
              </a:rPr>
              <a:t> Information that you have entered into websites or the Address bar. </a:t>
            </a:r>
          </a:p>
          <a:p>
            <a:pPr marL="285750" indent="-285750">
              <a:buSzPct val="100000"/>
              <a:buFont typeface="Arial" pitchFamily="34"/>
              <a:buChar char="•"/>
              <a:defRPr sz="1800" b="0" i="0" u="none" strike="noStrike" kern="0" cap="none" spc="0" baseline="0">
                <a:solidFill>
                  <a:srgbClr val="000000"/>
                </a:solidFill>
                <a:uFillTx/>
              </a:defRPr>
            </a:pPr>
            <a:endParaRPr lang="en-GB" sz="2400">
              <a:solidFill>
                <a:srgbClr val="000000"/>
              </a:solidFill>
              <a:latin typeface="Calibri"/>
              <a:cs typeface="Andalus" pitchFamily="18"/>
            </a:endParaRPr>
          </a:p>
          <a:p>
            <a:pPr marL="285750" indent="-285750">
              <a:buSzPct val="100000"/>
              <a:buFont typeface="Arial" pitchFamily="34"/>
              <a:buChar char="•"/>
              <a:defRPr sz="1800" b="0" i="0" u="none" strike="noStrike" kern="0" cap="none" spc="0" baseline="0">
                <a:solidFill>
                  <a:srgbClr val="000000"/>
                </a:solidFill>
                <a:uFillTx/>
              </a:defRPr>
            </a:pPr>
            <a:r>
              <a:rPr lang="en-GB" sz="2400">
                <a:solidFill>
                  <a:srgbClr val="000000"/>
                </a:solidFill>
                <a:latin typeface="Calibri"/>
                <a:cs typeface="Andalus" pitchFamily="18"/>
              </a:rPr>
              <a:t> Saved web passwords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p:cTn id="25"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p:cTn id="26"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p:cTn id="31"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p:cTn id="32"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 calcmode="lin" valueType="num">
                                      <p:cBhvr>
                                        <p:cTn id="37"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p:cTn id="38"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 calcmode="lin" valueType="num">
                                      <p:cBhvr>
                                        <p:cTn id="43" dur="500" fill="hold"/>
                                        <p:tgtEl>
                                          <p:spTgt spid="2">
                                            <p:txEl>
                                              <p:pRg st="12" end="12"/>
                                            </p:txEl>
                                          </p:spTgt>
                                        </p:tgtEl>
                                        <p:attrNameLst>
                                          <p:attrName>ppt_x</p:attrName>
                                        </p:attrNameLst>
                                      </p:cBhvr>
                                      <p:tavLst>
                                        <p:tav tm="0">
                                          <p:val>
                                            <p:strVal val="0-#ppt_w/2"/>
                                          </p:val>
                                        </p:tav>
                                        <p:tav tm="100000">
                                          <p:val>
                                            <p:strVal val="#ppt_x"/>
                                          </p:val>
                                        </p:tav>
                                      </p:tavLst>
                                    </p:anim>
                                    <p:anim calcmode="lin" valueType="num">
                                      <p:cBhvr>
                                        <p:cTn id="44" dur="500" fill="hold"/>
                                        <p:tgtEl>
                                          <p:spTgt spid="2">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 calcmode="lin" valueType="num">
                                      <p:cBhvr>
                                        <p:cTn id="49" dur="500" fill="hold"/>
                                        <p:tgtEl>
                                          <p:spTgt spid="2">
                                            <p:txEl>
                                              <p:pRg st="14" end="14"/>
                                            </p:txEl>
                                          </p:spTgt>
                                        </p:tgtEl>
                                        <p:attrNameLst>
                                          <p:attrName>ppt_x</p:attrName>
                                        </p:attrNameLst>
                                      </p:cBhvr>
                                      <p:tavLst>
                                        <p:tav tm="0">
                                          <p:val>
                                            <p:strVal val="0-#ppt_w/2"/>
                                          </p:val>
                                        </p:tav>
                                        <p:tav tm="100000">
                                          <p:val>
                                            <p:strVal val="#ppt_x"/>
                                          </p:val>
                                        </p:tav>
                                      </p:tavLst>
                                    </p:anim>
                                    <p:anim calcmode="lin" valueType="num">
                                      <p:cBhvr>
                                        <p:cTn id="50" dur="500" fill="hold"/>
                                        <p:tgtEl>
                                          <p:spTgt spid="2">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name="Slide78">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91985F-A559-442B-A3A8-A7429B7C80AA}"/>
              </a:ext>
            </a:extLst>
          </p:cNvPr>
          <p:cNvSpPr/>
          <p:nvPr/>
        </p:nvSpPr>
        <p:spPr>
          <a:xfrm>
            <a:off x="1775525" y="794203"/>
            <a:ext cx="7704853" cy="3416317"/>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b="1" u="sng">
                <a:solidFill>
                  <a:srgbClr val="000000"/>
                </a:solidFill>
                <a:latin typeface="Calibri"/>
              </a:rPr>
              <a:t>Pharming  - Bogus websites</a:t>
            </a:r>
          </a:p>
          <a:p>
            <a:pPr>
              <a:defRPr sz="1800" b="0" i="0" u="none" strike="noStrike" kern="0" cap="none" spc="0" baseline="0">
                <a:solidFill>
                  <a:srgbClr val="000000"/>
                </a:solidFill>
                <a:uFillTx/>
              </a:defRPr>
            </a:pPr>
            <a:endParaRPr lang="en-GB" sz="2400" b="1">
              <a:solidFill>
                <a:srgbClr val="000000"/>
              </a:solidFill>
              <a:latin typeface="Calibri"/>
            </a:endParaRP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In a pharming scam, a victim’s computer or server is infected with malicious code that re-directs them to bogus websites. It is similar to Phishing in that it uses fake or spoofed websites to collect confidential data. However, in Pharming, the victim is re-directed to a bogus site even if they have entered the correct web address. </a:t>
            </a:r>
          </a:p>
        </p:txBody>
      </p:sp>
      <p:sp>
        <p:nvSpPr>
          <p:cNvPr id="3" name="Rectangle 2">
            <a:extLst>
              <a:ext uri="{FF2B5EF4-FFF2-40B4-BE49-F238E27FC236}">
                <a16:creationId xmlns:a16="http://schemas.microsoft.com/office/drawing/2014/main" id="{B0003BA0-C5DB-48D6-84C7-67A46AAD6C0A}"/>
              </a:ext>
            </a:extLst>
          </p:cNvPr>
          <p:cNvSpPr/>
          <p:nvPr/>
        </p:nvSpPr>
        <p:spPr>
          <a:xfrm>
            <a:off x="1775524" y="4675675"/>
            <a:ext cx="8243544" cy="1692773"/>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a:solidFill>
                  <a:srgbClr val="000000"/>
                </a:solidFill>
                <a:latin typeface="Calibri"/>
              </a:rPr>
              <a:t>One way a pharming attack is done is by using DNS poisoning. In a DNS poisoning attack, the Domain </a:t>
            </a:r>
            <a:r>
              <a:rPr lang="en-GB" sz="2400" kern="0">
                <a:solidFill>
                  <a:srgbClr val="000000"/>
                </a:solidFill>
                <a:latin typeface="Calibri"/>
              </a:rPr>
              <a:t>N</a:t>
            </a:r>
            <a:r>
              <a:rPr lang="en-GB" sz="2400">
                <a:solidFill>
                  <a:srgbClr val="000000"/>
                </a:solidFill>
                <a:latin typeface="Calibri"/>
              </a:rPr>
              <a:t>ame </a:t>
            </a:r>
            <a:r>
              <a:rPr lang="en-GB" sz="2400" kern="0">
                <a:solidFill>
                  <a:srgbClr val="000000"/>
                </a:solidFill>
                <a:latin typeface="Calibri"/>
              </a:rPr>
              <a:t>S</a:t>
            </a:r>
            <a:r>
              <a:rPr lang="en-GB" sz="2400">
                <a:solidFill>
                  <a:srgbClr val="000000"/>
                </a:solidFill>
                <a:latin typeface="Calibri"/>
              </a:rPr>
              <a:t>ystem table in a server is modified so that users are automatically </a:t>
            </a:r>
            <a:r>
              <a:rPr lang="en-GB" sz="2800" b="1">
                <a:solidFill>
                  <a:srgbClr val="000000"/>
                </a:solidFill>
                <a:latin typeface="Calibri"/>
              </a:rPr>
              <a:t>redirected to fraudulent sites.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0-#ppt_w/2"/>
                                          </p:val>
                                        </p:tav>
                                        <p:tav tm="100000">
                                          <p:val>
                                            <p:strVal val="#ppt_x"/>
                                          </p:val>
                                        </p:tav>
                                      </p:tavLst>
                                    </p:anim>
                                    <p:anim calcmode="lin" valueType="num">
                                      <p:cBhvr>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name="Slide81">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570669-435B-4BFD-AA39-90EF7541784F}"/>
              </a:ext>
            </a:extLst>
          </p:cNvPr>
          <p:cNvSpPr/>
          <p:nvPr/>
        </p:nvSpPr>
        <p:spPr>
          <a:xfrm>
            <a:off x="1775524" y="404668"/>
            <a:ext cx="8208916" cy="1569659"/>
          </a:xfrm>
          <a:prstGeom prst="rect">
            <a:avLst/>
          </a:prstGeom>
          <a:noFill/>
          <a:ln cap="flat">
            <a:noFill/>
            <a:prstDash val="solid"/>
          </a:ln>
        </p:spPr>
        <p:txBody>
          <a:bodyPr vert="horz" wrap="square" lIns="91440" tIns="45720" rIns="91440" bIns="45720" anchor="t" anchorCtr="0" compatLnSpc="1">
            <a:spAutoFit/>
          </a:bodyPr>
          <a:lstStyle/>
          <a:p>
            <a:pPr algn="ctr">
              <a:defRPr sz="1800" b="0" i="0" u="none" strike="noStrike" kern="0" cap="none" spc="0" baseline="0">
                <a:solidFill>
                  <a:srgbClr val="000000"/>
                </a:solidFill>
                <a:uFillTx/>
              </a:defRPr>
            </a:pPr>
            <a:r>
              <a:rPr lang="en-GB" sz="2400" b="1" u="sng">
                <a:solidFill>
                  <a:srgbClr val="000000"/>
                </a:solidFill>
                <a:latin typeface="Calibri"/>
              </a:rPr>
              <a:t>SOCIAL NETWORKING</a:t>
            </a:r>
            <a:r>
              <a:rPr lang="en-GB" sz="2400" u="sng">
                <a:solidFill>
                  <a:srgbClr val="000000"/>
                </a:solidFill>
                <a:latin typeface="Calibri"/>
              </a:rPr>
              <a:t> </a:t>
            </a:r>
          </a:p>
          <a:p>
            <a:pPr algn="ctr">
              <a:defRPr sz="1800" b="0" i="0" u="none" strike="noStrike" kern="0" cap="none" spc="0" baseline="0">
                <a:solidFill>
                  <a:srgbClr val="000000"/>
                </a:solidFill>
                <a:uFillTx/>
              </a:defRPr>
            </a:pPr>
            <a:endParaRPr lang="en-GB" sz="2400" u="sng">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Social networks are excellent tools for meeting and engaging with friends, colleagues, and people sharing similar interests. </a:t>
            </a:r>
          </a:p>
        </p:txBody>
      </p:sp>
      <p:sp>
        <p:nvSpPr>
          <p:cNvPr id="3" name="Rectangle 2">
            <a:extLst>
              <a:ext uri="{FF2B5EF4-FFF2-40B4-BE49-F238E27FC236}">
                <a16:creationId xmlns:a16="http://schemas.microsoft.com/office/drawing/2014/main" id="{C0F869AF-5D70-4D3F-8CCA-97AC9BAE2C70}"/>
              </a:ext>
            </a:extLst>
          </p:cNvPr>
          <p:cNvSpPr/>
          <p:nvPr/>
        </p:nvSpPr>
        <p:spPr>
          <a:xfrm>
            <a:off x="1847523" y="2564901"/>
            <a:ext cx="8280916" cy="3539432"/>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3200" b="1">
                <a:solidFill>
                  <a:srgbClr val="000000"/>
                </a:solidFill>
                <a:latin typeface="Calibri"/>
              </a:rPr>
              <a:t>Potential dangers</a:t>
            </a:r>
            <a:r>
              <a:rPr lang="en-GB" sz="2000">
                <a:solidFill>
                  <a:srgbClr val="000000"/>
                </a:solidFill>
                <a:latin typeface="Calibri"/>
              </a:rPr>
              <a:t>      </a:t>
            </a:r>
            <a:endParaRPr lang="en-GB" sz="2400">
              <a:solidFill>
                <a:srgbClr val="000000"/>
              </a:solidFill>
              <a:latin typeface="Calibri"/>
            </a:endParaRPr>
          </a:p>
          <a:p>
            <a:pPr>
              <a:defRPr sz="1800" b="0" i="0" u="none" strike="noStrike" kern="0" cap="none" spc="0" baseline="0">
                <a:solidFill>
                  <a:srgbClr val="000000"/>
                </a:solidFill>
                <a:uFillTx/>
              </a:defRPr>
            </a:pPr>
            <a:endParaRPr lang="en-GB" sz="2400">
              <a:solidFill>
                <a:srgbClr val="000000"/>
              </a:solidFill>
              <a:latin typeface="Calibri"/>
            </a:endParaRPr>
          </a:p>
          <a:p>
            <a:pPr marL="342900" indent="-342900">
              <a:buSzPct val="100000"/>
              <a:buFont typeface="Arial" pitchFamily="34"/>
              <a:buChar char="•"/>
              <a:defRPr sz="1800" b="0" i="0" u="none" strike="noStrike" kern="0" cap="none" spc="0" baseline="0">
                <a:solidFill>
                  <a:srgbClr val="000000"/>
                </a:solidFill>
                <a:uFillTx/>
              </a:defRPr>
            </a:pPr>
            <a:r>
              <a:rPr lang="en-GB" sz="2400">
                <a:solidFill>
                  <a:srgbClr val="000000"/>
                </a:solidFill>
                <a:latin typeface="Calibri"/>
              </a:rPr>
              <a:t>Cyber bullying/grooming </a:t>
            </a:r>
          </a:p>
          <a:p>
            <a:pPr marL="342900" indent="-342900">
              <a:buSzPct val="100000"/>
              <a:buFont typeface="Arial" pitchFamily="34"/>
              <a:buChar char="•"/>
              <a:defRPr sz="1800" b="0" i="0" u="none" strike="noStrike" kern="0" cap="none" spc="0" baseline="0">
                <a:solidFill>
                  <a:srgbClr val="000000"/>
                </a:solidFill>
                <a:uFillTx/>
              </a:defRPr>
            </a:pPr>
            <a:endParaRPr lang="en-GB" sz="2400">
              <a:solidFill>
                <a:srgbClr val="000000"/>
              </a:solidFill>
              <a:latin typeface="Calibri"/>
            </a:endParaRPr>
          </a:p>
          <a:p>
            <a:pPr marL="342900" indent="-342900">
              <a:buSzPct val="100000"/>
              <a:buFont typeface="Arial" pitchFamily="34"/>
              <a:buChar char="•"/>
              <a:defRPr sz="1800" b="0" i="0" u="none" strike="noStrike" kern="0" cap="none" spc="0" baseline="0">
                <a:solidFill>
                  <a:srgbClr val="000000"/>
                </a:solidFill>
                <a:uFillTx/>
              </a:defRPr>
            </a:pPr>
            <a:r>
              <a:rPr lang="en-GB" sz="2400">
                <a:solidFill>
                  <a:srgbClr val="000000"/>
                </a:solidFill>
                <a:latin typeface="Calibri"/>
              </a:rPr>
              <a:t>Misleading/dangerous information </a:t>
            </a:r>
          </a:p>
          <a:p>
            <a:pPr marL="342900" indent="-342900">
              <a:buSzPct val="100000"/>
              <a:buFont typeface="Arial" pitchFamily="34"/>
              <a:buChar char="•"/>
              <a:defRPr sz="1800" b="0" i="0" u="none" strike="noStrike" kern="0" cap="none" spc="0" baseline="0">
                <a:solidFill>
                  <a:srgbClr val="000000"/>
                </a:solidFill>
                <a:uFillTx/>
              </a:defRPr>
            </a:pPr>
            <a:endParaRPr lang="en-GB" sz="2400">
              <a:solidFill>
                <a:srgbClr val="000000"/>
              </a:solidFill>
              <a:latin typeface="Calibri"/>
            </a:endParaRPr>
          </a:p>
          <a:p>
            <a:pPr marL="342900" indent="-342900">
              <a:buSzPct val="100000"/>
              <a:buFont typeface="Arial" pitchFamily="34"/>
              <a:buChar char="•"/>
              <a:defRPr sz="1800" b="0" i="0" u="none" strike="noStrike" kern="0" cap="none" spc="0" baseline="0">
                <a:solidFill>
                  <a:srgbClr val="000000"/>
                </a:solidFill>
                <a:uFillTx/>
              </a:defRPr>
            </a:pPr>
            <a:r>
              <a:rPr lang="en-GB" sz="2400">
                <a:solidFill>
                  <a:srgbClr val="000000"/>
                </a:solidFill>
                <a:latin typeface="Calibri"/>
              </a:rPr>
              <a:t>False identities </a:t>
            </a:r>
          </a:p>
          <a:p>
            <a:pPr marL="342900" indent="-342900">
              <a:buSzPct val="100000"/>
              <a:buFont typeface="Arial" pitchFamily="34"/>
              <a:buChar char="•"/>
              <a:defRPr sz="1800" b="0" i="0" u="none" strike="noStrike" kern="0" cap="none" spc="0" baseline="0">
                <a:solidFill>
                  <a:srgbClr val="000000"/>
                </a:solidFill>
                <a:uFillTx/>
              </a:defRPr>
            </a:pPr>
            <a:endParaRPr lang="en-GB" sz="2400">
              <a:solidFill>
                <a:srgbClr val="000000"/>
              </a:solidFill>
              <a:latin typeface="Calibri"/>
            </a:endParaRPr>
          </a:p>
          <a:p>
            <a:pPr marL="342900" indent="-342900">
              <a:buSzPct val="100000"/>
              <a:buFont typeface="Arial" pitchFamily="34"/>
              <a:buChar char="•"/>
              <a:defRPr sz="1800" b="0" i="0" u="none" strike="noStrike" kern="0" cap="none" spc="0" baseline="0">
                <a:solidFill>
                  <a:srgbClr val="000000"/>
                </a:solidFill>
                <a:uFillTx/>
              </a:defRPr>
            </a:pPr>
            <a:r>
              <a:rPr lang="en-GB" sz="2400">
                <a:solidFill>
                  <a:srgbClr val="000000"/>
                </a:solidFill>
                <a:latin typeface="Calibri"/>
              </a:rPr>
              <a:t>Fraudulent links or messages.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name="Slide82">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2704E9-2952-4CE2-888F-50B97C5C43CB}"/>
              </a:ext>
            </a:extLst>
          </p:cNvPr>
          <p:cNvSpPr txBox="1"/>
          <p:nvPr/>
        </p:nvSpPr>
        <p:spPr>
          <a:xfrm>
            <a:off x="1559497" y="116631"/>
            <a:ext cx="9108502" cy="5632310"/>
          </a:xfrm>
          <a:prstGeom prst="rect">
            <a:avLst/>
          </a:prstGeom>
          <a:noFill/>
          <a:ln cap="flat">
            <a:noFill/>
          </a:ln>
        </p:spPr>
        <p:txBody>
          <a:bodyPr vert="horz" wrap="square" lIns="91440" tIns="45720" rIns="91440" bIns="45720" anchor="t" anchorCtr="0" compatLnSpc="1">
            <a:spAutoFit/>
          </a:bodyPr>
          <a:lstStyle/>
          <a:p>
            <a:pPr algn="ctr">
              <a:defRPr sz="1800" b="0" i="0" u="none" strike="noStrike" kern="0" cap="none" spc="0" baseline="0">
                <a:solidFill>
                  <a:srgbClr val="000000"/>
                </a:solidFill>
                <a:uFillTx/>
              </a:defRPr>
            </a:pPr>
            <a:r>
              <a:rPr lang="en-GB" sz="2400" b="1" u="sng">
                <a:solidFill>
                  <a:srgbClr val="000000"/>
                </a:solidFill>
                <a:latin typeface="Calibri"/>
              </a:rPr>
              <a:t>Secure and Backup Data</a:t>
            </a:r>
          </a:p>
          <a:p>
            <a:pPr algn="ctr">
              <a:defRPr sz="1800" b="0" i="0" u="none" strike="noStrike" kern="0" cap="none" spc="0" baseline="0">
                <a:solidFill>
                  <a:srgbClr val="000000"/>
                </a:solidFill>
                <a:uFillTx/>
              </a:defRPr>
            </a:pPr>
            <a:endParaRPr lang="en-GB" sz="2400" b="1" u="sng">
              <a:solidFill>
                <a:srgbClr val="000000"/>
              </a:solidFill>
              <a:latin typeface="Calibri"/>
            </a:endParaRPr>
          </a:p>
          <a:p>
            <a:pPr algn="ctr">
              <a:defRPr sz="1800" b="0" i="0" u="none" strike="noStrike" kern="0" cap="none" spc="0" baseline="0">
                <a:solidFill>
                  <a:srgbClr val="000000"/>
                </a:solidFill>
                <a:uFillTx/>
              </a:defRPr>
            </a:pPr>
            <a:endParaRPr lang="en-GB" sz="2400" b="1" u="sng">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There </a:t>
            </a:r>
            <a:r>
              <a:rPr lang="en-GB" sz="2400" kern="0">
                <a:solidFill>
                  <a:srgbClr val="000000"/>
                </a:solidFill>
                <a:latin typeface="Calibri"/>
              </a:rPr>
              <a:t>are </a:t>
            </a:r>
            <a:r>
              <a:rPr lang="en-GB" sz="2400">
                <a:solidFill>
                  <a:srgbClr val="000000"/>
                </a:solidFill>
                <a:latin typeface="Calibri"/>
              </a:rPr>
              <a:t>a range of measures you can take to enhance the physical security of your, or your organisation’s, devices: </a:t>
            </a: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b="1">
                <a:solidFill>
                  <a:srgbClr val="000000"/>
                </a:solidFill>
                <a:latin typeface="Calibri"/>
              </a:rPr>
              <a:t>Do not leave unsecured computers or devices unattended </a:t>
            </a:r>
            <a:r>
              <a:rPr lang="en-GB" sz="2400">
                <a:solidFill>
                  <a:srgbClr val="000000"/>
                </a:solidFill>
                <a:latin typeface="Calibri"/>
              </a:rPr>
              <a:t>– this will reduce the likelihood of them being stolen. </a:t>
            </a: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b="1">
                <a:solidFill>
                  <a:srgbClr val="000000"/>
                </a:solidFill>
                <a:latin typeface="Calibri"/>
              </a:rPr>
              <a:t>Record details and location of items and equipment</a:t>
            </a:r>
            <a:r>
              <a:rPr lang="en-GB" sz="2400">
                <a:solidFill>
                  <a:srgbClr val="000000"/>
                </a:solidFill>
                <a:latin typeface="Calibri"/>
              </a:rPr>
              <a:t>, for example PCs. This allows for equipment to be tracked easily. </a:t>
            </a: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b="1" kern="0">
                <a:solidFill>
                  <a:srgbClr val="000000"/>
                </a:solidFill>
                <a:latin typeface="Calibri"/>
              </a:rPr>
              <a:t>Use cable locks </a:t>
            </a:r>
            <a:r>
              <a:rPr lang="en-GB" sz="2400" kern="0">
                <a:solidFill>
                  <a:srgbClr val="000000"/>
                </a:solidFill>
                <a:latin typeface="Calibri"/>
              </a:rPr>
              <a:t>to secure computers and devices safely, especially if members of the public have access to the work area. </a:t>
            </a:r>
          </a:p>
          <a:p>
            <a:pPr>
              <a:defRPr sz="1800" b="0" i="0" u="none" strike="noStrike" kern="0" cap="none" spc="0" baseline="0">
                <a:solidFill>
                  <a:srgbClr val="000000"/>
                </a:solidFill>
                <a:uFillTx/>
              </a:defRPr>
            </a:pPr>
            <a:endParaRPr lang="en-GB" sz="2400">
              <a:solidFill>
                <a:srgbClr val="000000"/>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p:cTn id="1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p:cTn id="1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p:cTn id="19"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p:cTn id="20"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p:cTn id="25"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p:cTn id="26"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 calcmode="lin" valueType="num">
                                      <p:cBhvr>
                                        <p:cTn id="31"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p:cTn id="32"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name="Slide83">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54F3C6-6564-46A5-A5E7-F1DEC75A84BE}"/>
              </a:ext>
            </a:extLst>
          </p:cNvPr>
          <p:cNvSpPr/>
          <p:nvPr/>
        </p:nvSpPr>
        <p:spPr>
          <a:xfrm>
            <a:off x="1703516" y="116632"/>
            <a:ext cx="8640961" cy="7478969"/>
          </a:xfrm>
          <a:prstGeom prst="rect">
            <a:avLst/>
          </a:prstGeom>
          <a:noFill/>
          <a:ln cap="flat">
            <a:noFill/>
            <a:prstDash val="solid"/>
          </a:ln>
        </p:spPr>
        <p:txBody>
          <a:bodyPr vert="horz" wrap="square" lIns="91440" tIns="45720" rIns="91440" bIns="45720" anchor="t" anchorCtr="0" compatLnSpc="1">
            <a:spAutoFit/>
          </a:bodyPr>
          <a:lstStyle/>
          <a:p>
            <a:pPr algn="ctr">
              <a:defRPr sz="1800" b="0" i="0" u="none" strike="noStrike" kern="0" cap="none" spc="0" baseline="0">
                <a:solidFill>
                  <a:srgbClr val="000000"/>
                </a:solidFill>
                <a:uFillTx/>
              </a:defRPr>
            </a:pPr>
            <a:r>
              <a:rPr lang="en-GB" sz="2400" b="1" u="sng">
                <a:solidFill>
                  <a:srgbClr val="000000"/>
                </a:solidFill>
                <a:latin typeface="Calibri"/>
              </a:rPr>
              <a:t>SECURE DELETION AND DESTRUCTION </a:t>
            </a: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When you need to dispose of a storage device that contains important information, appropriate steps must be taken to ensure that the data is permanently erased and cannot be recovered by unauthorised individuals. </a:t>
            </a:r>
          </a:p>
          <a:p>
            <a:pPr>
              <a:defRPr sz="1800" b="0" i="0" u="none" strike="noStrike" kern="0" cap="none" spc="0" baseline="0">
                <a:solidFill>
                  <a:srgbClr val="000000"/>
                </a:solidFill>
                <a:uFillTx/>
              </a:defRPr>
            </a:pPr>
            <a:endParaRPr lang="en-GB" sz="2400" kern="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Data remains on media even after it has been “permanently deleted”. When a user deletes a file, it is usually moved to the </a:t>
            </a:r>
            <a:r>
              <a:rPr lang="en-GB" sz="2400" kern="0">
                <a:solidFill>
                  <a:srgbClr val="000000"/>
                </a:solidFill>
                <a:latin typeface="Calibri"/>
              </a:rPr>
              <a:t>recycle</a:t>
            </a:r>
            <a:r>
              <a:rPr lang="en-GB" sz="2400">
                <a:solidFill>
                  <a:srgbClr val="000000"/>
                </a:solidFill>
                <a:latin typeface="Calibri"/>
              </a:rPr>
              <a:t> bin.  A user can empty the trash bin, seemingly “permanently” deleting the file from the computer. </a:t>
            </a:r>
          </a:p>
          <a:p>
            <a:pPr>
              <a:defRPr sz="1800" b="0" i="0" u="none" strike="noStrike" kern="0" cap="none" spc="0" baseline="0">
                <a:solidFill>
                  <a:srgbClr val="000000"/>
                </a:solidFill>
                <a:uFillTx/>
              </a:defRPr>
            </a:pPr>
            <a:endParaRPr lang="en-GB" sz="2400" b="1">
              <a:solidFill>
                <a:srgbClr val="000000"/>
              </a:solidFill>
              <a:latin typeface="Calibri"/>
            </a:endParaRPr>
          </a:p>
          <a:p>
            <a:pPr>
              <a:defRPr sz="1800" b="0" i="0" u="none" strike="noStrike" kern="0" cap="none" spc="0" baseline="0">
                <a:solidFill>
                  <a:srgbClr val="000000"/>
                </a:solidFill>
                <a:uFillTx/>
              </a:defRPr>
            </a:pPr>
            <a:r>
              <a:rPr lang="en-GB" sz="2400" b="1">
                <a:solidFill>
                  <a:srgbClr val="000000"/>
                </a:solidFill>
                <a:latin typeface="Calibri"/>
              </a:rPr>
              <a:t>Common Methods of Permanently Destroying Data Shredding</a:t>
            </a:r>
            <a:r>
              <a:rPr lang="en-GB" sz="2400">
                <a:solidFill>
                  <a:srgbClr val="000000"/>
                </a:solidFill>
                <a:latin typeface="Calibri"/>
              </a:rPr>
              <a:t> </a:t>
            </a: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Paper containing sensitive information should be shredded. Shredders are very cost effective. Specialised shredders can also be used to permanently destroy storage media such as DVDs or hard drives. </a:t>
            </a:r>
            <a:endParaRPr lang="en-GB" sz="2400" b="1">
              <a:solidFill>
                <a:srgbClr val="000000"/>
              </a:solidFill>
              <a:latin typeface="Calibri"/>
            </a:endParaRPr>
          </a:p>
          <a:p>
            <a:pPr>
              <a:defRPr sz="1800" b="0" i="0" u="none" strike="noStrike" kern="0" cap="none" spc="0" baseline="0">
                <a:solidFill>
                  <a:srgbClr val="000000"/>
                </a:solidFill>
                <a:uFillTx/>
              </a:defRPr>
            </a:pPr>
            <a:endParaRPr lang="en-GB" sz="2400" b="1">
              <a:solidFill>
                <a:srgbClr val="000000"/>
              </a:solidFill>
              <a:latin typeface="Calibri"/>
            </a:endParaRPr>
          </a:p>
          <a:p>
            <a:pPr>
              <a:defRPr sz="1800" b="0" i="0" u="none" strike="noStrike" kern="0" cap="none" spc="0" baseline="0">
                <a:solidFill>
                  <a:srgbClr val="000000"/>
                </a:solidFill>
                <a:uFillTx/>
              </a:defRPr>
            </a:pPr>
            <a:endParaRPr lang="en-GB" sz="2400">
              <a:solidFill>
                <a:srgbClr val="000000"/>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p:cTn id="25"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p:cTn id="26"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p:cTn id="31"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p:cTn id="32"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name="Slide84">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F6C96F-7884-42ED-9839-EBA39F835A11}"/>
              </a:ext>
            </a:extLst>
          </p:cNvPr>
          <p:cNvSpPr/>
          <p:nvPr/>
        </p:nvSpPr>
        <p:spPr>
          <a:xfrm>
            <a:off x="1564819" y="159224"/>
            <a:ext cx="9721077" cy="7109642"/>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b="1">
                <a:solidFill>
                  <a:srgbClr val="000000"/>
                </a:solidFill>
                <a:latin typeface="Calibri"/>
              </a:rPr>
              <a:t>Specific destruction techniques include: </a:t>
            </a:r>
            <a:endParaRPr lang="en-GB" sz="2400">
              <a:solidFill>
                <a:srgbClr val="000000"/>
              </a:solidFill>
              <a:latin typeface="Calibri"/>
            </a:endParaRP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Physically breaking the media apart, by grinding, shredding, etc. </a:t>
            </a: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b="1">
                <a:solidFill>
                  <a:srgbClr val="000000"/>
                </a:solidFill>
                <a:latin typeface="Calibri"/>
              </a:rPr>
              <a:t>Incineration. </a:t>
            </a:r>
          </a:p>
          <a:p>
            <a:pPr>
              <a:defRPr sz="1800" b="0" i="0" u="none" strike="noStrike" kern="0" cap="none" spc="0" baseline="0">
                <a:solidFill>
                  <a:srgbClr val="000000"/>
                </a:solidFill>
                <a:uFillTx/>
              </a:defRPr>
            </a:pPr>
            <a:r>
              <a:rPr lang="en-GB" sz="2400">
                <a:solidFill>
                  <a:srgbClr val="000000"/>
                </a:solidFill>
                <a:latin typeface="Calibri"/>
              </a:rPr>
              <a:t>Phase transition (liquefaction or vaporisation of a solid disk). </a:t>
            </a:r>
          </a:p>
          <a:p>
            <a:pPr>
              <a:defRPr sz="1800" b="0" i="0" u="none" strike="noStrike" kern="0" cap="none" spc="0" baseline="0">
                <a:solidFill>
                  <a:srgbClr val="000000"/>
                </a:solidFill>
                <a:uFillTx/>
              </a:defRPr>
            </a:pPr>
            <a:r>
              <a:rPr lang="en-GB" sz="2400" kern="0">
                <a:solidFill>
                  <a:srgbClr val="000000"/>
                </a:solidFill>
                <a:latin typeface="Calibri"/>
              </a:rPr>
              <a:t>A</a:t>
            </a:r>
            <a:r>
              <a:rPr lang="en-GB" sz="2400">
                <a:solidFill>
                  <a:srgbClr val="000000"/>
                </a:solidFill>
                <a:latin typeface="Calibri"/>
              </a:rPr>
              <a:t>pplication of corrosive chemicals, such as acids, to recording surfaces. </a:t>
            </a:r>
          </a:p>
          <a:p>
            <a:pPr>
              <a:defRPr sz="1800" b="0" i="0" u="none" strike="noStrike" kern="0" cap="none" spc="0" baseline="0">
                <a:solidFill>
                  <a:srgbClr val="000000"/>
                </a:solidFill>
                <a:uFillTx/>
              </a:defRPr>
            </a:pPr>
            <a:endParaRPr lang="en-GB" sz="2400" kern="0">
              <a:solidFill>
                <a:srgbClr val="000000"/>
              </a:solidFill>
              <a:latin typeface="Calibri"/>
            </a:endParaRPr>
          </a:p>
          <a:p>
            <a:pPr>
              <a:defRPr sz="1800" b="0" i="0" u="none" strike="noStrike" kern="0" cap="none" spc="0" baseline="0">
                <a:solidFill>
                  <a:srgbClr val="000000"/>
                </a:solidFill>
                <a:uFillTx/>
              </a:defRPr>
            </a:pPr>
            <a:r>
              <a:rPr lang="en-GB" sz="2400" b="1" kern="0">
                <a:solidFill>
                  <a:srgbClr val="000000"/>
                </a:solidFill>
                <a:latin typeface="Calibri"/>
              </a:rPr>
              <a:t>Corrosive Liquids</a:t>
            </a:r>
            <a:endParaRPr lang="en-GB" sz="2400" b="1">
              <a:solidFill>
                <a:srgbClr val="000000"/>
              </a:solidFill>
              <a:latin typeface="Calibri"/>
            </a:endParaRP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b="1">
                <a:solidFill>
                  <a:srgbClr val="000000"/>
                </a:solidFill>
                <a:latin typeface="Calibri"/>
              </a:rPr>
              <a:t>Using Data Destruction Utilities </a:t>
            </a:r>
            <a:endParaRPr lang="en-GB" sz="240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Magnetic storage, such as computer hard drives, can be cleaned by </a:t>
            </a:r>
          </a:p>
          <a:p>
            <a:pPr>
              <a:defRPr sz="1800" b="0" i="0" u="none" strike="noStrike" kern="0" cap="none" spc="0" baseline="0">
                <a:solidFill>
                  <a:srgbClr val="000000"/>
                </a:solidFill>
                <a:uFillTx/>
              </a:defRPr>
            </a:pPr>
            <a:r>
              <a:rPr lang="en-GB" sz="2400">
                <a:solidFill>
                  <a:srgbClr val="000000"/>
                </a:solidFill>
                <a:latin typeface="Calibri"/>
              </a:rPr>
              <a:t>software that uses an over-writing or "wiping" processes. USB </a:t>
            </a:r>
          </a:p>
          <a:p>
            <a:pPr>
              <a:defRPr sz="1800" b="0" i="0" u="none" strike="noStrike" kern="0" cap="none" spc="0" baseline="0">
                <a:solidFill>
                  <a:srgbClr val="000000"/>
                </a:solidFill>
                <a:uFillTx/>
              </a:defRPr>
            </a:pPr>
            <a:r>
              <a:rPr lang="en-GB" sz="2400">
                <a:solidFill>
                  <a:srgbClr val="000000"/>
                </a:solidFill>
                <a:latin typeface="Calibri"/>
              </a:rPr>
              <a:t>"flash drive" devices can also be cleaned in this way. This special </a:t>
            </a:r>
          </a:p>
          <a:p>
            <a:pPr>
              <a:defRPr sz="1800" b="0" i="0" u="none" strike="noStrike" kern="0" cap="none" spc="0" baseline="0">
                <a:solidFill>
                  <a:srgbClr val="000000"/>
                </a:solidFill>
                <a:uFillTx/>
              </a:defRPr>
            </a:pPr>
            <a:r>
              <a:rPr lang="en-GB" sz="2400">
                <a:solidFill>
                  <a:srgbClr val="000000"/>
                </a:solidFill>
                <a:latin typeface="Calibri"/>
              </a:rPr>
              <a:t>software over-writes all the usable storage locations. Most secure </a:t>
            </a:r>
          </a:p>
          <a:p>
            <a:pPr>
              <a:defRPr sz="1800" b="0" i="0" u="none" strike="noStrike" kern="0" cap="none" spc="0" baseline="0">
                <a:solidFill>
                  <a:srgbClr val="000000"/>
                </a:solidFill>
                <a:uFillTx/>
              </a:defRPr>
            </a:pPr>
            <a:r>
              <a:rPr lang="en-GB" sz="2400">
                <a:solidFill>
                  <a:srgbClr val="000000"/>
                </a:solidFill>
                <a:latin typeface="Calibri"/>
              </a:rPr>
              <a:t>file deletion software offers a choice of more and less secure </a:t>
            </a:r>
          </a:p>
          <a:p>
            <a:pPr>
              <a:defRPr sz="1800" b="0" i="0" u="none" strike="noStrike" kern="0" cap="none" spc="0" baseline="0">
                <a:solidFill>
                  <a:srgbClr val="000000"/>
                </a:solidFill>
                <a:uFillTx/>
              </a:defRPr>
            </a:pPr>
            <a:r>
              <a:rPr lang="en-GB" sz="2400">
                <a:solidFill>
                  <a:srgbClr val="000000"/>
                </a:solidFill>
                <a:latin typeface="Calibri"/>
              </a:rPr>
              <a:t>over-writing options. More secure options take more time, given the multiple over-write operations. </a:t>
            </a:r>
          </a:p>
          <a:p>
            <a:pPr>
              <a:defRPr sz="1800" b="0" i="0" u="none" strike="noStrike" kern="0" cap="none" spc="0" baseline="0">
                <a:solidFill>
                  <a:srgbClr val="000000"/>
                </a:solidFill>
                <a:uFillTx/>
              </a:defRPr>
            </a:pPr>
            <a:endParaRPr lang="en-GB" sz="2400">
              <a:solidFill>
                <a:srgbClr val="000000"/>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p:cTn id="25"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p:cTn id="26" dur="500" fill="hold"/>
                                        <p:tgtEl>
                                          <p:spTgt spid="2">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p:cTn id="29"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p:cTn id="30" dur="500" fill="hold"/>
                                        <p:tgtEl>
                                          <p:spTgt spid="2">
                                            <p:txEl>
                                              <p:pRg st="6" end="6"/>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 calcmode="lin" valueType="num">
                                      <p:cBhvr>
                                        <p:cTn id="33"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p:cTn id="34"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anim calcmode="lin" valueType="num">
                                      <p:cBhvr>
                                        <p:cTn id="39"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p:cTn id="40"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11" end="11"/>
                                            </p:txEl>
                                          </p:spTgt>
                                        </p:tgtEl>
                                        <p:attrNameLst>
                                          <p:attrName>style.visibility</p:attrName>
                                        </p:attrNameLst>
                                      </p:cBhvr>
                                      <p:to>
                                        <p:strVal val="visible"/>
                                      </p:to>
                                    </p:set>
                                    <p:anim calcmode="lin" valueType="num">
                                      <p:cBhvr>
                                        <p:cTn id="45"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
                                            <p:txEl>
                                              <p:pRg st="12" end="12"/>
                                            </p:txEl>
                                          </p:spTgt>
                                        </p:tgtEl>
                                        <p:attrNameLst>
                                          <p:attrName>style.visibility</p:attrName>
                                        </p:attrNameLst>
                                      </p:cBhvr>
                                      <p:to>
                                        <p:strVal val="visible"/>
                                      </p:to>
                                    </p:set>
                                    <p:anim calcmode="lin" valueType="num">
                                      <p:cBhvr>
                                        <p:cTn id="49"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50"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
                                            <p:txEl>
                                              <p:pRg st="13" end="13"/>
                                            </p:txEl>
                                          </p:spTgt>
                                        </p:tgtEl>
                                        <p:attrNameLst>
                                          <p:attrName>style.visibility</p:attrName>
                                        </p:attrNameLst>
                                      </p:cBhvr>
                                      <p:to>
                                        <p:strVal val="visible"/>
                                      </p:to>
                                    </p:set>
                                    <p:anim calcmode="lin" valueType="num">
                                      <p:cBhvr>
                                        <p:cTn id="53"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54" dur="500" fill="hold"/>
                                        <p:tgtEl>
                                          <p:spTgt spid="2">
                                            <p:txEl>
                                              <p:pRg st="13" end="13"/>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
                                            <p:txEl>
                                              <p:pRg st="14" end="14"/>
                                            </p:txEl>
                                          </p:spTgt>
                                        </p:tgtEl>
                                        <p:attrNameLst>
                                          <p:attrName>style.visibility</p:attrName>
                                        </p:attrNameLst>
                                      </p:cBhvr>
                                      <p:to>
                                        <p:strVal val="visible"/>
                                      </p:to>
                                    </p:set>
                                    <p:anim calcmode="lin" valueType="num">
                                      <p:cBhvr>
                                        <p:cTn id="57"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58" dur="500" fill="hold"/>
                                        <p:tgtEl>
                                          <p:spTgt spid="2">
                                            <p:txEl>
                                              <p:pRg st="14" end="14"/>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
                                            <p:txEl>
                                              <p:pRg st="15" end="15"/>
                                            </p:txEl>
                                          </p:spTgt>
                                        </p:tgtEl>
                                        <p:attrNameLst>
                                          <p:attrName>style.visibility</p:attrName>
                                        </p:attrNameLst>
                                      </p:cBhvr>
                                      <p:to>
                                        <p:strVal val="visible"/>
                                      </p:to>
                                    </p:set>
                                    <p:anim calcmode="lin" valueType="num">
                                      <p:cBhvr>
                                        <p:cTn id="61"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62" dur="500" fill="hold"/>
                                        <p:tgtEl>
                                          <p:spTgt spid="2">
                                            <p:txEl>
                                              <p:pRg st="15" end="15"/>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
                                            <p:txEl>
                                              <p:pRg st="16" end="16"/>
                                            </p:txEl>
                                          </p:spTgt>
                                        </p:tgtEl>
                                        <p:attrNameLst>
                                          <p:attrName>style.visibility</p:attrName>
                                        </p:attrNameLst>
                                      </p:cBhvr>
                                      <p:to>
                                        <p:strVal val="visible"/>
                                      </p:to>
                                    </p:set>
                                    <p:anim calcmode="lin" valueType="num">
                                      <p:cBhvr>
                                        <p:cTn id="65" dur="500" fill="hold"/>
                                        <p:tgtEl>
                                          <p:spTgt spid="2">
                                            <p:txEl>
                                              <p:pRg st="16" end="16"/>
                                            </p:txEl>
                                          </p:spTgt>
                                        </p:tgtEl>
                                        <p:attrNameLst>
                                          <p:attrName>ppt_x</p:attrName>
                                        </p:attrNameLst>
                                      </p:cBhvr>
                                      <p:tavLst>
                                        <p:tav tm="0">
                                          <p:val>
                                            <p:strVal val="#ppt_x"/>
                                          </p:val>
                                        </p:tav>
                                        <p:tav tm="100000">
                                          <p:val>
                                            <p:strVal val="#ppt_x"/>
                                          </p:val>
                                        </p:tav>
                                      </p:tavLst>
                                    </p:anim>
                                    <p:anim calcmode="lin" valueType="num">
                                      <p:cBhvr>
                                        <p:cTn id="66" dur="500" fill="hold"/>
                                        <p:tgtEl>
                                          <p:spTgt spid="2">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4">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8D50-15A7-4674-98B3-32129C246EC2}"/>
              </a:ext>
            </a:extLst>
          </p:cNvPr>
          <p:cNvSpPr txBox="1">
            <a:spLocks noGrp="1"/>
          </p:cNvSpPr>
          <p:nvPr>
            <p:ph type="title"/>
          </p:nvPr>
        </p:nvSpPr>
        <p:spPr>
          <a:xfrm>
            <a:off x="1981200" y="-27386"/>
            <a:ext cx="8229600" cy="1143000"/>
          </a:xfrm>
        </p:spPr>
        <p:txBody>
          <a:bodyPr/>
          <a:lstStyle/>
          <a:p>
            <a:pPr lvl="0"/>
            <a:r>
              <a:rPr lang="en-GB" sz="2800" u="sng"/>
              <a:t>Cloud Computing</a:t>
            </a:r>
          </a:p>
        </p:txBody>
      </p:sp>
      <p:sp>
        <p:nvSpPr>
          <p:cNvPr id="3" name="Rectangle 5">
            <a:extLst>
              <a:ext uri="{FF2B5EF4-FFF2-40B4-BE49-F238E27FC236}">
                <a16:creationId xmlns:a16="http://schemas.microsoft.com/office/drawing/2014/main" id="{2AD576DF-BC93-419E-B40E-334B11544F73}"/>
              </a:ext>
            </a:extLst>
          </p:cNvPr>
          <p:cNvSpPr/>
          <p:nvPr/>
        </p:nvSpPr>
        <p:spPr>
          <a:xfrm>
            <a:off x="2063550" y="1049265"/>
            <a:ext cx="8064898" cy="1446553"/>
          </a:xfrm>
          <a:prstGeom prst="rect">
            <a:avLst/>
          </a:prstGeom>
          <a:noFill/>
          <a:ln w="9528" cap="flat">
            <a:solidFill>
              <a:srgbClr val="000000"/>
            </a:solidFill>
            <a:prstDash val="solid"/>
            <a:miter/>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200">
                <a:solidFill>
                  <a:srgbClr val="000000"/>
                </a:solidFill>
                <a:latin typeface="Calibri"/>
              </a:rPr>
              <a:t>Cloud computing is a type of internet based software, </a:t>
            </a:r>
            <a:r>
              <a:rPr lang="en-GB" sz="2200" kern="0">
                <a:solidFill>
                  <a:srgbClr val="000000"/>
                </a:solidFill>
                <a:latin typeface="Calibri"/>
              </a:rPr>
              <a:t>it </a:t>
            </a:r>
            <a:r>
              <a:rPr lang="en-GB" sz="2200">
                <a:solidFill>
                  <a:srgbClr val="000000"/>
                </a:solidFill>
                <a:latin typeface="Calibri"/>
              </a:rPr>
              <a:t>lets users share resources and data with other devices anytime and anywhere. This allows for easy access to services and applications with very </a:t>
            </a:r>
            <a:r>
              <a:rPr lang="en-GB" sz="2200" kern="0">
                <a:solidFill>
                  <a:srgbClr val="000000"/>
                </a:solidFill>
                <a:latin typeface="Calibri"/>
              </a:rPr>
              <a:t>little </a:t>
            </a:r>
            <a:r>
              <a:rPr lang="en-GB" sz="2200">
                <a:solidFill>
                  <a:srgbClr val="000000"/>
                </a:solidFill>
                <a:latin typeface="Calibri"/>
              </a:rPr>
              <a:t>management effort. </a:t>
            </a:r>
          </a:p>
        </p:txBody>
      </p:sp>
      <p:sp>
        <p:nvSpPr>
          <p:cNvPr id="4" name="TextBox 6">
            <a:extLst>
              <a:ext uri="{FF2B5EF4-FFF2-40B4-BE49-F238E27FC236}">
                <a16:creationId xmlns:a16="http://schemas.microsoft.com/office/drawing/2014/main" id="{B3A38D0D-FBE7-4EFF-8329-6ED1973D4CE8}"/>
              </a:ext>
            </a:extLst>
          </p:cNvPr>
          <p:cNvSpPr txBox="1"/>
          <p:nvPr/>
        </p:nvSpPr>
        <p:spPr>
          <a:xfrm>
            <a:off x="1929079" y="2780928"/>
            <a:ext cx="4465262" cy="461662"/>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400" b="1" u="sng">
                <a:solidFill>
                  <a:srgbClr val="000000"/>
                </a:solidFill>
                <a:latin typeface="Calibri"/>
              </a:rPr>
              <a:t>Cloud Computing - Vulnerabilities</a:t>
            </a:r>
          </a:p>
        </p:txBody>
      </p:sp>
      <p:sp>
        <p:nvSpPr>
          <p:cNvPr id="5" name="TextBox 7">
            <a:extLst>
              <a:ext uri="{FF2B5EF4-FFF2-40B4-BE49-F238E27FC236}">
                <a16:creationId xmlns:a16="http://schemas.microsoft.com/office/drawing/2014/main" id="{D6ECCE88-B747-449A-AE3B-64BB54966EFB}"/>
              </a:ext>
            </a:extLst>
          </p:cNvPr>
          <p:cNvSpPr txBox="1"/>
          <p:nvPr/>
        </p:nvSpPr>
        <p:spPr>
          <a:xfrm>
            <a:off x="1545625" y="3573019"/>
            <a:ext cx="9240158" cy="4031873"/>
          </a:xfrm>
          <a:prstGeom prst="rect">
            <a:avLst/>
          </a:prstGeom>
          <a:noFill/>
          <a:ln cap="flat">
            <a:noFill/>
          </a:ln>
        </p:spPr>
        <p:txBody>
          <a:bodyPr vert="horz" wrap="none" lIns="91440" tIns="45720" rIns="91440" bIns="45720" anchor="t" anchorCtr="0" compatLnSpc="1">
            <a:spAutoFit/>
          </a:bodyPr>
          <a:lstStyle/>
          <a:p>
            <a:pPr marL="342900" indent="-342900">
              <a:buSzPct val="100000"/>
              <a:buFont typeface="Arial" pitchFamily="34"/>
              <a:buChar char="•"/>
              <a:defRPr sz="1800" b="0" i="0" u="none" strike="noStrike" kern="0" cap="none" spc="0" baseline="0">
                <a:solidFill>
                  <a:srgbClr val="000000"/>
                </a:solidFill>
                <a:uFillTx/>
              </a:defRPr>
            </a:pPr>
            <a:r>
              <a:rPr lang="en-GB" sz="2400" b="1" dirty="0">
                <a:solidFill>
                  <a:srgbClr val="000000"/>
                </a:solidFill>
                <a:latin typeface="Calibri"/>
              </a:rPr>
              <a:t>Session Hijacking</a:t>
            </a:r>
            <a:r>
              <a:rPr lang="en-GB" sz="2000" dirty="0">
                <a:solidFill>
                  <a:srgbClr val="000000"/>
                </a:solidFill>
                <a:latin typeface="Calibri"/>
              </a:rPr>
              <a:t> – an attacker can intercept and impersonate the user, and log </a:t>
            </a:r>
          </a:p>
          <a:p>
            <a:pPr>
              <a:defRPr sz="1800" b="0" i="0" u="none" strike="noStrike" kern="0" cap="none" spc="0" baseline="0">
                <a:solidFill>
                  <a:srgbClr val="000000"/>
                </a:solidFill>
                <a:uFillTx/>
              </a:defRPr>
            </a:pPr>
            <a:r>
              <a:rPr lang="en-GB" sz="2000" dirty="0">
                <a:solidFill>
                  <a:srgbClr val="000000"/>
                </a:solidFill>
                <a:latin typeface="Calibri"/>
              </a:rPr>
              <a:t>in using the users </a:t>
            </a:r>
            <a:r>
              <a:rPr lang="en-GB" sz="2000" kern="0" dirty="0">
                <a:solidFill>
                  <a:srgbClr val="000000"/>
                </a:solidFill>
                <a:latin typeface="Calibri"/>
              </a:rPr>
              <a:t>details</a:t>
            </a:r>
            <a:r>
              <a:rPr lang="en-GB" sz="2000" dirty="0">
                <a:solidFill>
                  <a:srgbClr val="000000"/>
                </a:solidFill>
                <a:latin typeface="Calibri"/>
              </a:rPr>
              <a:t>. </a:t>
            </a:r>
          </a:p>
          <a:p>
            <a:pPr marL="342900" indent="-342900">
              <a:buSzPct val="100000"/>
              <a:buFont typeface="Arial" pitchFamily="34"/>
              <a:buChar char="•"/>
              <a:defRPr sz="1800" b="0" i="0" u="none" strike="noStrike" kern="0" cap="none" spc="0" baseline="0">
                <a:solidFill>
                  <a:srgbClr val="000000"/>
                </a:solidFill>
                <a:uFillTx/>
              </a:defRPr>
            </a:pPr>
            <a:endParaRPr lang="en-GB" sz="2000" dirty="0">
              <a:solidFill>
                <a:srgbClr val="000000"/>
              </a:solidFill>
              <a:latin typeface="Calibri"/>
            </a:endParaRPr>
          </a:p>
          <a:p>
            <a:pPr marL="342900" indent="-342900">
              <a:buSzPct val="100000"/>
              <a:buFont typeface="Arial" pitchFamily="34"/>
              <a:buChar char="•"/>
              <a:defRPr sz="1800" b="0" i="0" u="none" strike="noStrike" kern="0" cap="none" spc="0" baseline="0">
                <a:solidFill>
                  <a:srgbClr val="000000"/>
                </a:solidFill>
                <a:uFillTx/>
              </a:defRPr>
            </a:pPr>
            <a:r>
              <a:rPr lang="en-GB" sz="2400" b="1" dirty="0">
                <a:solidFill>
                  <a:srgbClr val="000000"/>
                </a:solidFill>
                <a:latin typeface="Calibri"/>
              </a:rPr>
              <a:t>Service reliability</a:t>
            </a:r>
            <a:r>
              <a:rPr lang="en-GB" sz="2000" dirty="0">
                <a:solidFill>
                  <a:srgbClr val="000000"/>
                </a:solidFill>
                <a:latin typeface="Calibri"/>
              </a:rPr>
              <a:t> – The service can have downtime, so may become unavailable</a:t>
            </a:r>
          </a:p>
          <a:p>
            <a:pPr marL="342900" indent="-342900">
              <a:buSzPct val="100000"/>
              <a:buFont typeface="Arial" pitchFamily="34"/>
              <a:buChar char="•"/>
              <a:defRPr sz="1800" b="0" i="0" u="none" strike="noStrike" kern="0" cap="none" spc="0" baseline="0">
                <a:solidFill>
                  <a:srgbClr val="000000"/>
                </a:solidFill>
                <a:uFillTx/>
              </a:defRPr>
            </a:pPr>
            <a:endParaRPr lang="en-GB" sz="2000" dirty="0">
              <a:solidFill>
                <a:srgbClr val="000000"/>
              </a:solidFill>
              <a:latin typeface="Calibri"/>
            </a:endParaRPr>
          </a:p>
          <a:p>
            <a:pPr marL="342900" indent="-342900">
              <a:buSzPct val="100000"/>
              <a:buFont typeface="Arial" pitchFamily="34"/>
              <a:buChar char="•"/>
              <a:defRPr sz="1800" b="0" i="0" u="none" strike="noStrike" kern="0" cap="none" spc="0" baseline="0">
                <a:solidFill>
                  <a:srgbClr val="000000"/>
                </a:solidFill>
                <a:uFillTx/>
              </a:defRPr>
            </a:pPr>
            <a:r>
              <a:rPr lang="en-GB" sz="2400" b="1" dirty="0">
                <a:solidFill>
                  <a:srgbClr val="000000"/>
                </a:solidFill>
                <a:latin typeface="Calibri"/>
              </a:rPr>
              <a:t>Reliance on the Internet</a:t>
            </a:r>
            <a:r>
              <a:rPr lang="en-GB" sz="2000" dirty="0">
                <a:solidFill>
                  <a:srgbClr val="000000"/>
                </a:solidFill>
                <a:latin typeface="Calibri"/>
              </a:rPr>
              <a:t> – The service is completely reliant on internet </a:t>
            </a:r>
          </a:p>
          <a:p>
            <a:pPr>
              <a:defRPr sz="1800" b="0" i="0" u="none" strike="noStrike" kern="0" cap="none" spc="0" baseline="0">
                <a:solidFill>
                  <a:srgbClr val="000000"/>
                </a:solidFill>
                <a:uFillTx/>
              </a:defRPr>
            </a:pPr>
            <a:r>
              <a:rPr lang="en-GB" sz="2000" dirty="0">
                <a:solidFill>
                  <a:srgbClr val="000000"/>
                </a:solidFill>
                <a:latin typeface="Calibri"/>
              </a:rPr>
              <a:t>connectivity.</a:t>
            </a:r>
          </a:p>
          <a:p>
            <a:pPr marL="342900" indent="-342900">
              <a:buSzPct val="100000"/>
              <a:buFont typeface="Arial" pitchFamily="34"/>
              <a:buChar char="•"/>
              <a:defRPr sz="1800" b="0" i="0" u="none" strike="noStrike" kern="0" cap="none" spc="0" baseline="0">
                <a:solidFill>
                  <a:srgbClr val="000000"/>
                </a:solidFill>
                <a:uFillTx/>
              </a:defRPr>
            </a:pPr>
            <a:endParaRPr lang="en-GB" sz="2000" u="sng" kern="0" dirty="0">
              <a:solidFill>
                <a:srgbClr val="000000"/>
              </a:solidFill>
              <a:latin typeface="Calibri"/>
            </a:endParaRPr>
          </a:p>
          <a:p>
            <a:pPr marL="342900" indent="-342900">
              <a:buSzPct val="100000"/>
              <a:buFont typeface="Arial" pitchFamily="34"/>
              <a:buChar char="•"/>
              <a:defRPr sz="1800" b="0" i="0" u="none" strike="noStrike" kern="0" cap="none" spc="0" baseline="0">
                <a:solidFill>
                  <a:srgbClr val="000000"/>
                </a:solidFill>
                <a:uFillTx/>
              </a:defRPr>
            </a:pPr>
            <a:r>
              <a:rPr lang="en-GB" sz="2400" b="1" dirty="0">
                <a:solidFill>
                  <a:srgbClr val="000000"/>
                </a:solidFill>
                <a:latin typeface="Calibri"/>
              </a:rPr>
              <a:t>Loss of Privacy </a:t>
            </a:r>
            <a:r>
              <a:rPr lang="en-GB" sz="2400" dirty="0">
                <a:solidFill>
                  <a:srgbClr val="000000"/>
                </a:solidFill>
                <a:latin typeface="Calibri"/>
              </a:rPr>
              <a:t>– through sharing of information</a:t>
            </a:r>
            <a:endParaRPr lang="en-GB" sz="2400" b="1" dirty="0">
              <a:solidFill>
                <a:srgbClr val="000000"/>
              </a:solidFill>
              <a:latin typeface="Calibri"/>
            </a:endParaRPr>
          </a:p>
          <a:p>
            <a:pPr>
              <a:defRPr sz="1800" b="0" i="0" u="none" strike="noStrike" kern="0" cap="none" spc="0" baseline="0">
                <a:solidFill>
                  <a:srgbClr val="000000"/>
                </a:solidFill>
                <a:uFillTx/>
              </a:defRPr>
            </a:pPr>
            <a:endParaRPr lang="en-GB" sz="2400" u="sng" dirty="0">
              <a:solidFill>
                <a:srgbClr val="000000"/>
              </a:solidFill>
              <a:latin typeface="Calibri"/>
            </a:endParaRPr>
          </a:p>
          <a:p>
            <a:pPr>
              <a:defRPr sz="1800" b="0" i="0" u="none" strike="noStrike" kern="0" cap="none" spc="0" baseline="0">
                <a:solidFill>
                  <a:srgbClr val="000000"/>
                </a:solidFill>
                <a:uFillTx/>
              </a:defRPr>
            </a:pPr>
            <a:endParaRPr lang="en-GB" dirty="0">
              <a:solidFill>
                <a:srgbClr val="000000"/>
              </a:solidFill>
              <a:latin typeface="Calibri"/>
            </a:endParaRPr>
          </a:p>
          <a:p>
            <a:pPr>
              <a:defRPr sz="1800" b="0" i="0" u="none" strike="noStrike" kern="0" cap="none" spc="0" baseline="0">
                <a:solidFill>
                  <a:srgbClr val="000000"/>
                </a:solidFill>
                <a:uFillTx/>
              </a:defRPr>
            </a:pPr>
            <a:endParaRPr lang="en-GB" dirty="0">
              <a:solidFill>
                <a:srgbClr val="000000"/>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ppt_x"/>
                                          </p:val>
                                        </p:tav>
                                        <p:tav tm="100000">
                                          <p:val>
                                            <p:strVal val="#ppt_x"/>
                                          </p:val>
                                        </p:tav>
                                      </p:tavLst>
                                    </p:anim>
                                    <p:anim calcmode="lin" valueType="num">
                                      <p:cBhvr>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0-#ppt_w/2"/>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p:cTn id="3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p:cTn id="32" dur="500" fill="hold"/>
                                        <p:tgtEl>
                                          <p:spTgt spid="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 calcmode="lin" valueType="num">
                                      <p:cBhvr>
                                        <p:cTn id="35"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p:cTn id="36"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 calcmode="lin" valueType="num">
                                      <p:cBhvr>
                                        <p:cTn id="4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 calcmode="lin" valueType="num">
                                      <p:cBhvr>
                                        <p:cTn id="4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p:cTn id="48" dur="500" fill="hold"/>
                                        <p:tgtEl>
                                          <p:spTgt spid="5">
                                            <p:txEl>
                                              <p:pRg st="5" end="5"/>
                                            </p:txEl>
                                          </p:spTgt>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5">
                                            <p:txEl>
                                              <p:pRg st="6" end="6"/>
                                            </p:txEl>
                                          </p:spTgt>
                                        </p:tgtEl>
                                        <p:attrNameLst>
                                          <p:attrName>style.visibility</p:attrName>
                                        </p:attrNameLst>
                                      </p:cBhvr>
                                      <p:to>
                                        <p:strVal val="visible"/>
                                      </p:to>
                                    </p:set>
                                    <p:anim calcmode="lin" valueType="num">
                                      <p:cBhvr>
                                        <p:cTn id="51"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p:cTn id="52"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5">
                                            <p:txEl>
                                              <p:pRg st="8" end="8"/>
                                            </p:txEl>
                                          </p:spTgt>
                                        </p:tgtEl>
                                        <p:attrNameLst>
                                          <p:attrName>style.visibility</p:attrName>
                                        </p:attrNameLst>
                                      </p:cBhvr>
                                      <p:to>
                                        <p:strVal val="visible"/>
                                      </p:to>
                                    </p:set>
                                    <p:anim calcmode="lin" valueType="num">
                                      <p:cBhvr>
                                        <p:cTn id="5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name="Slide5">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96188AC6-7AA0-49A9-BBA2-E3FB05050964}"/>
              </a:ext>
            </a:extLst>
          </p:cNvPr>
          <p:cNvSpPr/>
          <p:nvPr/>
        </p:nvSpPr>
        <p:spPr>
          <a:xfrm>
            <a:off x="2028053" y="745739"/>
            <a:ext cx="8532440" cy="1569659"/>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a:solidFill>
                  <a:srgbClr val="000000"/>
                </a:solidFill>
                <a:latin typeface="Calibri"/>
              </a:rPr>
              <a:t>The goals are protecting the confidentiality, integrity and availability of information from unauthorised access.</a:t>
            </a:r>
          </a:p>
          <a:p>
            <a:pPr>
              <a:defRPr sz="1800" b="0" i="0" u="none" strike="noStrike" kern="0" cap="none" spc="0" baseline="0">
                <a:solidFill>
                  <a:srgbClr val="000000"/>
                </a:solidFill>
                <a:uFillTx/>
              </a:defRPr>
            </a:pPr>
            <a:endParaRPr lang="en-GB" sz="2400" kern="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Goals are to protect the following three things:-</a:t>
            </a:r>
          </a:p>
        </p:txBody>
      </p:sp>
      <p:sp>
        <p:nvSpPr>
          <p:cNvPr id="3" name="TextBox 4">
            <a:extLst>
              <a:ext uri="{FF2B5EF4-FFF2-40B4-BE49-F238E27FC236}">
                <a16:creationId xmlns:a16="http://schemas.microsoft.com/office/drawing/2014/main" id="{BD2C4FA0-F9EC-48EE-8C01-EDF315488E29}"/>
              </a:ext>
            </a:extLst>
          </p:cNvPr>
          <p:cNvSpPr txBox="1"/>
          <p:nvPr/>
        </p:nvSpPr>
        <p:spPr>
          <a:xfrm>
            <a:off x="4690623" y="118359"/>
            <a:ext cx="2810765" cy="461662"/>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sz="2400" b="1" u="sng">
                <a:solidFill>
                  <a:srgbClr val="000000"/>
                </a:solidFill>
                <a:latin typeface="Calibri"/>
              </a:rPr>
              <a:t>Information Security</a:t>
            </a:r>
          </a:p>
        </p:txBody>
      </p:sp>
      <p:pic>
        <p:nvPicPr>
          <p:cNvPr id="4" name="Picture 4">
            <a:extLst>
              <a:ext uri="{FF2B5EF4-FFF2-40B4-BE49-F238E27FC236}">
                <a16:creationId xmlns:a16="http://schemas.microsoft.com/office/drawing/2014/main" id="{CFD2AB1E-38A7-4D4E-B0C1-39E2D53EB3DB}"/>
              </a:ext>
            </a:extLst>
          </p:cNvPr>
          <p:cNvPicPr>
            <a:picLocks noChangeAspect="1"/>
          </p:cNvPicPr>
          <p:nvPr/>
        </p:nvPicPr>
        <p:blipFill>
          <a:blip r:embed="rId3"/>
          <a:stretch>
            <a:fillRect/>
          </a:stretch>
        </p:blipFill>
        <p:spPr>
          <a:xfrm>
            <a:off x="2071690" y="2797589"/>
            <a:ext cx="8048621" cy="3829049"/>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ppt_x"/>
                                          </p:val>
                                        </p:tav>
                                        <p:tav tm="100000">
                                          <p:val>
                                            <p:strVal val="#ppt_x"/>
                                          </p:val>
                                        </p:tav>
                                      </p:tavLst>
                                    </p:anim>
                                    <p:anim calcmode="lin" valueType="num">
                                      <p:cBhvr>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name="Slide6">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C6DCD8AD-0949-4BB1-92C0-C771B896433C}"/>
              </a:ext>
            </a:extLst>
          </p:cNvPr>
          <p:cNvSpPr/>
          <p:nvPr/>
        </p:nvSpPr>
        <p:spPr>
          <a:xfrm>
            <a:off x="1919532" y="116631"/>
            <a:ext cx="8280916" cy="3877988"/>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b="1" u="sng">
                <a:solidFill>
                  <a:srgbClr val="000000"/>
                </a:solidFill>
                <a:latin typeface="Calibri"/>
              </a:rPr>
              <a:t>Reasons for Protecting Commercially Sensitive Information </a:t>
            </a:r>
          </a:p>
          <a:p>
            <a:pPr>
              <a:defRPr sz="1800" b="0" i="0" u="none" strike="noStrike" kern="0" cap="none" spc="0" baseline="0">
                <a:solidFill>
                  <a:srgbClr val="000000"/>
                </a:solidFill>
                <a:uFillTx/>
              </a:defRPr>
            </a:pPr>
            <a:endParaRPr lang="en-GB">
              <a:solidFill>
                <a:srgbClr val="000000"/>
              </a:solidFill>
              <a:latin typeface="Calibri"/>
            </a:endParaRPr>
          </a:p>
          <a:p>
            <a:pPr>
              <a:defRPr sz="1800" b="0" i="0" u="none" strike="noStrike" kern="0" cap="none" spc="0" baseline="0">
                <a:solidFill>
                  <a:srgbClr val="000000"/>
                </a:solidFill>
                <a:uFillTx/>
              </a:defRPr>
            </a:pPr>
            <a:r>
              <a:rPr lang="en-GB">
                <a:solidFill>
                  <a:srgbClr val="000000"/>
                </a:solidFill>
                <a:latin typeface="Calibri"/>
              </a:rPr>
              <a:t>Commercially sensitive information is any information owned by a company (business) that could cause harm if it is lost, misused, stolen or altered in any way. </a:t>
            </a:r>
          </a:p>
          <a:p>
            <a:pPr>
              <a:defRPr sz="1800" b="0" i="0" u="none" strike="noStrike" kern="0" cap="none" spc="0" baseline="0">
                <a:solidFill>
                  <a:srgbClr val="000000"/>
                </a:solidFill>
                <a:uFillTx/>
              </a:defRPr>
            </a:pPr>
            <a:endParaRPr lang="en-GB">
              <a:solidFill>
                <a:srgbClr val="000000"/>
              </a:solidFill>
              <a:latin typeface="Calibri"/>
            </a:endParaRPr>
          </a:p>
          <a:p>
            <a:pPr>
              <a:defRPr sz="1800" b="0" i="0" u="none" strike="noStrike" kern="0" cap="none" spc="0" baseline="0">
                <a:solidFill>
                  <a:srgbClr val="000000"/>
                </a:solidFill>
                <a:uFillTx/>
              </a:defRPr>
            </a:pPr>
            <a:r>
              <a:rPr lang="en-GB">
                <a:solidFill>
                  <a:srgbClr val="000000"/>
                </a:solidFill>
                <a:latin typeface="Calibri"/>
              </a:rPr>
              <a:t>The following are examples of </a:t>
            </a:r>
            <a:r>
              <a:rPr lang="en-GB" sz="2400" b="1">
                <a:solidFill>
                  <a:srgbClr val="000000"/>
                </a:solidFill>
                <a:latin typeface="Calibri"/>
              </a:rPr>
              <a:t>commercially</a:t>
            </a:r>
            <a:r>
              <a:rPr lang="en-GB">
                <a:solidFill>
                  <a:srgbClr val="000000"/>
                </a:solidFill>
                <a:latin typeface="Calibri"/>
              </a:rPr>
              <a:t> sensitive</a:t>
            </a:r>
            <a:r>
              <a:rPr lang="en-GB" kern="0">
                <a:solidFill>
                  <a:srgbClr val="000000"/>
                </a:solidFill>
                <a:latin typeface="Calibri"/>
              </a:rPr>
              <a:t> information</a:t>
            </a:r>
            <a:endParaRPr lang="en-GB">
              <a:solidFill>
                <a:srgbClr val="000000"/>
              </a:solidFill>
              <a:latin typeface="Calibri"/>
            </a:endParaRPr>
          </a:p>
          <a:p>
            <a:pPr>
              <a:defRPr sz="1800" b="0" i="0" u="none" strike="noStrike" kern="0" cap="none" spc="0" baseline="0">
                <a:solidFill>
                  <a:srgbClr val="000000"/>
                </a:solidFill>
                <a:uFillTx/>
              </a:defRPr>
            </a:pPr>
            <a:endParaRPr lang="en-GB">
              <a:solidFill>
                <a:srgbClr val="000000"/>
              </a:solidFill>
              <a:latin typeface="Calibri"/>
            </a:endParaRPr>
          </a:p>
          <a:p>
            <a:pPr marL="285750" indent="-285750">
              <a:buSzPct val="100000"/>
              <a:buFont typeface="Arial" pitchFamily="34"/>
              <a:buChar char="•"/>
              <a:defRPr sz="1800" b="0" i="0" u="none" strike="noStrike" kern="0" cap="none" spc="0" baseline="0">
                <a:solidFill>
                  <a:srgbClr val="000000"/>
                </a:solidFill>
                <a:uFillTx/>
              </a:defRPr>
            </a:pPr>
            <a:r>
              <a:rPr lang="en-GB">
                <a:solidFill>
                  <a:srgbClr val="000000"/>
                </a:solidFill>
                <a:latin typeface="Calibri"/>
              </a:rPr>
              <a:t>Financial statements such as balance sheets, cash flow, income statements or equity statements. </a:t>
            </a:r>
          </a:p>
          <a:p>
            <a:pPr marL="285750" indent="-285750">
              <a:buSzPct val="100000"/>
              <a:buFont typeface="Arial" pitchFamily="34"/>
              <a:buChar char="•"/>
              <a:defRPr sz="1800" b="0" i="0" u="none" strike="noStrike" kern="0" cap="none" spc="0" baseline="0">
                <a:solidFill>
                  <a:srgbClr val="000000"/>
                </a:solidFill>
                <a:uFillTx/>
              </a:defRPr>
            </a:pPr>
            <a:r>
              <a:rPr lang="en-GB">
                <a:solidFill>
                  <a:srgbClr val="000000"/>
                </a:solidFill>
                <a:latin typeface="Calibri"/>
              </a:rPr>
              <a:t>Information such as lists of current and past clients. </a:t>
            </a:r>
          </a:p>
          <a:p>
            <a:pPr marL="285750" indent="-285750">
              <a:buSzPct val="100000"/>
              <a:buFont typeface="Arial" pitchFamily="34"/>
              <a:buChar char="•"/>
              <a:defRPr sz="1800" b="0" i="0" u="none" strike="noStrike" kern="0" cap="none" spc="0" baseline="0">
                <a:solidFill>
                  <a:srgbClr val="000000"/>
                </a:solidFill>
                <a:uFillTx/>
              </a:defRPr>
            </a:pPr>
            <a:r>
              <a:rPr lang="en-GB">
                <a:solidFill>
                  <a:srgbClr val="000000"/>
                </a:solidFill>
                <a:latin typeface="Calibri"/>
              </a:rPr>
              <a:t>Trade secrets such as designs, formulas, production processes etc. </a:t>
            </a:r>
          </a:p>
          <a:p>
            <a:pPr marL="285750" indent="-285750">
              <a:buSzPct val="100000"/>
              <a:buFont typeface="Arial" pitchFamily="34"/>
              <a:buChar char="•"/>
              <a:defRPr sz="1800" b="0" i="0" u="none" strike="noStrike" kern="0" cap="none" spc="0" baseline="0">
                <a:solidFill>
                  <a:srgbClr val="000000"/>
                </a:solidFill>
                <a:uFillTx/>
              </a:defRPr>
            </a:pPr>
            <a:r>
              <a:rPr lang="en-GB">
                <a:solidFill>
                  <a:srgbClr val="000000"/>
                </a:solidFill>
                <a:latin typeface="Calibri"/>
              </a:rPr>
              <a:t>Information about new products, marketing strategies or patent information. </a:t>
            </a:r>
          </a:p>
          <a:p>
            <a:pPr>
              <a:defRPr sz="1800" b="0" i="0" u="none" strike="noStrike" kern="0" cap="none" spc="0" baseline="0">
                <a:solidFill>
                  <a:srgbClr val="000000"/>
                </a:solidFill>
                <a:uFillTx/>
              </a:defRPr>
            </a:pPr>
            <a:endParaRPr lang="en-GB">
              <a:solidFill>
                <a:srgbClr val="000000"/>
              </a:solidFill>
              <a:latin typeface="Calibri"/>
            </a:endParaRPr>
          </a:p>
        </p:txBody>
      </p:sp>
      <p:sp>
        <p:nvSpPr>
          <p:cNvPr id="3" name="Rectangle 6">
            <a:extLst>
              <a:ext uri="{FF2B5EF4-FFF2-40B4-BE49-F238E27FC236}">
                <a16:creationId xmlns:a16="http://schemas.microsoft.com/office/drawing/2014/main" id="{D16C9007-6861-4A7C-AA51-0130DFE17935}"/>
              </a:ext>
            </a:extLst>
          </p:cNvPr>
          <p:cNvSpPr/>
          <p:nvPr/>
        </p:nvSpPr>
        <p:spPr>
          <a:xfrm>
            <a:off x="1919532" y="4437107"/>
            <a:ext cx="5688628" cy="2862318"/>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endParaRPr lang="en-GB">
              <a:solidFill>
                <a:srgbClr val="000000"/>
              </a:solidFill>
              <a:latin typeface="Calibri"/>
            </a:endParaRPr>
          </a:p>
          <a:p>
            <a:pPr marL="285750" indent="-285750">
              <a:buSzPct val="100000"/>
              <a:buFont typeface="Arial" pitchFamily="34"/>
              <a:buChar char="•"/>
              <a:defRPr sz="1800" b="0" i="0" u="none" strike="noStrike" kern="0" cap="none" spc="0" baseline="0">
                <a:solidFill>
                  <a:srgbClr val="000000"/>
                </a:solidFill>
                <a:uFillTx/>
              </a:defRPr>
            </a:pPr>
            <a:r>
              <a:rPr lang="en-GB">
                <a:solidFill>
                  <a:srgbClr val="000000"/>
                </a:solidFill>
                <a:latin typeface="Calibri"/>
              </a:rPr>
              <a:t>Theft of </a:t>
            </a:r>
            <a:r>
              <a:rPr lang="en-GB" kern="0">
                <a:solidFill>
                  <a:srgbClr val="000000"/>
                </a:solidFill>
                <a:latin typeface="Calibri"/>
              </a:rPr>
              <a:t>information</a:t>
            </a:r>
            <a:endParaRPr lang="en-GB">
              <a:solidFill>
                <a:srgbClr val="000000"/>
              </a:solidFill>
              <a:latin typeface="Calibri"/>
            </a:endParaRPr>
          </a:p>
          <a:p>
            <a:pPr marL="285750" indent="-285750">
              <a:buSzPct val="100000"/>
              <a:buFont typeface="Arial" pitchFamily="34"/>
              <a:buChar char="•"/>
              <a:defRPr sz="1800" b="0" i="0" u="none" strike="noStrike" kern="0" cap="none" spc="0" baseline="0">
                <a:solidFill>
                  <a:srgbClr val="000000"/>
                </a:solidFill>
                <a:uFillTx/>
              </a:defRPr>
            </a:pPr>
            <a:endParaRPr lang="en-GB">
              <a:solidFill>
                <a:srgbClr val="000000"/>
              </a:solidFill>
              <a:latin typeface="Calibri"/>
            </a:endParaRPr>
          </a:p>
          <a:p>
            <a:pPr marL="285750" indent="-285750">
              <a:buSzPct val="100000"/>
              <a:buFont typeface="Arial" pitchFamily="34"/>
              <a:buChar char="•"/>
              <a:defRPr sz="1800" b="0" i="0" u="none" strike="noStrike" kern="0" cap="none" spc="0" baseline="0">
                <a:solidFill>
                  <a:srgbClr val="000000"/>
                </a:solidFill>
                <a:uFillTx/>
              </a:defRPr>
            </a:pPr>
            <a:r>
              <a:rPr lang="en-GB">
                <a:solidFill>
                  <a:srgbClr val="000000"/>
                </a:solidFill>
                <a:latin typeface="Calibri"/>
              </a:rPr>
              <a:t>Accidental loss of data </a:t>
            </a:r>
          </a:p>
          <a:p>
            <a:pPr marL="285750" indent="-285750">
              <a:buSzPct val="100000"/>
              <a:buFont typeface="Arial" pitchFamily="34"/>
              <a:buChar char="•"/>
              <a:defRPr sz="1800" b="0" i="0" u="none" strike="noStrike" kern="0" cap="none" spc="0" baseline="0">
                <a:solidFill>
                  <a:srgbClr val="000000"/>
                </a:solidFill>
                <a:uFillTx/>
              </a:defRPr>
            </a:pPr>
            <a:endParaRPr lang="en-GB">
              <a:solidFill>
                <a:srgbClr val="000000"/>
              </a:solidFill>
              <a:latin typeface="Calibri"/>
            </a:endParaRPr>
          </a:p>
          <a:p>
            <a:pPr marL="285750" indent="-285750">
              <a:buSzPct val="100000"/>
              <a:buFont typeface="Arial" pitchFamily="34"/>
              <a:buChar char="•"/>
              <a:defRPr sz="1800" b="0" i="0" u="none" strike="noStrike" kern="0" cap="none" spc="0" baseline="0">
                <a:solidFill>
                  <a:srgbClr val="000000"/>
                </a:solidFill>
                <a:uFillTx/>
              </a:defRPr>
            </a:pPr>
            <a:r>
              <a:rPr lang="en-GB">
                <a:solidFill>
                  <a:srgbClr val="000000"/>
                </a:solidFill>
                <a:latin typeface="Calibri"/>
              </a:rPr>
              <a:t>Fraudulent use of company data </a:t>
            </a:r>
          </a:p>
          <a:p>
            <a:pPr marL="285750" indent="-285750">
              <a:buSzPct val="100000"/>
              <a:buFont typeface="Arial" pitchFamily="34"/>
              <a:buChar char="•"/>
              <a:defRPr sz="1800" b="0" i="0" u="none" strike="noStrike" kern="0" cap="none" spc="0" baseline="0">
                <a:solidFill>
                  <a:srgbClr val="000000"/>
                </a:solidFill>
                <a:uFillTx/>
              </a:defRPr>
            </a:pPr>
            <a:endParaRPr lang="en-GB">
              <a:solidFill>
                <a:srgbClr val="000000"/>
              </a:solidFill>
              <a:latin typeface="Calibri"/>
            </a:endParaRPr>
          </a:p>
          <a:p>
            <a:pPr marL="285750" indent="-285750">
              <a:buSzPct val="100000"/>
              <a:buFont typeface="Arial" pitchFamily="34"/>
              <a:buChar char="•"/>
              <a:defRPr sz="1800" b="0" i="0" u="none" strike="noStrike" kern="0" cap="none" spc="0" baseline="0">
                <a:solidFill>
                  <a:srgbClr val="000000"/>
                </a:solidFill>
                <a:uFillTx/>
              </a:defRPr>
            </a:pPr>
            <a:r>
              <a:rPr lang="en-GB">
                <a:solidFill>
                  <a:srgbClr val="000000"/>
                </a:solidFill>
                <a:latin typeface="Calibri"/>
              </a:rPr>
              <a:t>Corporate sabotage </a:t>
            </a:r>
          </a:p>
          <a:p>
            <a:pPr>
              <a:defRPr sz="1800" b="0" i="0" u="none" strike="noStrike" kern="0" cap="none" spc="0" baseline="0">
                <a:solidFill>
                  <a:srgbClr val="000000"/>
                </a:solidFill>
                <a:uFillTx/>
              </a:defRPr>
            </a:pPr>
            <a:endParaRPr lang="en-GB">
              <a:solidFill>
                <a:srgbClr val="000000"/>
              </a:solidFill>
              <a:latin typeface="Calibri"/>
            </a:endParaRPr>
          </a:p>
          <a:p>
            <a:pPr>
              <a:defRPr sz="1800" b="0" i="0" u="none" strike="noStrike" kern="0" cap="none" spc="0" baseline="0">
                <a:solidFill>
                  <a:srgbClr val="000000"/>
                </a:solidFill>
                <a:uFillTx/>
              </a:defRPr>
            </a:pPr>
            <a:r>
              <a:rPr lang="en-GB">
                <a:solidFill>
                  <a:srgbClr val="000000"/>
                </a:solidFill>
                <a:latin typeface="Calibri"/>
              </a:rPr>
              <a:t> </a:t>
            </a:r>
          </a:p>
        </p:txBody>
      </p:sp>
      <p:sp>
        <p:nvSpPr>
          <p:cNvPr id="4" name="Rectangle 3">
            <a:extLst>
              <a:ext uri="{FF2B5EF4-FFF2-40B4-BE49-F238E27FC236}">
                <a16:creationId xmlns:a16="http://schemas.microsoft.com/office/drawing/2014/main" id="{F3DFE4C6-29E3-46F8-8B88-C437A7E4CD84}"/>
              </a:ext>
            </a:extLst>
          </p:cNvPr>
          <p:cNvSpPr/>
          <p:nvPr/>
        </p:nvSpPr>
        <p:spPr>
          <a:xfrm>
            <a:off x="2054947" y="3661788"/>
            <a:ext cx="8613053" cy="954103"/>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800" b="1" u="sng" kern="0">
                <a:solidFill>
                  <a:srgbClr val="000000"/>
                </a:solidFill>
                <a:latin typeface="Calibri"/>
              </a:rPr>
              <a:t>Commercially sensitive information must be protected to  prevent:</a:t>
            </a:r>
            <a:r>
              <a:rPr lang="en-GB" sz="2800" kern="0">
                <a:solidFill>
                  <a:srgbClr val="000000"/>
                </a:solidFill>
                <a:latin typeface="Calibri"/>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p:cTn id="4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500" fill="hold"/>
                                        <p:tgtEl>
                                          <p:spTgt spid="4"/>
                                        </p:tgtEl>
                                        <p:attrNameLst>
                                          <p:attrName>ppt_x</p:attrName>
                                        </p:attrNameLst>
                                      </p:cBhvr>
                                      <p:tavLst>
                                        <p:tav tm="0">
                                          <p:val>
                                            <p:strVal val="#ppt_x"/>
                                          </p:val>
                                        </p:tav>
                                        <p:tav tm="100000">
                                          <p:val>
                                            <p:strVal val="#ppt_x"/>
                                          </p:val>
                                        </p:tav>
                                      </p:tavLst>
                                    </p:anim>
                                    <p:anim calcmode="lin" valueType="num">
                                      <p:cBhvr>
                                        <p:cTn id="5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1" end="1"/>
                                            </p:txEl>
                                          </p:spTgt>
                                        </p:tgtEl>
                                        <p:attrNameLst>
                                          <p:attrName>style.visibility</p:attrName>
                                        </p:attrNameLst>
                                      </p:cBhvr>
                                      <p:to>
                                        <p:strVal val="visible"/>
                                      </p:to>
                                    </p:set>
                                    <p:animEffect transition="in" filter="fade">
                                      <p:cBhvr>
                                        <p:cTn id="61" dur="1000"/>
                                        <p:tgtEl>
                                          <p:spTgt spid="3">
                                            <p:txEl>
                                              <p:pRg st="1" end="1"/>
                                            </p:txEl>
                                          </p:spTgt>
                                        </p:tgtEl>
                                      </p:cBhvr>
                                    </p:animEffect>
                                    <p:anim calcmode="lin" valueType="num">
                                      <p:cBhvr>
                                        <p:cTn id="6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3">
                                            <p:txEl>
                                              <p:pRg st="3" end="3"/>
                                            </p:txEl>
                                          </p:spTgt>
                                        </p:tgtEl>
                                        <p:attrNameLst>
                                          <p:attrName>style.visibility</p:attrName>
                                        </p:attrNameLst>
                                      </p:cBhvr>
                                      <p:to>
                                        <p:strVal val="visible"/>
                                      </p:to>
                                    </p:set>
                                    <p:animEffect transition="in" filter="fade">
                                      <p:cBhvr>
                                        <p:cTn id="68" dur="1000"/>
                                        <p:tgtEl>
                                          <p:spTgt spid="3">
                                            <p:txEl>
                                              <p:pRg st="3" end="3"/>
                                            </p:txEl>
                                          </p:spTgt>
                                        </p:tgtEl>
                                      </p:cBhvr>
                                    </p:animEffect>
                                    <p:anim calcmode="lin" valueType="num">
                                      <p:cBhvr>
                                        <p:cTn id="6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3">
                                            <p:txEl>
                                              <p:pRg st="5" end="5"/>
                                            </p:txEl>
                                          </p:spTgt>
                                        </p:tgtEl>
                                        <p:attrNameLst>
                                          <p:attrName>style.visibility</p:attrName>
                                        </p:attrNameLst>
                                      </p:cBhvr>
                                      <p:to>
                                        <p:strVal val="visible"/>
                                      </p:to>
                                    </p:set>
                                    <p:animEffect transition="in" filter="fade">
                                      <p:cBhvr>
                                        <p:cTn id="75" dur="1000"/>
                                        <p:tgtEl>
                                          <p:spTgt spid="3">
                                            <p:txEl>
                                              <p:pRg st="5" end="5"/>
                                            </p:txEl>
                                          </p:spTgt>
                                        </p:tgtEl>
                                      </p:cBhvr>
                                    </p:animEffect>
                                    <p:anim calcmode="lin" valueType="num">
                                      <p:cBhvr>
                                        <p:cTn id="7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3">
                                            <p:txEl>
                                              <p:pRg st="7" end="7"/>
                                            </p:txEl>
                                          </p:spTgt>
                                        </p:tgtEl>
                                        <p:attrNameLst>
                                          <p:attrName>style.visibility</p:attrName>
                                        </p:attrNameLst>
                                      </p:cBhvr>
                                      <p:to>
                                        <p:strVal val="visible"/>
                                      </p:to>
                                    </p:set>
                                    <p:animEffect transition="in" filter="fade">
                                      <p:cBhvr>
                                        <p:cTn id="82" dur="1000"/>
                                        <p:tgtEl>
                                          <p:spTgt spid="3">
                                            <p:txEl>
                                              <p:pRg st="7" end="7"/>
                                            </p:txEl>
                                          </p:spTgt>
                                        </p:tgtEl>
                                      </p:cBhvr>
                                    </p:animEffect>
                                    <p:anim calcmode="lin" valueType="num">
                                      <p:cBhvr>
                                        <p:cTn id="8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3">
                                            <p:txEl>
                                              <p:pRg st="9" end="9"/>
                                            </p:txEl>
                                          </p:spTgt>
                                        </p:tgtEl>
                                        <p:attrNameLst>
                                          <p:attrName>style.visibility</p:attrName>
                                        </p:attrNameLst>
                                      </p:cBhvr>
                                      <p:to>
                                        <p:strVal val="visible"/>
                                      </p:to>
                                    </p:set>
                                    <p:animEffect transition="in" filter="fade">
                                      <p:cBhvr>
                                        <p:cTn id="89" dur="1000"/>
                                        <p:tgtEl>
                                          <p:spTgt spid="3">
                                            <p:txEl>
                                              <p:pRg st="9" end="9"/>
                                            </p:txEl>
                                          </p:spTgt>
                                        </p:tgtEl>
                                      </p:cBhvr>
                                    </p:animEffect>
                                    <p:anim calcmode="lin" valueType="num">
                                      <p:cBhvr>
                                        <p:cTn id="9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name="Slide49">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9DFF74-C59A-4B3C-A81A-CEA81F07CA09}"/>
              </a:ext>
            </a:extLst>
          </p:cNvPr>
          <p:cNvSpPr/>
          <p:nvPr/>
        </p:nvSpPr>
        <p:spPr>
          <a:xfrm>
            <a:off x="1487490" y="371704"/>
            <a:ext cx="9361041" cy="4893649"/>
          </a:xfrm>
          <a:prstGeom prst="rect">
            <a:avLst/>
          </a:prstGeom>
          <a:noFill/>
          <a:ln cap="flat">
            <a:noFill/>
            <a:prstDash val="solid"/>
          </a:ln>
        </p:spPr>
        <p:txBody>
          <a:bodyPr vert="horz" wrap="square" lIns="91440" tIns="45720" rIns="91440" bIns="45720" anchor="t" anchorCtr="0" compatLnSpc="1">
            <a:spAutoFit/>
          </a:bodyPr>
          <a:lstStyle/>
          <a:p>
            <a:pPr algn="ctr">
              <a:defRPr sz="1800" b="0" i="0" u="none" strike="noStrike" kern="0" cap="none" spc="0" baseline="0">
                <a:solidFill>
                  <a:srgbClr val="000000"/>
                </a:solidFill>
                <a:uFillTx/>
              </a:defRPr>
            </a:pPr>
            <a:r>
              <a:rPr lang="en-GB" sz="2400" b="1" u="sng">
                <a:solidFill>
                  <a:srgbClr val="000000"/>
                </a:solidFill>
                <a:latin typeface="Calibri"/>
              </a:rPr>
              <a:t>Data Privacy or Protection Control </a:t>
            </a: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With the increased use of the Internet </a:t>
            </a:r>
            <a:r>
              <a:rPr lang="en-GB" sz="2400" kern="0">
                <a:solidFill>
                  <a:srgbClr val="000000"/>
                </a:solidFill>
                <a:latin typeface="Calibri"/>
              </a:rPr>
              <a:t>for</a:t>
            </a:r>
            <a:r>
              <a:rPr lang="en-GB" sz="2400">
                <a:solidFill>
                  <a:srgbClr val="000000"/>
                </a:solidFill>
                <a:latin typeface="Calibri"/>
              </a:rPr>
              <a:t> business and personal transactions, there </a:t>
            </a:r>
            <a:r>
              <a:rPr lang="en-GB" sz="2400" kern="0">
                <a:solidFill>
                  <a:srgbClr val="000000"/>
                </a:solidFill>
                <a:latin typeface="Calibri"/>
              </a:rPr>
              <a:t>must be</a:t>
            </a:r>
            <a:r>
              <a:rPr lang="en-GB" sz="2400">
                <a:solidFill>
                  <a:srgbClr val="000000"/>
                </a:solidFill>
                <a:latin typeface="Calibri"/>
              </a:rPr>
              <a:t> measures in place to ensure that the privacy and security of the data </a:t>
            </a:r>
            <a:r>
              <a:rPr lang="en-GB" sz="2400" kern="0">
                <a:solidFill>
                  <a:srgbClr val="000000"/>
                </a:solidFill>
                <a:latin typeface="Calibri"/>
              </a:rPr>
              <a:t>is safe and secure</a:t>
            </a:r>
            <a:r>
              <a:rPr lang="en-GB" sz="2400">
                <a:solidFill>
                  <a:srgbClr val="000000"/>
                </a:solidFill>
                <a:latin typeface="Calibri"/>
              </a:rPr>
              <a:t>.</a:t>
            </a: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Data protection legislation usually provides for the protection of individuals against the unlawful use of a person’s personal data and violation of their privacy. </a:t>
            </a: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Data protection legislation is, however, likely to vary between countries. </a:t>
            </a:r>
          </a:p>
          <a:p>
            <a:pPr>
              <a:defRPr sz="1800" b="0" i="0" u="none" strike="noStrike" kern="0" cap="none" spc="0" baseline="0">
                <a:solidFill>
                  <a:srgbClr val="000000"/>
                </a:solidFill>
                <a:uFillTx/>
              </a:defRPr>
            </a:pPr>
            <a:endParaRPr lang="en-GB" sz="2400">
              <a:solidFill>
                <a:srgbClr val="000000"/>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p:cTn id="1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p:cTn id="1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p:cTn id="19"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p:cTn id="20"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p:cTn id="25"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p:cTn id="26"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name="Slide50">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891536-688D-4E3F-8DB3-49B73BE318AE}"/>
              </a:ext>
            </a:extLst>
          </p:cNvPr>
          <p:cNvSpPr/>
          <p:nvPr/>
        </p:nvSpPr>
        <p:spPr>
          <a:xfrm>
            <a:off x="1991541" y="836713"/>
            <a:ext cx="8424934" cy="4893649"/>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b="1" u="sng">
                <a:solidFill>
                  <a:srgbClr val="000000"/>
                </a:solidFill>
                <a:latin typeface="Calibri"/>
              </a:rPr>
              <a:t>Data Subjects and Data Controllers relationship</a:t>
            </a:r>
          </a:p>
          <a:p>
            <a:pPr>
              <a:defRPr sz="1800" b="0" i="0" u="none" strike="noStrike" kern="0" cap="none" spc="0" baseline="0">
                <a:solidFill>
                  <a:srgbClr val="000000"/>
                </a:solidFill>
                <a:uFillTx/>
              </a:defRPr>
            </a:pPr>
            <a:r>
              <a:rPr lang="en-GB" sz="2400" b="1">
                <a:solidFill>
                  <a:srgbClr val="000000"/>
                </a:solidFill>
                <a:latin typeface="Calibri"/>
              </a:rPr>
              <a:t> </a:t>
            </a:r>
            <a:endParaRPr lang="en-GB" sz="2400">
              <a:solidFill>
                <a:srgbClr val="000000"/>
              </a:solidFill>
              <a:latin typeface="Calibri"/>
            </a:endParaRPr>
          </a:p>
          <a:p>
            <a:pPr>
              <a:defRPr sz="1800" b="0" i="0" u="none" strike="noStrike" kern="0" cap="none" spc="0" baseline="0">
                <a:solidFill>
                  <a:srgbClr val="000000"/>
                </a:solidFill>
                <a:uFillTx/>
              </a:defRPr>
            </a:pPr>
            <a:r>
              <a:rPr lang="en-GB" sz="2400" b="1">
                <a:solidFill>
                  <a:srgbClr val="000000"/>
                </a:solidFill>
                <a:latin typeface="Calibri"/>
              </a:rPr>
              <a:t>Data Subject </a:t>
            </a:r>
            <a:r>
              <a:rPr lang="en-GB" sz="2400">
                <a:solidFill>
                  <a:srgbClr val="000000"/>
                </a:solidFill>
                <a:latin typeface="Calibri"/>
              </a:rPr>
              <a:t>is someone who is the subject of personal data</a:t>
            </a: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b="1">
                <a:solidFill>
                  <a:srgbClr val="000000"/>
                </a:solidFill>
                <a:latin typeface="Calibri"/>
              </a:rPr>
              <a:t>Data Controller </a:t>
            </a:r>
            <a:r>
              <a:rPr lang="en-GB" sz="2400">
                <a:solidFill>
                  <a:srgbClr val="000000"/>
                </a:solidFill>
                <a:latin typeface="Calibri"/>
              </a:rPr>
              <a:t>is an individual (or a collection of people) who controls and uses that personal data. </a:t>
            </a: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Within this relationship, there are guidelines and policies that must be followed in the interest of protection and fairness. The Data Controller will be responsible for obtaining and processing the data fairly, keeping it secure, ensuring that it is adequate and relevant, and will provide a copy of a Data Subject’s personal data on request.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p:cTn id="25"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p:cTn id="2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p:cTn id="31"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p:cTn id="32"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51">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3E2BC7-E49F-4287-A7F8-39385A801E52}"/>
              </a:ext>
            </a:extLst>
          </p:cNvPr>
          <p:cNvSpPr/>
          <p:nvPr/>
        </p:nvSpPr>
        <p:spPr>
          <a:xfrm>
            <a:off x="1655783" y="764703"/>
            <a:ext cx="8568952" cy="4524314"/>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b="1" u="sng">
                <a:solidFill>
                  <a:srgbClr val="000000"/>
                </a:solidFill>
                <a:latin typeface="Calibri"/>
              </a:rPr>
              <a:t>ICT Policies in Companies (Businesses) </a:t>
            </a:r>
          </a:p>
          <a:p>
            <a:pPr>
              <a:defRPr sz="1800" b="0" i="0" u="none" strike="noStrike" kern="0" cap="none" spc="0" baseline="0">
                <a:solidFill>
                  <a:srgbClr val="000000"/>
                </a:solidFill>
                <a:uFillTx/>
              </a:defRPr>
            </a:pPr>
            <a:endParaRPr lang="en-GB" sz="2400" u="sng">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ICT policies are usually implemented </a:t>
            </a:r>
            <a:r>
              <a:rPr lang="en-GB" sz="2400" kern="0">
                <a:solidFill>
                  <a:srgbClr val="000000"/>
                </a:solidFill>
                <a:latin typeface="Calibri"/>
              </a:rPr>
              <a:t>at work</a:t>
            </a:r>
            <a:r>
              <a:rPr lang="en-GB" sz="2400">
                <a:solidFill>
                  <a:srgbClr val="000000"/>
                </a:solidFill>
                <a:latin typeface="Calibri"/>
              </a:rPr>
              <a:t> to ensure safe and appropriate use of Internet services and connections. </a:t>
            </a: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A company may issue a document (e.g. ICT Policy Document)to be signed by employees to comply with their regulations. </a:t>
            </a:r>
          </a:p>
          <a:p>
            <a:pPr>
              <a:defRPr sz="1800" b="0" i="0" u="none" strike="noStrike" kern="0" cap="none" spc="0" baseline="0">
                <a:solidFill>
                  <a:srgbClr val="000000"/>
                </a:solidFill>
                <a:uFillTx/>
              </a:defRPr>
            </a:pPr>
            <a:endParaRPr lang="en-GB" sz="2400">
              <a:solidFill>
                <a:srgbClr val="000000"/>
              </a:solidFill>
              <a:latin typeface="Calibri"/>
            </a:endParaRPr>
          </a:p>
          <a:p>
            <a:pPr>
              <a:defRPr sz="1800" b="0" i="0" u="none" strike="noStrike" kern="0" cap="none" spc="0" baseline="0">
                <a:solidFill>
                  <a:srgbClr val="000000"/>
                </a:solidFill>
                <a:uFillTx/>
              </a:defRPr>
            </a:pPr>
            <a:r>
              <a:rPr lang="en-GB" sz="2400">
                <a:solidFill>
                  <a:srgbClr val="000000"/>
                </a:solidFill>
                <a:latin typeface="Calibri"/>
              </a:rPr>
              <a:t>Businesses that you may not work for but which you use, for example universities, restaurants and public transport that have a shared Wi-Fi network, may also have ICT policies that requires you to comply with before connecting to the network.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p:cTn id="25"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p:cTn id="26"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7C2BEAFFCDA04391CDA2FC35524D11" ma:contentTypeVersion="15" ma:contentTypeDescription="Create a new document." ma:contentTypeScope="" ma:versionID="92968a8ebd081e25c0c69049d4aca97f">
  <xsd:schema xmlns:xsd="http://www.w3.org/2001/XMLSchema" xmlns:xs="http://www.w3.org/2001/XMLSchema" xmlns:p="http://schemas.microsoft.com/office/2006/metadata/properties" xmlns:ns2="1bf42663-7b17-49e4-96f0-946624bf3f07" xmlns:ns3="2fe8c3ce-dd7e-4333-b5c5-63d0b8d9f649" targetNamespace="http://schemas.microsoft.com/office/2006/metadata/properties" ma:root="true" ma:fieldsID="0e43ff4b9441326328aebc1b50fea640" ns2:_="" ns3:_="">
    <xsd:import namespace="1bf42663-7b17-49e4-96f0-946624bf3f07"/>
    <xsd:import namespace="2fe8c3ce-dd7e-4333-b5c5-63d0b8d9f64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f42663-7b17-49e4-96f0-946624bf3f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858473a-97ee-428e-a817-eb9457ba025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fe8c3ce-dd7e-4333-b5c5-63d0b8d9f64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1b97f7c-21a0-48bb-b4dc-5d797c592f3d}" ma:internalName="TaxCatchAll" ma:showField="CatchAllData" ma:web="2fe8c3ce-dd7e-4333-b5c5-63d0b8d9f64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fe8c3ce-dd7e-4333-b5c5-63d0b8d9f649" xsi:nil="true"/>
    <lcf76f155ced4ddcb4097134ff3c332f xmlns="1bf42663-7b17-49e4-96f0-946624bf3f0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D3ED964-540A-40B7-B1A3-464F3B8517E9}"/>
</file>

<file path=customXml/itemProps2.xml><?xml version="1.0" encoding="utf-8"?>
<ds:datastoreItem xmlns:ds="http://schemas.openxmlformats.org/officeDocument/2006/customXml" ds:itemID="{86066D41-86AD-432A-962E-67D68CAD9D55}"/>
</file>

<file path=customXml/itemProps3.xml><?xml version="1.0" encoding="utf-8"?>
<ds:datastoreItem xmlns:ds="http://schemas.openxmlformats.org/officeDocument/2006/customXml" ds:itemID="{6588A8F6-C524-4568-BF4A-39F64154430A}"/>
</file>

<file path=docProps/app.xml><?xml version="1.0" encoding="utf-8"?>
<Properties xmlns="http://schemas.openxmlformats.org/officeDocument/2006/extended-properties" xmlns:vt="http://schemas.openxmlformats.org/officeDocument/2006/docPropsVTypes">
  <Template>Office Theme</Template>
  <TotalTime>1844</TotalTime>
  <Words>3116</Words>
  <Application>Microsoft Office PowerPoint</Application>
  <PresentationFormat>Widescreen</PresentationFormat>
  <Paragraphs>362</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Andalus</vt:lpstr>
      <vt:lpstr>Arial</vt:lpstr>
      <vt:lpstr>Calibri</vt:lpstr>
      <vt:lpstr>Calibri Light</vt:lpstr>
      <vt:lpstr>Office Theme</vt:lpstr>
      <vt:lpstr>IT Security</vt:lpstr>
      <vt:lpstr>PowerPoint Presentation</vt:lpstr>
      <vt:lpstr>PowerPoint Presentation</vt:lpstr>
      <vt:lpstr>Cloud Computing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Edwards</dc:creator>
  <cp:lastModifiedBy>ECDL Department</cp:lastModifiedBy>
  <cp:revision>104</cp:revision>
  <cp:lastPrinted>2019-02-10T11:04:18Z</cp:lastPrinted>
  <dcterms:created xsi:type="dcterms:W3CDTF">2019-02-06T11:22:06Z</dcterms:created>
  <dcterms:modified xsi:type="dcterms:W3CDTF">2021-11-04T11:16:32Z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0x010100507C2BEAFFCDA04391CDA2FC35524D11</vt:lpwstr>
  </property>
</Properties>
</file>