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78.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85.xml" ContentType="application/vnd.openxmlformats-officedocument.presentationml.slide+xml"/>
  <Override PartName="/ppt/slides/slide84.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77.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22.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30.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8.xml" ContentType="application/vnd.openxmlformats-officedocument.presentationml.notesSlide+xml"/>
  <Override PartName="/ppt/notesSlides/notesSlide36.xml" ContentType="application/vnd.openxmlformats-officedocument.presentationml.notesSlide+xml"/>
  <Override PartName="/ppt/notesSlides/notesSlide32.xml" ContentType="application/vnd.openxmlformats-officedocument.presentationml.notesSlide+xml"/>
  <Override PartName="/ppt/notesSlides/notesSlide39.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31.xml" ContentType="application/vnd.openxmlformats-officedocument.presentationml.notesSlide+xml"/>
  <Override PartName="/ppt/notesSlides/notesSlide37.xml" ContentType="application/vnd.openxmlformats-officedocument.presentationml.notesSlide+xml"/>
  <Override PartName="/ppt/notesSlides/notesSlide40.xml" ContentType="application/vnd.openxmlformats-officedocument.presentationml.notesSlide+xml"/>
  <Override PartName="/ppt/notesSlides/notesSlide35.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92"/>
  </p:notesMasterIdLst>
  <p:sldIdLst>
    <p:sldId id="285" r:id="rId2"/>
    <p:sldId id="383" r:id="rId3"/>
    <p:sldId id="384" r:id="rId4"/>
    <p:sldId id="287" r:id="rId5"/>
    <p:sldId id="377" r:id="rId6"/>
    <p:sldId id="288" r:id="rId7"/>
    <p:sldId id="289" r:id="rId8"/>
    <p:sldId id="290" r:id="rId9"/>
    <p:sldId id="291" r:id="rId10"/>
    <p:sldId id="292" r:id="rId11"/>
    <p:sldId id="293" r:id="rId12"/>
    <p:sldId id="294" r:id="rId13"/>
    <p:sldId id="296" r:id="rId14"/>
    <p:sldId id="298" r:id="rId15"/>
    <p:sldId id="297" r:id="rId16"/>
    <p:sldId id="299" r:id="rId17"/>
    <p:sldId id="300" r:id="rId18"/>
    <p:sldId id="301" r:id="rId19"/>
    <p:sldId id="302" r:id="rId20"/>
    <p:sldId id="385" r:id="rId21"/>
    <p:sldId id="304" r:id="rId22"/>
    <p:sldId id="303" r:id="rId23"/>
    <p:sldId id="306" r:id="rId24"/>
    <p:sldId id="380" r:id="rId25"/>
    <p:sldId id="307" r:id="rId26"/>
    <p:sldId id="308" r:id="rId27"/>
    <p:sldId id="309" r:id="rId28"/>
    <p:sldId id="381" r:id="rId29"/>
    <p:sldId id="305" r:id="rId30"/>
    <p:sldId id="310" r:id="rId31"/>
    <p:sldId id="311" r:id="rId32"/>
    <p:sldId id="312" r:id="rId33"/>
    <p:sldId id="313" r:id="rId34"/>
    <p:sldId id="314" r:id="rId35"/>
    <p:sldId id="315" r:id="rId36"/>
    <p:sldId id="316" r:id="rId37"/>
    <p:sldId id="317" r:id="rId38"/>
    <p:sldId id="386" r:id="rId39"/>
    <p:sldId id="321" r:id="rId40"/>
    <p:sldId id="322" r:id="rId41"/>
    <p:sldId id="323" r:id="rId42"/>
    <p:sldId id="324" r:id="rId43"/>
    <p:sldId id="325" r:id="rId44"/>
    <p:sldId id="326" r:id="rId45"/>
    <p:sldId id="329" r:id="rId46"/>
    <p:sldId id="330" r:id="rId47"/>
    <p:sldId id="331" r:id="rId48"/>
    <p:sldId id="334" r:id="rId49"/>
    <p:sldId id="335" r:id="rId50"/>
    <p:sldId id="336" r:id="rId51"/>
    <p:sldId id="337" r:id="rId52"/>
    <p:sldId id="338" r:id="rId53"/>
    <p:sldId id="340" r:id="rId54"/>
    <p:sldId id="341" r:id="rId55"/>
    <p:sldId id="342" r:id="rId56"/>
    <p:sldId id="387" r:id="rId57"/>
    <p:sldId id="343" r:id="rId58"/>
    <p:sldId id="339" r:id="rId59"/>
    <p:sldId id="344" r:id="rId60"/>
    <p:sldId id="345" r:id="rId61"/>
    <p:sldId id="346" r:id="rId62"/>
    <p:sldId id="347" r:id="rId63"/>
    <p:sldId id="348" r:id="rId64"/>
    <p:sldId id="349" r:id="rId65"/>
    <p:sldId id="388" r:id="rId66"/>
    <p:sldId id="351" r:id="rId67"/>
    <p:sldId id="350" r:id="rId68"/>
    <p:sldId id="389" r:id="rId69"/>
    <p:sldId id="352" r:id="rId70"/>
    <p:sldId id="353" r:id="rId71"/>
    <p:sldId id="354" r:id="rId72"/>
    <p:sldId id="355" r:id="rId73"/>
    <p:sldId id="356" r:id="rId74"/>
    <p:sldId id="382" r:id="rId75"/>
    <p:sldId id="357" r:id="rId76"/>
    <p:sldId id="358" r:id="rId77"/>
    <p:sldId id="359" r:id="rId78"/>
    <p:sldId id="360" r:id="rId79"/>
    <p:sldId id="363" r:id="rId80"/>
    <p:sldId id="362" r:id="rId81"/>
    <p:sldId id="364" r:id="rId82"/>
    <p:sldId id="365" r:id="rId83"/>
    <p:sldId id="366" r:id="rId84"/>
    <p:sldId id="369" r:id="rId85"/>
    <p:sldId id="370" r:id="rId86"/>
    <p:sldId id="373" r:id="rId87"/>
    <p:sldId id="371" r:id="rId88"/>
    <p:sldId id="372" r:id="rId89"/>
    <p:sldId id="374" r:id="rId90"/>
    <p:sldId id="375" r:id="rId9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88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E83F7DC-4B55-455A-B6F6-0227C5EAC35F}">
  <a:tblStyle styleId="{3E83F7DC-4B55-455A-B6F6-0227C5EAC35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973" autoAdjust="0"/>
  </p:normalViewPr>
  <p:slideViewPr>
    <p:cSldViewPr snapToGrid="0">
      <p:cViewPr varScale="1">
        <p:scale>
          <a:sx n="126" d="100"/>
          <a:sy n="126" d="100"/>
        </p:scale>
        <p:origin x="1164" y="90"/>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9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customXml" Target="../customXml/item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presProps" Target="presProps.xml"/><Relationship Id="rId98"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55357020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GB" dirty="0"/>
              <a:t>Hi, In this video we will be covering the fundamentals of digital marketing in preparation for your exam. Important that apart from this video you also go through the notes where you will find more details. </a:t>
            </a:r>
            <a:endParaRPr lang="x-none" dirty="0"/>
          </a:p>
        </p:txBody>
      </p:sp>
    </p:spTree>
    <p:extLst>
      <p:ext uri="{BB962C8B-B14F-4D97-AF65-F5344CB8AC3E}">
        <p14:creationId xmlns:p14="http://schemas.microsoft.com/office/powerpoint/2010/main" val="3325681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GB" b="0" i="0" dirty="0">
                <a:solidFill>
                  <a:srgbClr val="202124"/>
                </a:solidFill>
                <a:effectLst/>
                <a:latin typeface="arial" panose="020B0604020202020204" pitchFamily="34" charset="0"/>
              </a:rPr>
              <a:t>Infographics (a clipped compound of "information" and "graphics") are </a:t>
            </a:r>
            <a:r>
              <a:rPr lang="en-GB" b="1" i="0" dirty="0">
                <a:solidFill>
                  <a:srgbClr val="202124"/>
                </a:solidFill>
                <a:effectLst/>
                <a:latin typeface="arial" panose="020B0604020202020204" pitchFamily="34" charset="0"/>
              </a:rPr>
              <a:t>graphic visual representations of information, data, or knowledge intended to present information quickly and clearly</a:t>
            </a:r>
            <a:r>
              <a:rPr lang="en-GB" b="0" i="0" dirty="0">
                <a:solidFill>
                  <a:srgbClr val="202124"/>
                </a:solidFill>
                <a:effectLst/>
                <a:latin typeface="arial" panose="020B0604020202020204" pitchFamily="34" charset="0"/>
              </a:rPr>
              <a:t>.</a:t>
            </a:r>
          </a:p>
          <a:p>
            <a:pPr marL="139700" indent="0">
              <a:buNone/>
            </a:pPr>
            <a:endParaRPr lang="en-GB" b="0" i="0" dirty="0">
              <a:solidFill>
                <a:srgbClr val="202124"/>
              </a:solidFill>
              <a:effectLst/>
              <a:latin typeface="arial" panose="020B0604020202020204" pitchFamily="34" charset="0"/>
            </a:endParaRPr>
          </a:p>
          <a:p>
            <a:pPr marL="139700" indent="0">
              <a:buNone/>
            </a:pPr>
            <a:r>
              <a:rPr lang="en-GB" b="0" i="0" dirty="0">
                <a:solidFill>
                  <a:srgbClr val="202124"/>
                </a:solidFill>
                <a:effectLst/>
                <a:latin typeface="arial" panose="020B0604020202020204" pitchFamily="34" charset="0"/>
              </a:rPr>
              <a:t>What was great about Nike Last game advert?</a:t>
            </a:r>
          </a:p>
          <a:p>
            <a:pPr marL="139700" indent="0">
              <a:buNone/>
            </a:pPr>
            <a:endParaRPr lang="en-GB" b="0" i="0" dirty="0">
              <a:solidFill>
                <a:srgbClr val="202124"/>
              </a:solidFill>
              <a:effectLst/>
              <a:latin typeface="arial" panose="020B0604020202020204" pitchFamily="34" charset="0"/>
            </a:endParaRPr>
          </a:p>
          <a:p>
            <a:pPr marL="139700" indent="0">
              <a:buNone/>
            </a:pPr>
            <a:r>
              <a:rPr lang="en-GB" b="0" i="0" dirty="0">
                <a:solidFill>
                  <a:srgbClr val="202124"/>
                </a:solidFill>
                <a:effectLst/>
                <a:latin typeface="arial" panose="020B0604020202020204" pitchFamily="34" charset="0"/>
              </a:rPr>
              <a:t>A whitepaper is </a:t>
            </a:r>
            <a:r>
              <a:rPr lang="en-GB" b="1" i="0" dirty="0">
                <a:solidFill>
                  <a:srgbClr val="202124"/>
                </a:solidFill>
                <a:effectLst/>
                <a:latin typeface="arial" panose="020B0604020202020204" pitchFamily="34" charset="0"/>
              </a:rPr>
              <a:t>a persuasive, authoritative, in-depth report on a specific topic that presents a problem and provides a solution</a:t>
            </a:r>
            <a:r>
              <a:rPr lang="en-GB" b="0" i="0" dirty="0">
                <a:solidFill>
                  <a:srgbClr val="202124"/>
                </a:solidFill>
                <a:effectLst/>
                <a:latin typeface="arial" panose="020B0604020202020204" pitchFamily="34" charset="0"/>
              </a:rPr>
              <a:t>. Marketers create whitepapers to educate their audience about a particular issue. This is quite common in B2B. Example a consultancy firm would publish a report about current issues and possible strategy ideas. </a:t>
            </a:r>
            <a:endParaRPr lang="x-none" dirty="0"/>
          </a:p>
        </p:txBody>
      </p:sp>
    </p:spTree>
    <p:extLst>
      <p:ext uri="{BB962C8B-B14F-4D97-AF65-F5344CB8AC3E}">
        <p14:creationId xmlns:p14="http://schemas.microsoft.com/office/powerpoint/2010/main" val="1878924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0" i="0" dirty="0">
                <a:solidFill>
                  <a:srgbClr val="33475B"/>
                </a:solidFill>
                <a:effectLst/>
                <a:latin typeface="AvenirNext"/>
              </a:rPr>
              <a:t>A business directory is an online list of businesses within a particular niche, location, or category. One way local businesses can get found by online searchers is through inclusion in business directories.</a:t>
            </a:r>
          </a:p>
          <a:p>
            <a:pPr algn="l"/>
            <a:r>
              <a:rPr lang="en-GB" sz="1800" b="0" i="0" u="none" strike="noStrike" baseline="0" dirty="0">
                <a:latin typeface="Helvetica" panose="020B0604020202020204" pitchFamily="34" charset="0"/>
              </a:rPr>
              <a:t>A blog is a type of online journal that is regularly updated with content, known as posts. Blog can be a very important traffic generator to a site. </a:t>
            </a:r>
          </a:p>
          <a:p>
            <a:pPr algn="l"/>
            <a:r>
              <a:rPr lang="en-GB" sz="1800" b="0" i="0" u="none" strike="noStrike" baseline="0" dirty="0">
                <a:solidFill>
                  <a:srgbClr val="222222"/>
                </a:solidFill>
                <a:latin typeface="Helvetica" panose="020B0604020202020204" pitchFamily="34" charset="0"/>
              </a:rPr>
              <a:t>A web application is an application program that is stored on a remote server, but that a user can access over the Internet through a web browser. Businesses often include these in their online presence as a part of their service to customers. Common examples include online auctions, online banking, webmail, and </a:t>
            </a:r>
            <a:r>
              <a:rPr lang="en-GB" sz="1800" b="0" i="0" u="none" strike="noStrike" baseline="0" dirty="0" err="1">
                <a:solidFill>
                  <a:srgbClr val="222222"/>
                </a:solidFill>
                <a:latin typeface="Helvetica" panose="020B0604020202020204" pitchFamily="34" charset="0"/>
              </a:rPr>
              <a:t>webbased</a:t>
            </a:r>
            <a:r>
              <a:rPr lang="en-GB" sz="1800" b="0" i="0" u="none" strike="noStrike" baseline="0" dirty="0">
                <a:solidFill>
                  <a:srgbClr val="222222"/>
                </a:solidFill>
                <a:latin typeface="Helvetica" panose="020B0604020202020204" pitchFamily="34" charset="0"/>
              </a:rPr>
              <a:t> office software like word processors and online spreadsheets.</a:t>
            </a:r>
            <a:endParaRPr lang="x-none" dirty="0"/>
          </a:p>
        </p:txBody>
      </p:sp>
    </p:spTree>
    <p:extLst>
      <p:ext uri="{BB962C8B-B14F-4D97-AF65-F5344CB8AC3E}">
        <p14:creationId xmlns:p14="http://schemas.microsoft.com/office/powerpoint/2010/main" val="235627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800" b="0" i="0" u="none" strike="noStrike" baseline="0" dirty="0">
                <a:latin typeface="Helvetica" panose="020B0604020202020204" pitchFamily="34" charset="0"/>
              </a:rPr>
              <a:t>Step 1: It is about identifying and check your chosen domain name is available</a:t>
            </a:r>
          </a:p>
          <a:p>
            <a:r>
              <a:rPr lang="en-GB" sz="1800" b="0" i="0" u="none" strike="noStrike" baseline="0" dirty="0">
                <a:latin typeface="Helvetica" panose="020B0604020202020204" pitchFamily="34" charset="0"/>
              </a:rPr>
              <a:t>Step 2:  website hosting service provider -</a:t>
            </a:r>
            <a:r>
              <a:rPr lang="en-GB" dirty="0"/>
              <a:t>where your site will live</a:t>
            </a:r>
            <a:endParaRPr lang="x-none" dirty="0"/>
          </a:p>
        </p:txBody>
      </p:sp>
    </p:spTree>
    <p:extLst>
      <p:ext uri="{BB962C8B-B14F-4D97-AF65-F5344CB8AC3E}">
        <p14:creationId xmlns:p14="http://schemas.microsoft.com/office/powerpoint/2010/main" val="3503735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Not everybody has the programming skills to build and design styles. This is where CMS comes into place. </a:t>
            </a:r>
            <a:endParaRPr lang="x-none" dirty="0"/>
          </a:p>
        </p:txBody>
      </p:sp>
    </p:spTree>
    <p:extLst>
      <p:ext uri="{BB962C8B-B14F-4D97-AF65-F5344CB8AC3E}">
        <p14:creationId xmlns:p14="http://schemas.microsoft.com/office/powerpoint/2010/main" val="2136314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800" b="0" i="0" u="none" strike="noStrike" baseline="0" dirty="0">
                <a:latin typeface="Helvetica" panose="020B0604020202020204" pitchFamily="34" charset="0"/>
              </a:rPr>
              <a:t>The design stage of a new website requires a lot of planning and thought.</a:t>
            </a:r>
          </a:p>
          <a:p>
            <a:r>
              <a:rPr lang="en-GB" sz="1800" b="0" i="0" u="none" strike="noStrike" baseline="0" dirty="0">
                <a:latin typeface="Helvetica" panose="020B0604020202020204" pitchFamily="34" charset="0"/>
              </a:rPr>
              <a:t>You need to determine what is the scope of the website first, is it to sell, provide info, generate traffic to a physical stores</a:t>
            </a:r>
          </a:p>
        </p:txBody>
      </p:sp>
    </p:spTree>
    <p:extLst>
      <p:ext uri="{BB962C8B-B14F-4D97-AF65-F5344CB8AC3E}">
        <p14:creationId xmlns:p14="http://schemas.microsoft.com/office/powerpoint/2010/main" val="247724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Some websites are very confusing to navigate through, whilst others are very simple and straightforward. </a:t>
            </a:r>
          </a:p>
          <a:p>
            <a:r>
              <a:rPr lang="en-GB" dirty="0" err="1"/>
              <a:t>Theuser</a:t>
            </a:r>
            <a:r>
              <a:rPr lang="en-GB" dirty="0"/>
              <a:t> experience on your website is as important as a customer experience in a shop because it is a big part of the overall customer sales journey.</a:t>
            </a:r>
            <a:endParaRPr lang="x-none" dirty="0"/>
          </a:p>
          <a:p>
            <a:pPr marL="139700" indent="0">
              <a:buNone/>
            </a:pPr>
            <a:endParaRPr lang="x-none" dirty="0"/>
          </a:p>
        </p:txBody>
      </p:sp>
    </p:spTree>
    <p:extLst>
      <p:ext uri="{BB962C8B-B14F-4D97-AF65-F5344CB8AC3E}">
        <p14:creationId xmlns:p14="http://schemas.microsoft.com/office/powerpoint/2010/main" val="2000894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When you are designing a website you need to keep in mind the below:</a:t>
            </a:r>
          </a:p>
          <a:p>
            <a:r>
              <a:rPr lang="en-GB" dirty="0"/>
              <a:t>Accessibility - Ensure that videos come with subtitles to aid people with hearing impairments. </a:t>
            </a:r>
          </a:p>
          <a:p>
            <a:r>
              <a:rPr lang="en-GB" b="0" i="0" dirty="0">
                <a:solidFill>
                  <a:srgbClr val="202124"/>
                </a:solidFill>
                <a:effectLst/>
                <a:latin typeface="arial" panose="020B0604020202020204" pitchFamily="34" charset="0"/>
              </a:rPr>
              <a:t>Common web browsers include </a:t>
            </a:r>
            <a:r>
              <a:rPr lang="en-GB" b="1" i="0" dirty="0">
                <a:solidFill>
                  <a:srgbClr val="202124"/>
                </a:solidFill>
                <a:effectLst/>
                <a:latin typeface="arial" panose="020B0604020202020204" pitchFamily="34" charset="0"/>
              </a:rPr>
              <a:t>Microsoft Edge, Internet Explorer, Google Chrome, Mozilla Firefox</a:t>
            </a:r>
            <a:r>
              <a:rPr lang="en-GB" b="0" i="0" dirty="0">
                <a:solidFill>
                  <a:srgbClr val="202124"/>
                </a:solidFill>
                <a:effectLst/>
                <a:latin typeface="arial" panose="020B0604020202020204" pitchFamily="34" charset="0"/>
              </a:rPr>
              <a:t>, and Apple Safari</a:t>
            </a:r>
            <a:endParaRPr lang="x-none" dirty="0"/>
          </a:p>
        </p:txBody>
      </p:sp>
    </p:spTree>
    <p:extLst>
      <p:ext uri="{BB962C8B-B14F-4D97-AF65-F5344CB8AC3E}">
        <p14:creationId xmlns:p14="http://schemas.microsoft.com/office/powerpoint/2010/main" val="3017923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dirty="0"/>
              <a:t>Audience focused- for instance </a:t>
            </a:r>
            <a:r>
              <a:rPr lang="en-GB" dirty="0" err="1"/>
              <a:t>asos</a:t>
            </a:r>
            <a:r>
              <a:rPr lang="en-GB" dirty="0"/>
              <a:t> identified that consumers wanted to have a more </a:t>
            </a:r>
            <a:r>
              <a:rPr lang="en-GB" b="0" i="0" dirty="0">
                <a:solidFill>
                  <a:srgbClr val="1E1E1C"/>
                </a:solidFill>
                <a:effectLst/>
                <a:latin typeface="Standard Display"/>
              </a:rPr>
              <a:t> intimate buying experience and experience how the clothes would look real. So with their items online they added the catwalk video. </a:t>
            </a:r>
            <a:endParaRPr lang="x-none" dirty="0"/>
          </a:p>
          <a:p>
            <a:r>
              <a:rPr lang="en-GB" dirty="0"/>
              <a:t>Clear and concise – remember nowadays there is an overload of information and people have become very good at filtering information. </a:t>
            </a:r>
          </a:p>
          <a:p>
            <a:r>
              <a:rPr lang="en-GB" dirty="0"/>
              <a:t>Consistent branding – if I had to show you a Coca Cola advert and I would remove the logo, most likely you would still think that this is a Coca Cola advert since all of the adverts have a similar colour tone, they consist of people which are smiling. </a:t>
            </a:r>
            <a:endParaRPr lang="x-none" dirty="0"/>
          </a:p>
        </p:txBody>
      </p:sp>
    </p:spTree>
    <p:extLst>
      <p:ext uri="{BB962C8B-B14F-4D97-AF65-F5344CB8AC3E}">
        <p14:creationId xmlns:p14="http://schemas.microsoft.com/office/powerpoint/2010/main" val="2258710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It is not enough that you create a website. You need to promote the website. </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sz="1100" i="0" u="none" strike="noStrike" baseline="0" dirty="0">
                <a:latin typeface="Helvetica-Bold"/>
              </a:rPr>
              <a:t>Online advertising – we will be going into more details on this in the coming slides. </a:t>
            </a:r>
          </a:p>
          <a:p>
            <a:endParaRPr lang="x-none" dirty="0"/>
          </a:p>
        </p:txBody>
      </p:sp>
    </p:spTree>
    <p:extLst>
      <p:ext uri="{BB962C8B-B14F-4D97-AF65-F5344CB8AC3E}">
        <p14:creationId xmlns:p14="http://schemas.microsoft.com/office/powerpoint/2010/main" val="1247417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100" b="0" i="0" u="none" strike="noStrike" baseline="0" dirty="0">
                <a:latin typeface="Helvetica" panose="020B0604020202020204" pitchFamily="34" charset="0"/>
              </a:rPr>
              <a:t>Register your website address with </a:t>
            </a:r>
            <a:r>
              <a:rPr lang="en-GB" sz="1100" b="1" i="0" u="none" strike="noStrike" baseline="0" dirty="0">
                <a:latin typeface="Helvetica-Bold"/>
              </a:rPr>
              <a:t>web directories </a:t>
            </a:r>
            <a:r>
              <a:rPr lang="en-GB" sz="1100" b="0" i="0" u="none" strike="noStrike" baseline="0" dirty="0">
                <a:latin typeface="Helvetica-Bold"/>
              </a:rPr>
              <a:t>– say example you are looking for a burger shop in the south of </a:t>
            </a:r>
            <a:r>
              <a:rPr lang="en-GB" sz="1100" b="0" i="0" u="none" strike="noStrike" baseline="0" dirty="0" err="1">
                <a:latin typeface="Helvetica-Bold"/>
              </a:rPr>
              <a:t>malta</a:t>
            </a:r>
            <a:r>
              <a:rPr lang="en-GB" sz="1100" b="0" i="0" u="none" strike="noStrike" baseline="0" dirty="0">
                <a:latin typeface="Helvetica-Bold"/>
              </a:rPr>
              <a:t> and you type this query in Google, if you register with Google my Business, when people type this, it will pop up. </a:t>
            </a:r>
            <a:endParaRPr lang="x-none" b="0" dirty="0"/>
          </a:p>
        </p:txBody>
      </p:sp>
    </p:spTree>
    <p:extLst>
      <p:ext uri="{BB962C8B-B14F-4D97-AF65-F5344CB8AC3E}">
        <p14:creationId xmlns:p14="http://schemas.microsoft.com/office/powerpoint/2010/main" val="3345510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As you can see we will be covering substantial number of topics within Digital marketing, from web, search engine, social media, online advertising, email and analytics</a:t>
            </a:r>
            <a:endParaRPr lang="x-none" dirty="0"/>
          </a:p>
        </p:txBody>
      </p:sp>
    </p:spTree>
    <p:extLst>
      <p:ext uri="{BB962C8B-B14F-4D97-AF65-F5344CB8AC3E}">
        <p14:creationId xmlns:p14="http://schemas.microsoft.com/office/powerpoint/2010/main" val="1534276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As we have outlined, you cannot create a website and stop there. You need to make sure that when people are searching online, your website pops up. Remember that online there are millions of websites. </a:t>
            </a:r>
            <a:endParaRPr lang="x-none" dirty="0"/>
          </a:p>
        </p:txBody>
      </p:sp>
    </p:spTree>
    <p:extLst>
      <p:ext uri="{BB962C8B-B14F-4D97-AF65-F5344CB8AC3E}">
        <p14:creationId xmlns:p14="http://schemas.microsoft.com/office/powerpoint/2010/main" val="4198553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lgn="l">
              <a:buNone/>
            </a:pPr>
            <a:r>
              <a:rPr lang="en-GB" sz="1800" b="0" i="0" u="none" strike="noStrike" baseline="0" dirty="0">
                <a:latin typeface="Helvetica" panose="020B0604020202020204" pitchFamily="34" charset="0"/>
              </a:rPr>
              <a:t>The majority of Internet sessions begin with an online search. Users turn to search engines to ask questions, find products and services, and search for videos and images. Popular search engines include Google, Yahoo, and Bing.</a:t>
            </a:r>
            <a:endParaRPr lang="en-ZA" dirty="0"/>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b="0" i="0" u="none" strike="noStrike" baseline="0" dirty="0">
                <a:latin typeface="Helvetica" panose="020B0604020202020204" pitchFamily="34" charset="0"/>
              </a:rPr>
              <a:t>Therefore, we need to understand how search engines work. </a:t>
            </a:r>
          </a:p>
          <a:p>
            <a:pPr marL="139700" indent="0">
              <a:buNone/>
            </a:pPr>
            <a:endParaRPr lang="x-none" dirty="0"/>
          </a:p>
        </p:txBody>
      </p:sp>
    </p:spTree>
    <p:extLst>
      <p:ext uri="{BB962C8B-B14F-4D97-AF65-F5344CB8AC3E}">
        <p14:creationId xmlns:p14="http://schemas.microsoft.com/office/powerpoint/2010/main" val="2650517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We as online users rarely click on the second page of the SERP</a:t>
            </a:r>
            <a:endParaRPr lang="x-none" dirty="0"/>
          </a:p>
        </p:txBody>
      </p:sp>
    </p:spTree>
    <p:extLst>
      <p:ext uri="{BB962C8B-B14F-4D97-AF65-F5344CB8AC3E}">
        <p14:creationId xmlns:p14="http://schemas.microsoft.com/office/powerpoint/2010/main" val="4048942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691882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100" dirty="0"/>
              <a:t>Identify search queries that brought your target audience  to your website  - example say you have a business teaching digital marketing and you find that a lot of the people that click on your website is because when they are searching in the search box they write practical digital marketing course. </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sz="1100" dirty="0"/>
              <a:t>Consider which keywords are going to be most effective for your business goals. Taking the previous example it can be that using the keyword ‘practical’ rather than ‘’hands on’’ , even though they mean the same thing the first one coverts more to customers. </a:t>
            </a:r>
          </a:p>
          <a:p>
            <a:endParaRPr lang="x-none" dirty="0"/>
          </a:p>
        </p:txBody>
      </p:sp>
    </p:spTree>
    <p:extLst>
      <p:ext uri="{BB962C8B-B14F-4D97-AF65-F5344CB8AC3E}">
        <p14:creationId xmlns:p14="http://schemas.microsoft.com/office/powerpoint/2010/main" val="6860665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4952165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sz="1100" dirty="0"/>
              <a:t>Apple #ShotOniPhone Campaign - </a:t>
            </a:r>
            <a:r>
              <a:rPr lang="en-GB" b="0" i="0" dirty="0">
                <a:solidFill>
                  <a:srgbClr val="202124"/>
                </a:solidFill>
                <a:effectLst/>
                <a:latin typeface="arial" panose="020B0604020202020204" pitchFamily="34" charset="0"/>
              </a:rPr>
              <a:t>It was a worldwide challenge that invited users to submit their own best photos using the hashtag #ShotoniPhone. From these photos, Apple selected images to display across media outlets and on over 10,000 billboards around the world</a:t>
            </a:r>
            <a:endParaRPr lang="x-none" dirty="0"/>
          </a:p>
        </p:txBody>
      </p:sp>
    </p:spTree>
    <p:extLst>
      <p:ext uri="{BB962C8B-B14F-4D97-AF65-F5344CB8AC3E}">
        <p14:creationId xmlns:p14="http://schemas.microsoft.com/office/powerpoint/2010/main" val="5528412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sz="1100" dirty="0"/>
              <a:t>Select appropriate platforms – if you are targeting the late fifties, does not make sense to use </a:t>
            </a:r>
            <a:r>
              <a:rPr lang="en-GB" sz="1100" dirty="0" err="1"/>
              <a:t>Instagarm</a:t>
            </a:r>
            <a:endParaRPr lang="en-GB" sz="1100" dirty="0"/>
          </a:p>
          <a:p>
            <a:endParaRPr lang="x-none" dirty="0"/>
          </a:p>
        </p:txBody>
      </p:sp>
    </p:spTree>
    <p:extLst>
      <p:ext uri="{BB962C8B-B14F-4D97-AF65-F5344CB8AC3E}">
        <p14:creationId xmlns:p14="http://schemas.microsoft.com/office/powerpoint/2010/main" val="4172734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GB" dirty="0"/>
              <a:t>Why Facebook included the reactions button?</a:t>
            </a:r>
            <a:endParaRPr lang="x-none" dirty="0"/>
          </a:p>
        </p:txBody>
      </p:sp>
    </p:spTree>
    <p:extLst>
      <p:ext uri="{BB962C8B-B14F-4D97-AF65-F5344CB8AC3E}">
        <p14:creationId xmlns:p14="http://schemas.microsoft.com/office/powerpoint/2010/main" val="18565907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sz="1100" dirty="0"/>
              <a:t>Online reviews can affect a business’s reputation, their search engine ranking, and influence conversions.</a:t>
            </a:r>
          </a:p>
          <a:p>
            <a:endParaRPr lang="x-none" dirty="0"/>
          </a:p>
        </p:txBody>
      </p:sp>
    </p:spTree>
    <p:extLst>
      <p:ext uri="{BB962C8B-B14F-4D97-AF65-F5344CB8AC3E}">
        <p14:creationId xmlns:p14="http://schemas.microsoft.com/office/powerpoint/2010/main" val="3582350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lgn="l">
              <a:buNone/>
            </a:pPr>
            <a:r>
              <a:rPr lang="en-GB" sz="1800" b="0" i="0" u="none" strike="noStrike" baseline="0" dirty="0">
                <a:latin typeface="Helvetica" panose="020B0604020202020204" pitchFamily="34" charset="0"/>
              </a:rPr>
              <a:t>People are spending more and more time online carrying out a range of tasks, including shopping, searching for information, reading news, watching videos, using e-mail, booking holidays, and using social media. Therefore, it is important that you are present in these channels and to exploit such opportunities.</a:t>
            </a:r>
            <a:endParaRPr lang="x-none" dirty="0"/>
          </a:p>
        </p:txBody>
      </p:sp>
    </p:spTree>
    <p:extLst>
      <p:ext uri="{BB962C8B-B14F-4D97-AF65-F5344CB8AC3E}">
        <p14:creationId xmlns:p14="http://schemas.microsoft.com/office/powerpoint/2010/main" val="32903007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24451178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dirty="0"/>
              <a:t>There is no guarantee that the campaign will ‘go viral’</a:t>
            </a:r>
          </a:p>
          <a:p>
            <a:endParaRPr lang="x-none" dirty="0"/>
          </a:p>
        </p:txBody>
      </p:sp>
    </p:spTree>
    <p:extLst>
      <p:ext uri="{BB962C8B-B14F-4D97-AF65-F5344CB8AC3E}">
        <p14:creationId xmlns:p14="http://schemas.microsoft.com/office/powerpoint/2010/main" val="31309037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dirty="0"/>
              <a:t>Post regularly – to keep top of the mind awareness</a:t>
            </a:r>
          </a:p>
          <a:p>
            <a:endParaRPr lang="x-none" dirty="0"/>
          </a:p>
        </p:txBody>
      </p:sp>
    </p:spTree>
    <p:extLst>
      <p:ext uri="{BB962C8B-B14F-4D97-AF65-F5344CB8AC3E}">
        <p14:creationId xmlns:p14="http://schemas.microsoft.com/office/powerpoint/2010/main" val="40191451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596900" lvl="1" indent="0">
              <a:buNone/>
            </a:pPr>
            <a:r>
              <a:rPr lang="en-GB" sz="1800" dirty="0"/>
              <a:t>When you are online you need to accept the fact that people have a lot of things to say. So you need to be open for both positive and negative comments. </a:t>
            </a:r>
          </a:p>
          <a:p>
            <a:pPr marL="596900" lvl="1" indent="0">
              <a:buNone/>
            </a:pPr>
            <a:r>
              <a:rPr lang="en-GB" sz="1800" dirty="0"/>
              <a:t>Often it’s best to ask the customer to contact you and to try resolve the issue offline.</a:t>
            </a:r>
          </a:p>
        </p:txBody>
      </p:sp>
    </p:spTree>
    <p:extLst>
      <p:ext uri="{BB962C8B-B14F-4D97-AF65-F5344CB8AC3E}">
        <p14:creationId xmlns:p14="http://schemas.microsoft.com/office/powerpoint/2010/main" val="21930239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x-none" dirty="0"/>
          </a:p>
        </p:txBody>
      </p:sp>
    </p:spTree>
    <p:extLst>
      <p:ext uri="{BB962C8B-B14F-4D97-AF65-F5344CB8AC3E}">
        <p14:creationId xmlns:p14="http://schemas.microsoft.com/office/powerpoint/2010/main" val="1604896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x-none" dirty="0"/>
          </a:p>
        </p:txBody>
      </p:sp>
    </p:spTree>
    <p:extLst>
      <p:ext uri="{BB962C8B-B14F-4D97-AF65-F5344CB8AC3E}">
        <p14:creationId xmlns:p14="http://schemas.microsoft.com/office/powerpoint/2010/main" val="29438343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GB" sz="1800" b="1" i="0" u="none" strike="noStrike" baseline="0" dirty="0">
                <a:latin typeface="Helvetica-Bold"/>
              </a:rPr>
              <a:t>Step 5: Payment </a:t>
            </a:r>
            <a:r>
              <a:rPr lang="en-GB" sz="1800" b="0" i="0" u="none" strike="noStrike" baseline="0" dirty="0">
                <a:latin typeface="Helvetica" panose="020B0604020202020204" pitchFamily="34" charset="0"/>
              </a:rPr>
              <a:t>– Your payment depends on whether your ad is viewed, clicked or a specified action is completed. This depends on what you specified during set up.</a:t>
            </a:r>
            <a:endParaRPr lang="x-none" dirty="0"/>
          </a:p>
        </p:txBody>
      </p:sp>
    </p:spTree>
    <p:extLst>
      <p:ext uri="{BB962C8B-B14F-4D97-AF65-F5344CB8AC3E}">
        <p14:creationId xmlns:p14="http://schemas.microsoft.com/office/powerpoint/2010/main" val="37842960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To send emails you need to have a mailing list with contacts</a:t>
            </a:r>
            <a:endParaRPr lang="x-none" dirty="0"/>
          </a:p>
        </p:txBody>
      </p:sp>
    </p:spTree>
    <p:extLst>
      <p:ext uri="{BB962C8B-B14F-4D97-AF65-F5344CB8AC3E}">
        <p14:creationId xmlns:p14="http://schemas.microsoft.com/office/powerpoint/2010/main" val="24100478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sz="1100" dirty="0"/>
              <a:t>Targeting customers based on location – example make special offers available that are near the shop</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sz="1100" dirty="0"/>
              <a:t>Help customers find you – how many times have we researched something online while we are in the shop</a:t>
            </a:r>
            <a:endParaRPr lang="x-none" sz="1100" dirty="0"/>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GB" dirty="0"/>
          </a:p>
          <a:p>
            <a:endParaRPr lang="x-none" dirty="0"/>
          </a:p>
        </p:txBody>
      </p:sp>
    </p:spTree>
    <p:extLst>
      <p:ext uri="{BB962C8B-B14F-4D97-AF65-F5344CB8AC3E}">
        <p14:creationId xmlns:p14="http://schemas.microsoft.com/office/powerpoint/2010/main" val="20794019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lgn="l">
              <a:buNone/>
            </a:pPr>
            <a:r>
              <a:rPr lang="en-GB" sz="1800" b="1" i="0" u="none" strike="noStrike" baseline="0" dirty="0">
                <a:latin typeface="Helvetica-Bold"/>
              </a:rPr>
              <a:t>Unique visitors</a:t>
            </a:r>
            <a:r>
              <a:rPr lang="en-GB" sz="1800" b="0" i="0" u="none" strike="noStrike" baseline="0" dirty="0">
                <a:latin typeface="Helvetica" panose="020B0604020202020204" pitchFamily="34" charset="0"/>
              </a:rPr>
              <a:t>, which is the total number of </a:t>
            </a:r>
            <a:r>
              <a:rPr lang="en-GB" sz="1800" b="1" i="0" u="none" strike="noStrike" baseline="0" dirty="0">
                <a:latin typeface="Helvetica-Bold"/>
              </a:rPr>
              <a:t>unique </a:t>
            </a:r>
            <a:r>
              <a:rPr lang="en-GB" sz="1800" b="0" i="0" u="none" strike="noStrike" baseline="0" dirty="0">
                <a:latin typeface="Helvetica" panose="020B0604020202020204" pitchFamily="34" charset="0"/>
              </a:rPr>
              <a:t>visitors in a specific time frame, regardless of the number of times a user visited.</a:t>
            </a:r>
          </a:p>
          <a:p>
            <a:pPr marL="139700" indent="0" algn="l">
              <a:buNone/>
            </a:pPr>
            <a:r>
              <a:rPr lang="en-GB" dirty="0"/>
              <a:t>bounce rate – The percentage of visitors who only accessed one page of your website, without visiting any other pages, is known as the.</a:t>
            </a:r>
            <a:endParaRPr lang="x-none" dirty="0"/>
          </a:p>
        </p:txBody>
      </p:sp>
    </p:spTree>
    <p:extLst>
      <p:ext uri="{BB962C8B-B14F-4D97-AF65-F5344CB8AC3E}">
        <p14:creationId xmlns:p14="http://schemas.microsoft.com/office/powerpoint/2010/main" val="2625923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GB" b="0" i="0" dirty="0">
                <a:solidFill>
                  <a:srgbClr val="33475B"/>
                </a:solidFill>
                <a:effectLst/>
                <a:latin typeface="AvenirNext"/>
              </a:rPr>
              <a:t>Before a business decides to incorporate digital marketing, you need to ask what are you expecting to achieve from digital marketing? </a:t>
            </a:r>
          </a:p>
          <a:p>
            <a:pPr marL="139700" indent="0">
              <a:buNone/>
            </a:pPr>
            <a:r>
              <a:rPr lang="en-GB" b="0" i="0" dirty="0">
                <a:solidFill>
                  <a:srgbClr val="33475B"/>
                </a:solidFill>
                <a:effectLst/>
                <a:latin typeface="AvenirNext"/>
              </a:rPr>
              <a:t>Lead generation is about stimulating and capturing interest in a product or service for the purpose of developing a sales pipeline</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dirty="0"/>
              <a:t>Informing customers – as a way to have a conversation, updates</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dirty="0"/>
              <a:t>Improved customer service – nowadays it has become common that if you want to ask a question to a business, you do not call but contact them via </a:t>
            </a:r>
            <a:r>
              <a:rPr lang="en-GB" sz="1100" dirty="0" err="1"/>
              <a:t>facebook</a:t>
            </a:r>
            <a:r>
              <a:rPr lang="en-GB" sz="1100" dirty="0"/>
              <a:t> </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dirty="0"/>
              <a:t>Generate traffic: It can be that you have a physical store and want to implement digital marketing to drive footfall to your store. This strategy is used a lot by local restaurants in Malta. </a:t>
            </a:r>
          </a:p>
          <a:p>
            <a:pPr marL="139700" indent="0">
              <a:buNone/>
            </a:pPr>
            <a:endParaRPr lang="x-none" dirty="0"/>
          </a:p>
        </p:txBody>
      </p:sp>
    </p:spTree>
    <p:extLst>
      <p:ext uri="{BB962C8B-B14F-4D97-AF65-F5344CB8AC3E}">
        <p14:creationId xmlns:p14="http://schemas.microsoft.com/office/powerpoint/2010/main" val="40635367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MOZ – SEO</a:t>
            </a:r>
          </a:p>
          <a:p>
            <a:r>
              <a:rPr lang="en-GB" dirty="0"/>
              <a:t>Google analytics, crazy egg and </a:t>
            </a:r>
            <a:r>
              <a:rPr lang="en-GB" dirty="0" err="1"/>
              <a:t>kissmetrics</a:t>
            </a:r>
            <a:r>
              <a:rPr lang="en-GB" dirty="0"/>
              <a:t> are very similar</a:t>
            </a:r>
            <a:endParaRPr lang="x-none" dirty="0"/>
          </a:p>
        </p:txBody>
      </p:sp>
    </p:spTree>
    <p:extLst>
      <p:ext uri="{BB962C8B-B14F-4D97-AF65-F5344CB8AC3E}">
        <p14:creationId xmlns:p14="http://schemas.microsoft.com/office/powerpoint/2010/main" val="30712518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The most imp insight is reach</a:t>
            </a:r>
            <a:endParaRPr lang="x-none" dirty="0"/>
          </a:p>
        </p:txBody>
      </p:sp>
    </p:spTree>
    <p:extLst>
      <p:ext uri="{BB962C8B-B14F-4D97-AF65-F5344CB8AC3E}">
        <p14:creationId xmlns:p14="http://schemas.microsoft.com/office/powerpoint/2010/main" val="345650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0" i="0" dirty="0">
                <a:solidFill>
                  <a:srgbClr val="202124"/>
                </a:solidFill>
                <a:effectLst/>
                <a:latin typeface="arial" panose="020B0604020202020204" pitchFamily="34" charset="0"/>
              </a:rPr>
              <a:t> CTR is the number of clicks that your ad receives divided by the number of times your ad is shown</a:t>
            </a:r>
            <a:endParaRPr lang="x-none" b="0" dirty="0"/>
          </a:p>
        </p:txBody>
      </p:sp>
    </p:spTree>
    <p:extLst>
      <p:ext uri="{BB962C8B-B14F-4D97-AF65-F5344CB8AC3E}">
        <p14:creationId xmlns:p14="http://schemas.microsoft.com/office/powerpoint/2010/main" val="3261366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More cost effective: </a:t>
            </a:r>
            <a:r>
              <a:rPr lang="en-GB" dirty="0" err="1"/>
              <a:t>youtube</a:t>
            </a:r>
            <a:r>
              <a:rPr lang="en-GB" dirty="0"/>
              <a:t> vs TV</a:t>
            </a:r>
          </a:p>
          <a:p>
            <a:r>
              <a:rPr lang="en-GB" dirty="0"/>
              <a:t>Easier to Track: to measure the effectiveness and reach of a TV advert you need to commission a market research company, whilst with </a:t>
            </a:r>
            <a:r>
              <a:rPr lang="en-GB" dirty="0" err="1"/>
              <a:t>youtube</a:t>
            </a:r>
            <a:r>
              <a:rPr lang="en-GB" dirty="0"/>
              <a:t> you can collect all this data from your account</a:t>
            </a:r>
          </a:p>
          <a:p>
            <a:r>
              <a:rPr lang="en-GB" dirty="0"/>
              <a:t>Reach: not limited by geography or other </a:t>
            </a:r>
            <a:r>
              <a:rPr lang="en-GB" dirty="0" err="1"/>
              <a:t>constraits</a:t>
            </a:r>
            <a:endParaRPr lang="en-GB" dirty="0"/>
          </a:p>
          <a:p>
            <a:r>
              <a:rPr lang="en-GB" dirty="0"/>
              <a:t>Engagement: digital provides new creative and dynamic ways to create content that with traditional methods was not possible</a:t>
            </a:r>
            <a:endParaRPr lang="x-none" dirty="0"/>
          </a:p>
        </p:txBody>
      </p:sp>
    </p:spTree>
    <p:extLst>
      <p:ext uri="{BB962C8B-B14F-4D97-AF65-F5344CB8AC3E}">
        <p14:creationId xmlns:p14="http://schemas.microsoft.com/office/powerpoint/2010/main" val="2310989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err="1"/>
              <a:t>Obtrsuive</a:t>
            </a:r>
            <a:r>
              <a:rPr lang="en-GB" dirty="0"/>
              <a:t> - interfering</a:t>
            </a:r>
            <a:endParaRPr lang="x-none" dirty="0"/>
          </a:p>
        </p:txBody>
      </p:sp>
    </p:spTree>
    <p:extLst>
      <p:ext uri="{BB962C8B-B14F-4D97-AF65-F5344CB8AC3E}">
        <p14:creationId xmlns:p14="http://schemas.microsoft.com/office/powerpoint/2010/main" val="3632968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If your website uses cookies and it is targeted for EU, </a:t>
            </a:r>
            <a:r>
              <a:rPr lang="en-GB" b="0" i="0" dirty="0">
                <a:solidFill>
                  <a:srgbClr val="202124"/>
                </a:solidFill>
                <a:effectLst/>
                <a:latin typeface="arial" panose="020B0604020202020204" pitchFamily="34" charset="0"/>
              </a:rPr>
              <a:t>the GDPR requirements for “cookie consent”  is important</a:t>
            </a:r>
            <a:endParaRPr lang="x-none" dirty="0"/>
          </a:p>
        </p:txBody>
      </p:sp>
    </p:spTree>
    <p:extLst>
      <p:ext uri="{BB962C8B-B14F-4D97-AF65-F5344CB8AC3E}">
        <p14:creationId xmlns:p14="http://schemas.microsoft.com/office/powerpoint/2010/main" val="1344165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x-none" dirty="0"/>
          </a:p>
        </p:txBody>
      </p:sp>
    </p:spTree>
    <p:extLst>
      <p:ext uri="{BB962C8B-B14F-4D97-AF65-F5344CB8AC3E}">
        <p14:creationId xmlns:p14="http://schemas.microsoft.com/office/powerpoint/2010/main" val="1405071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Coca cola examples</a:t>
            </a:r>
            <a:endParaRPr lang="x-none" dirty="0"/>
          </a:p>
        </p:txBody>
      </p:sp>
    </p:spTree>
    <p:extLst>
      <p:ext uri="{BB962C8B-B14F-4D97-AF65-F5344CB8AC3E}">
        <p14:creationId xmlns:p14="http://schemas.microsoft.com/office/powerpoint/2010/main" val="1502776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
        <p:cNvGrpSpPr/>
        <p:nvPr/>
      </p:nvGrpSpPr>
      <p:grpSpPr>
        <a:xfrm>
          <a:off x="0" y="0"/>
          <a:ext cx="0" cy="0"/>
          <a:chOff x="0" y="0"/>
          <a:chExt cx="0" cy="0"/>
        </a:xfrm>
      </p:grpSpPr>
      <p:sp>
        <p:nvSpPr>
          <p:cNvPr id="11" name="Shape 11"/>
          <p:cNvSpPr/>
          <p:nvPr/>
        </p:nvSpPr>
        <p:spPr>
          <a:xfrm>
            <a:off x="0" y="500626"/>
            <a:ext cx="9144000" cy="3824100"/>
          </a:xfrm>
          <a:prstGeom prst="rect">
            <a:avLst/>
          </a:prstGeom>
          <a:solidFill>
            <a:srgbClr val="1F888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0" y="4584075"/>
            <a:ext cx="9144000" cy="559500"/>
          </a:xfrm>
          <a:prstGeom prst="rect">
            <a:avLst/>
          </a:prstGeom>
          <a:solidFill>
            <a:schemeClr val="bg1">
              <a:lumMod val="8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14"/>
          <p:cNvSpPr txBox="1">
            <a:spLocks noGrp="1"/>
          </p:cNvSpPr>
          <p:nvPr>
            <p:ph type="ctrTitle"/>
          </p:nvPr>
        </p:nvSpPr>
        <p:spPr>
          <a:xfrm>
            <a:off x="685800" y="2601425"/>
            <a:ext cx="5810400" cy="1159800"/>
          </a:xfrm>
          <a:prstGeom prst="rect">
            <a:avLst/>
          </a:prstGeom>
        </p:spPr>
        <p:txBody>
          <a:bodyPr spcFirstLastPara="1" wrap="square" lIns="91425" tIns="91425" rIns="91425" bIns="91425" anchor="b" anchorCtr="0"/>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7" name="TextBox 6">
            <a:extLst>
              <a:ext uri="{FF2B5EF4-FFF2-40B4-BE49-F238E27FC236}">
                <a16:creationId xmlns:a16="http://schemas.microsoft.com/office/drawing/2014/main" xmlns="" id="{022D7AA5-E960-4A4F-AAB2-919CD5DEA48F}"/>
              </a:ext>
            </a:extLst>
          </p:cNvPr>
          <p:cNvSpPr txBox="1"/>
          <p:nvPr userDrawn="1"/>
        </p:nvSpPr>
        <p:spPr>
          <a:xfrm>
            <a:off x="7698477" y="4836021"/>
            <a:ext cx="1849426" cy="276999"/>
          </a:xfrm>
          <a:prstGeom prst="rect">
            <a:avLst/>
          </a:prstGeom>
          <a:noFill/>
        </p:spPr>
        <p:txBody>
          <a:bodyPr wrap="square" rtlCol="0">
            <a:spAutoFit/>
          </a:bodyPr>
          <a:lstStyle/>
          <a:p>
            <a:r>
              <a:rPr lang="en-GB" sz="1200" dirty="0">
                <a:solidFill>
                  <a:schemeClr val="tx1">
                    <a:lumMod val="65000"/>
                    <a:lumOff val="35000"/>
                  </a:schemeClr>
                </a:solidFill>
                <a:latin typeface="Nixie One"/>
              </a:rPr>
              <a:t>Charmaine Falzon</a:t>
            </a:r>
            <a:endParaRPr lang="x-none" sz="1200" dirty="0">
              <a:solidFill>
                <a:schemeClr val="tx1">
                  <a:lumMod val="65000"/>
                  <a:lumOff val="35000"/>
                </a:schemeClr>
              </a:solidFill>
              <a:latin typeface="Nixie On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4113600" y="2571750"/>
            <a:ext cx="4505700" cy="1466800"/>
          </a:xfrm>
          <a:prstGeom prst="rect">
            <a:avLst/>
          </a:prstGeom>
        </p:spPr>
        <p:txBody>
          <a:bodyPr spcFirstLastPara="1" wrap="square" lIns="91425" tIns="91425" rIns="91425" bIns="91425" anchor="b" anchorCtr="0"/>
          <a:lstStyle>
            <a:lvl1pPr lvl="0" rtl="0">
              <a:spcBef>
                <a:spcPts val="0"/>
              </a:spcBef>
              <a:spcAft>
                <a:spcPts val="0"/>
              </a:spcAft>
              <a:buClr>
                <a:srgbClr val="114454"/>
              </a:buClr>
              <a:buSzPts val="4800"/>
              <a:buNone/>
              <a:defRPr sz="3200">
                <a:solidFill>
                  <a:srgbClr val="114454"/>
                </a:solidFill>
              </a:defRPr>
            </a:lvl1pPr>
            <a:lvl2pPr lvl="1" rtl="0">
              <a:spcBef>
                <a:spcPts val="0"/>
              </a:spcBef>
              <a:spcAft>
                <a:spcPts val="0"/>
              </a:spcAft>
              <a:buClr>
                <a:srgbClr val="114454"/>
              </a:buClr>
              <a:buSzPts val="4800"/>
              <a:buNone/>
              <a:defRPr sz="4800">
                <a:solidFill>
                  <a:srgbClr val="114454"/>
                </a:solidFill>
              </a:defRPr>
            </a:lvl2pPr>
            <a:lvl3pPr lvl="2" rtl="0">
              <a:spcBef>
                <a:spcPts val="0"/>
              </a:spcBef>
              <a:spcAft>
                <a:spcPts val="0"/>
              </a:spcAft>
              <a:buClr>
                <a:srgbClr val="114454"/>
              </a:buClr>
              <a:buSzPts val="4800"/>
              <a:buNone/>
              <a:defRPr sz="4800">
                <a:solidFill>
                  <a:srgbClr val="114454"/>
                </a:solidFill>
              </a:defRPr>
            </a:lvl3pPr>
            <a:lvl4pPr lvl="3" rtl="0">
              <a:spcBef>
                <a:spcPts val="0"/>
              </a:spcBef>
              <a:spcAft>
                <a:spcPts val="0"/>
              </a:spcAft>
              <a:buClr>
                <a:srgbClr val="114454"/>
              </a:buClr>
              <a:buSzPts val="4800"/>
              <a:buNone/>
              <a:defRPr sz="4800">
                <a:solidFill>
                  <a:srgbClr val="114454"/>
                </a:solidFill>
              </a:defRPr>
            </a:lvl4pPr>
            <a:lvl5pPr lvl="4" rtl="0">
              <a:spcBef>
                <a:spcPts val="0"/>
              </a:spcBef>
              <a:spcAft>
                <a:spcPts val="0"/>
              </a:spcAft>
              <a:buClr>
                <a:srgbClr val="114454"/>
              </a:buClr>
              <a:buSzPts val="4800"/>
              <a:buNone/>
              <a:defRPr sz="4800">
                <a:solidFill>
                  <a:srgbClr val="114454"/>
                </a:solidFill>
              </a:defRPr>
            </a:lvl5pPr>
            <a:lvl6pPr lvl="5" rtl="0">
              <a:spcBef>
                <a:spcPts val="0"/>
              </a:spcBef>
              <a:spcAft>
                <a:spcPts val="0"/>
              </a:spcAft>
              <a:buClr>
                <a:srgbClr val="114454"/>
              </a:buClr>
              <a:buSzPts val="4800"/>
              <a:buNone/>
              <a:defRPr sz="4800">
                <a:solidFill>
                  <a:srgbClr val="114454"/>
                </a:solidFill>
              </a:defRPr>
            </a:lvl6pPr>
            <a:lvl7pPr lvl="6" rtl="0">
              <a:spcBef>
                <a:spcPts val="0"/>
              </a:spcBef>
              <a:spcAft>
                <a:spcPts val="0"/>
              </a:spcAft>
              <a:buClr>
                <a:srgbClr val="114454"/>
              </a:buClr>
              <a:buSzPts val="4800"/>
              <a:buNone/>
              <a:defRPr sz="4800">
                <a:solidFill>
                  <a:srgbClr val="114454"/>
                </a:solidFill>
              </a:defRPr>
            </a:lvl7pPr>
            <a:lvl8pPr lvl="7" rtl="0">
              <a:spcBef>
                <a:spcPts val="0"/>
              </a:spcBef>
              <a:spcAft>
                <a:spcPts val="0"/>
              </a:spcAft>
              <a:buClr>
                <a:srgbClr val="114454"/>
              </a:buClr>
              <a:buSzPts val="4800"/>
              <a:buNone/>
              <a:defRPr sz="4800">
                <a:solidFill>
                  <a:srgbClr val="114454"/>
                </a:solidFill>
              </a:defRPr>
            </a:lvl8pPr>
            <a:lvl9pPr lvl="8" rtl="0">
              <a:spcBef>
                <a:spcPts val="0"/>
              </a:spcBef>
              <a:spcAft>
                <a:spcPts val="0"/>
              </a:spcAft>
              <a:buClr>
                <a:srgbClr val="114454"/>
              </a:buClr>
              <a:buSzPts val="4800"/>
              <a:buNone/>
              <a:defRPr sz="4800">
                <a:solidFill>
                  <a:srgbClr val="114454"/>
                </a:solidFill>
              </a:defRPr>
            </a:lvl9pPr>
          </a:lstStyle>
          <a:p>
            <a:endParaRPr dirty="0"/>
          </a:p>
        </p:txBody>
      </p:sp>
      <p:sp>
        <p:nvSpPr>
          <p:cNvPr id="17" name="Shape 17"/>
          <p:cNvSpPr txBox="1">
            <a:spLocks noGrp="1"/>
          </p:cNvSpPr>
          <p:nvPr>
            <p:ph type="subTitle" idx="1"/>
          </p:nvPr>
        </p:nvSpPr>
        <p:spPr>
          <a:xfrm>
            <a:off x="4113600" y="3983050"/>
            <a:ext cx="4505700" cy="784800"/>
          </a:xfrm>
          <a:prstGeom prst="rect">
            <a:avLst/>
          </a:prstGeom>
        </p:spPr>
        <p:txBody>
          <a:bodyPr spcFirstLastPara="1" wrap="square" lIns="91425" tIns="91425" rIns="91425" bIns="91425" anchor="t" anchorCtr="0"/>
          <a:lstStyle>
            <a:lvl1pPr lvl="0" rtl="0">
              <a:spcBef>
                <a:spcPts val="0"/>
              </a:spcBef>
              <a:spcAft>
                <a:spcPts val="0"/>
              </a:spcAft>
              <a:buClr>
                <a:srgbClr val="94BF6E"/>
              </a:buClr>
              <a:buSzPts val="1800"/>
              <a:buNone/>
              <a:defRPr sz="1800" b="1">
                <a:solidFill>
                  <a:srgbClr val="94BF6E"/>
                </a:solidFill>
              </a:defRPr>
            </a:lvl1pPr>
            <a:lvl2pPr lvl="1" rtl="0">
              <a:spcBef>
                <a:spcPts val="0"/>
              </a:spcBef>
              <a:spcAft>
                <a:spcPts val="0"/>
              </a:spcAft>
              <a:buClr>
                <a:srgbClr val="94BF6E"/>
              </a:buClr>
              <a:buSzPts val="1800"/>
              <a:buNone/>
              <a:defRPr sz="1800" b="1">
                <a:solidFill>
                  <a:srgbClr val="94BF6E"/>
                </a:solidFill>
              </a:defRPr>
            </a:lvl2pPr>
            <a:lvl3pPr lvl="2" rtl="0">
              <a:spcBef>
                <a:spcPts val="0"/>
              </a:spcBef>
              <a:spcAft>
                <a:spcPts val="0"/>
              </a:spcAft>
              <a:buClr>
                <a:srgbClr val="94BF6E"/>
              </a:buClr>
              <a:buSzPts val="1800"/>
              <a:buNone/>
              <a:defRPr sz="1800" b="1">
                <a:solidFill>
                  <a:srgbClr val="94BF6E"/>
                </a:solidFill>
              </a:defRPr>
            </a:lvl3pPr>
            <a:lvl4pPr lvl="3" rtl="0">
              <a:spcBef>
                <a:spcPts val="0"/>
              </a:spcBef>
              <a:spcAft>
                <a:spcPts val="0"/>
              </a:spcAft>
              <a:buClr>
                <a:srgbClr val="94BF6E"/>
              </a:buClr>
              <a:buSzPts val="1800"/>
              <a:buNone/>
              <a:defRPr b="1">
                <a:solidFill>
                  <a:srgbClr val="94BF6E"/>
                </a:solidFill>
              </a:defRPr>
            </a:lvl4pPr>
            <a:lvl5pPr lvl="4" rtl="0">
              <a:spcBef>
                <a:spcPts val="0"/>
              </a:spcBef>
              <a:spcAft>
                <a:spcPts val="0"/>
              </a:spcAft>
              <a:buClr>
                <a:srgbClr val="94BF6E"/>
              </a:buClr>
              <a:buSzPts val="1800"/>
              <a:buNone/>
              <a:defRPr b="1">
                <a:solidFill>
                  <a:srgbClr val="94BF6E"/>
                </a:solidFill>
              </a:defRPr>
            </a:lvl5pPr>
            <a:lvl6pPr lvl="5" rtl="0">
              <a:spcBef>
                <a:spcPts val="0"/>
              </a:spcBef>
              <a:spcAft>
                <a:spcPts val="0"/>
              </a:spcAft>
              <a:buClr>
                <a:srgbClr val="94BF6E"/>
              </a:buClr>
              <a:buSzPts val="1800"/>
              <a:buNone/>
              <a:defRPr b="1">
                <a:solidFill>
                  <a:srgbClr val="94BF6E"/>
                </a:solidFill>
              </a:defRPr>
            </a:lvl6pPr>
            <a:lvl7pPr lvl="6" rtl="0">
              <a:spcBef>
                <a:spcPts val="0"/>
              </a:spcBef>
              <a:spcAft>
                <a:spcPts val="0"/>
              </a:spcAft>
              <a:buClr>
                <a:srgbClr val="94BF6E"/>
              </a:buClr>
              <a:buSzPts val="1800"/>
              <a:buNone/>
              <a:defRPr b="1">
                <a:solidFill>
                  <a:srgbClr val="94BF6E"/>
                </a:solidFill>
              </a:defRPr>
            </a:lvl7pPr>
            <a:lvl8pPr lvl="7" rtl="0">
              <a:spcBef>
                <a:spcPts val="0"/>
              </a:spcBef>
              <a:spcAft>
                <a:spcPts val="0"/>
              </a:spcAft>
              <a:buClr>
                <a:srgbClr val="94BF6E"/>
              </a:buClr>
              <a:buSzPts val="1800"/>
              <a:buNone/>
              <a:defRPr b="1">
                <a:solidFill>
                  <a:srgbClr val="94BF6E"/>
                </a:solidFill>
              </a:defRPr>
            </a:lvl8pPr>
            <a:lvl9pPr lvl="8" rtl="0">
              <a:spcBef>
                <a:spcPts val="0"/>
              </a:spcBef>
              <a:spcAft>
                <a:spcPts val="0"/>
              </a:spcAft>
              <a:buClr>
                <a:srgbClr val="94BF6E"/>
              </a:buClr>
              <a:buSzPts val="1800"/>
              <a:buNone/>
              <a:defRPr b="1">
                <a:solidFill>
                  <a:srgbClr val="94BF6E"/>
                </a:solidFill>
              </a:defRPr>
            </a:lvl9pPr>
          </a:lstStyle>
          <a:p>
            <a:endParaRPr/>
          </a:p>
        </p:txBody>
      </p:sp>
      <p:sp>
        <p:nvSpPr>
          <p:cNvPr id="18" name="Shape 18"/>
          <p:cNvSpPr/>
          <p:nvPr/>
        </p:nvSpPr>
        <p:spPr>
          <a:xfrm>
            <a:off x="0" y="4992527"/>
            <a:ext cx="3474300" cy="139397"/>
          </a:xfrm>
          <a:prstGeom prst="rect">
            <a:avLst/>
          </a:prstGeom>
          <a:solidFill>
            <a:schemeClr val="bg2">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a:off x="0" y="0"/>
            <a:ext cx="3474300" cy="4324726"/>
          </a:xfrm>
          <a:prstGeom prst="rect">
            <a:avLst/>
          </a:prstGeom>
          <a:solidFill>
            <a:srgbClr val="1F888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22"/>
          <p:cNvSpPr/>
          <p:nvPr/>
        </p:nvSpPr>
        <p:spPr>
          <a:xfrm>
            <a:off x="0" y="4375450"/>
            <a:ext cx="3474300" cy="559500"/>
          </a:xfrm>
          <a:prstGeom prst="rect">
            <a:avLst/>
          </a:prstGeom>
          <a:solidFill>
            <a:schemeClr val="bg2">
              <a:lumMod val="40000"/>
              <a:lumOff val="6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TextBox 9">
            <a:extLst>
              <a:ext uri="{FF2B5EF4-FFF2-40B4-BE49-F238E27FC236}">
                <a16:creationId xmlns:a16="http://schemas.microsoft.com/office/drawing/2014/main" xmlns="" id="{14F69AE1-79A6-46C6-BDC7-4E749C6B367F}"/>
              </a:ext>
            </a:extLst>
          </p:cNvPr>
          <p:cNvSpPr txBox="1"/>
          <p:nvPr userDrawn="1"/>
        </p:nvSpPr>
        <p:spPr>
          <a:xfrm>
            <a:off x="7698477" y="4836021"/>
            <a:ext cx="1849426" cy="276999"/>
          </a:xfrm>
          <a:prstGeom prst="rect">
            <a:avLst/>
          </a:prstGeom>
          <a:noFill/>
        </p:spPr>
        <p:txBody>
          <a:bodyPr wrap="square" rtlCol="0">
            <a:spAutoFit/>
          </a:bodyPr>
          <a:lstStyle/>
          <a:p>
            <a:r>
              <a:rPr lang="en-GB" sz="1200" dirty="0">
                <a:solidFill>
                  <a:schemeClr val="tx1">
                    <a:lumMod val="65000"/>
                    <a:lumOff val="35000"/>
                  </a:schemeClr>
                </a:solidFill>
                <a:latin typeface="Nixie One"/>
              </a:rPr>
              <a:t>Charmaine Falzon</a:t>
            </a:r>
            <a:endParaRPr lang="x-none" sz="1200" dirty="0">
              <a:solidFill>
                <a:schemeClr val="tx1">
                  <a:lumMod val="65000"/>
                  <a:lumOff val="35000"/>
                </a:schemeClr>
              </a:solidFill>
              <a:latin typeface="Nixie One"/>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1"/>
        <p:cNvGrpSpPr/>
        <p:nvPr/>
      </p:nvGrpSpPr>
      <p:grpSpPr>
        <a:xfrm>
          <a:off x="0" y="0"/>
          <a:ext cx="0" cy="0"/>
          <a:chOff x="0" y="0"/>
          <a:chExt cx="0" cy="0"/>
        </a:xfrm>
      </p:grpSpPr>
      <p:sp>
        <p:nvSpPr>
          <p:cNvPr id="33" name="Shape 33"/>
          <p:cNvSpPr/>
          <p:nvPr userDrawn="1"/>
        </p:nvSpPr>
        <p:spPr>
          <a:xfrm>
            <a:off x="0" y="86143"/>
            <a:ext cx="4572000" cy="861391"/>
          </a:xfrm>
          <a:prstGeom prst="rect">
            <a:avLst/>
          </a:prstGeom>
          <a:solidFill>
            <a:srgbClr val="1F888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Shape 38"/>
          <p:cNvSpPr txBox="1">
            <a:spLocks noGrp="1"/>
          </p:cNvSpPr>
          <p:nvPr>
            <p:ph type="title"/>
          </p:nvPr>
        </p:nvSpPr>
        <p:spPr>
          <a:xfrm>
            <a:off x="247200" y="144635"/>
            <a:ext cx="3900730" cy="802899"/>
          </a:xfrm>
          <a:prstGeom prst="rect">
            <a:avLst/>
          </a:prstGeom>
        </p:spPr>
        <p:txBody>
          <a:bodyPr spcFirstLastPara="1" wrap="square" lIns="91425" tIns="91425" rIns="91425" bIns="91425" anchor="ctr"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dirty="0"/>
          </a:p>
        </p:txBody>
      </p:sp>
      <p:sp>
        <p:nvSpPr>
          <p:cNvPr id="39" name="Shape 39"/>
          <p:cNvSpPr txBox="1">
            <a:spLocks noGrp="1"/>
          </p:cNvSpPr>
          <p:nvPr>
            <p:ph type="body" idx="1"/>
          </p:nvPr>
        </p:nvSpPr>
        <p:spPr>
          <a:xfrm>
            <a:off x="337930" y="1080052"/>
            <a:ext cx="8348895" cy="3845923"/>
          </a:xfrm>
          <a:prstGeom prst="rect">
            <a:avLst/>
          </a:prstGeom>
        </p:spPr>
        <p:txBody>
          <a:bodyPr spcFirstLastPara="1" wrap="square" lIns="91425" tIns="91425" rIns="91425" bIns="91425" anchor="t" anchorCtr="0"/>
          <a:lstStyle>
            <a:lvl1pPr marL="457200" lvl="0" indent="-406400">
              <a:spcBef>
                <a:spcPts val="600"/>
              </a:spcBef>
              <a:spcAft>
                <a:spcPts val="0"/>
              </a:spcAft>
              <a:buSzPts val="2800"/>
              <a:buChar char="▪"/>
              <a:defRPr sz="2000"/>
            </a:lvl1pPr>
            <a:lvl2pPr marL="914400" lvl="1" indent="-406400">
              <a:spcBef>
                <a:spcPts val="0"/>
              </a:spcBef>
              <a:spcAft>
                <a:spcPts val="0"/>
              </a:spcAft>
              <a:buSzPts val="2800"/>
              <a:buChar char="▫"/>
              <a:defRPr sz="2800"/>
            </a:lvl2pPr>
            <a:lvl3pPr marL="1371600" lvl="2" indent="-406400">
              <a:spcBef>
                <a:spcPts val="0"/>
              </a:spcBef>
              <a:spcAft>
                <a:spcPts val="0"/>
              </a:spcAft>
              <a:buSzPts val="2800"/>
              <a:buChar char="■"/>
              <a:defRPr sz="2800"/>
            </a:lvl3pPr>
            <a:lvl4pPr marL="1828800" lvl="3" indent="-406400">
              <a:spcBef>
                <a:spcPts val="0"/>
              </a:spcBef>
              <a:spcAft>
                <a:spcPts val="0"/>
              </a:spcAft>
              <a:buSzPts val="2800"/>
              <a:buChar char="●"/>
              <a:defRPr sz="2800"/>
            </a:lvl4pPr>
            <a:lvl5pPr marL="2286000" lvl="4" indent="-406400">
              <a:spcBef>
                <a:spcPts val="0"/>
              </a:spcBef>
              <a:spcAft>
                <a:spcPts val="0"/>
              </a:spcAft>
              <a:buSzPts val="2800"/>
              <a:buChar char="○"/>
              <a:defRPr sz="2800"/>
            </a:lvl5pPr>
            <a:lvl6pPr marL="2743200" lvl="5" indent="-406400">
              <a:spcBef>
                <a:spcPts val="0"/>
              </a:spcBef>
              <a:spcAft>
                <a:spcPts val="0"/>
              </a:spcAft>
              <a:buSzPts val="2800"/>
              <a:buChar char="■"/>
              <a:defRPr sz="2800"/>
            </a:lvl6pPr>
            <a:lvl7pPr marL="3200400" lvl="6" indent="-406400">
              <a:spcBef>
                <a:spcPts val="0"/>
              </a:spcBef>
              <a:spcAft>
                <a:spcPts val="0"/>
              </a:spcAft>
              <a:buSzPts val="2800"/>
              <a:buChar char="●"/>
              <a:defRPr sz="2800"/>
            </a:lvl7pPr>
            <a:lvl8pPr marL="3657600" lvl="7" indent="-406400">
              <a:spcBef>
                <a:spcPts val="0"/>
              </a:spcBef>
              <a:spcAft>
                <a:spcPts val="0"/>
              </a:spcAft>
              <a:buSzPts val="2800"/>
              <a:buChar char="○"/>
              <a:defRPr sz="2800"/>
            </a:lvl8pPr>
            <a:lvl9pPr marL="4114800" lvl="8" indent="-406400">
              <a:spcBef>
                <a:spcPts val="0"/>
              </a:spcBef>
              <a:spcAft>
                <a:spcPts val="0"/>
              </a:spcAft>
              <a:buSzPts val="2800"/>
              <a:buChar char="■"/>
              <a:defRPr sz="2800"/>
            </a:lvl9pPr>
          </a:lstStyle>
          <a:p>
            <a:endParaRPr dirty="0"/>
          </a:p>
        </p:txBody>
      </p:sp>
      <p:sp>
        <p:nvSpPr>
          <p:cNvPr id="5" name="TextBox 4">
            <a:extLst>
              <a:ext uri="{FF2B5EF4-FFF2-40B4-BE49-F238E27FC236}">
                <a16:creationId xmlns:a16="http://schemas.microsoft.com/office/drawing/2014/main" xmlns="" id="{039DBCAA-2562-401A-B034-FF2FF2B18675}"/>
              </a:ext>
            </a:extLst>
          </p:cNvPr>
          <p:cNvSpPr txBox="1"/>
          <p:nvPr userDrawn="1"/>
        </p:nvSpPr>
        <p:spPr>
          <a:xfrm>
            <a:off x="7698477" y="4836021"/>
            <a:ext cx="1849426" cy="276999"/>
          </a:xfrm>
          <a:prstGeom prst="rect">
            <a:avLst/>
          </a:prstGeom>
          <a:noFill/>
        </p:spPr>
        <p:txBody>
          <a:bodyPr wrap="square" rtlCol="0">
            <a:spAutoFit/>
          </a:bodyPr>
          <a:lstStyle/>
          <a:p>
            <a:r>
              <a:rPr lang="en-GB" sz="1200" dirty="0">
                <a:solidFill>
                  <a:schemeClr val="tx1">
                    <a:lumMod val="65000"/>
                    <a:lumOff val="35000"/>
                  </a:schemeClr>
                </a:solidFill>
                <a:latin typeface="Nixie One"/>
              </a:rPr>
              <a:t>Charmaine Falzon</a:t>
            </a:r>
            <a:endParaRPr lang="x-none" sz="1200" dirty="0">
              <a:solidFill>
                <a:schemeClr val="tx1">
                  <a:lumMod val="65000"/>
                  <a:lumOff val="35000"/>
                </a:schemeClr>
              </a:solidFill>
              <a:latin typeface="Nixie One"/>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46025" y="530725"/>
            <a:ext cx="3208800" cy="1028700"/>
          </a:xfrm>
          <a:prstGeom prst="rect">
            <a:avLst/>
          </a:prstGeom>
          <a:noFill/>
          <a:ln>
            <a:noFill/>
          </a:ln>
        </p:spPr>
        <p:txBody>
          <a:bodyPr spcFirstLastPara="1" wrap="square" lIns="91425" tIns="91425" rIns="91425" bIns="91425" anchor="ctr" anchorCtr="0"/>
          <a:lstStyle>
            <a:lvl1pPr lvl="0">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1pPr>
            <a:lvl2pPr lvl="1">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2pPr>
            <a:lvl3pPr lvl="2">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3pPr>
            <a:lvl4pPr lvl="3">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4pPr>
            <a:lvl5pPr lvl="4">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5pPr>
            <a:lvl6pPr lvl="5">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6pPr>
            <a:lvl7pPr lvl="6">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7pPr>
            <a:lvl8pPr lvl="7">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8pPr>
            <a:lvl9pPr lvl="8">
              <a:spcBef>
                <a:spcPts val="0"/>
              </a:spcBef>
              <a:spcAft>
                <a:spcPts val="0"/>
              </a:spcAft>
              <a:buClr>
                <a:srgbClr val="FFFFFF"/>
              </a:buClr>
              <a:buSzPts val="1800"/>
              <a:buFont typeface="Roboto Slab"/>
              <a:buNone/>
              <a:defRPr sz="1800" b="1">
                <a:solidFill>
                  <a:srgbClr val="FFFFFF"/>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1146025" y="1767275"/>
            <a:ext cx="7540800" cy="31587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114454"/>
              </a:buClr>
              <a:buSzPts val="3000"/>
              <a:buFont typeface="Nixie One"/>
              <a:buChar char="▪"/>
              <a:defRPr sz="3000">
                <a:solidFill>
                  <a:srgbClr val="114454"/>
                </a:solidFill>
                <a:latin typeface="Nixie One"/>
                <a:ea typeface="Nixie One"/>
                <a:cs typeface="Nixie One"/>
                <a:sym typeface="Nixie One"/>
              </a:defRPr>
            </a:lvl1pPr>
            <a:lvl2pPr marL="914400" lvl="1" indent="-381000">
              <a:spcBef>
                <a:spcPts val="0"/>
              </a:spcBef>
              <a:spcAft>
                <a:spcPts val="0"/>
              </a:spcAft>
              <a:buClr>
                <a:srgbClr val="114454"/>
              </a:buClr>
              <a:buSzPts val="2400"/>
              <a:buFont typeface="Nixie One"/>
              <a:buChar char="▫"/>
              <a:defRPr sz="2400">
                <a:solidFill>
                  <a:srgbClr val="114454"/>
                </a:solidFill>
                <a:latin typeface="Nixie One"/>
                <a:ea typeface="Nixie One"/>
                <a:cs typeface="Nixie One"/>
                <a:sym typeface="Nixie One"/>
              </a:defRPr>
            </a:lvl2pPr>
            <a:lvl3pPr marL="1371600" lvl="2" indent="-381000">
              <a:spcBef>
                <a:spcPts val="0"/>
              </a:spcBef>
              <a:spcAft>
                <a:spcPts val="0"/>
              </a:spcAft>
              <a:buClr>
                <a:srgbClr val="114454"/>
              </a:buClr>
              <a:buSzPts val="2400"/>
              <a:buFont typeface="Nixie One"/>
              <a:buChar char="■"/>
              <a:defRPr sz="2400">
                <a:solidFill>
                  <a:srgbClr val="114454"/>
                </a:solidFill>
                <a:latin typeface="Nixie One"/>
                <a:ea typeface="Nixie One"/>
                <a:cs typeface="Nixie One"/>
                <a:sym typeface="Nixie One"/>
              </a:defRPr>
            </a:lvl3pPr>
            <a:lvl4pPr marL="1828800" lvl="3"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4pPr>
            <a:lvl5pPr marL="2286000" lvl="4"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5pPr>
            <a:lvl6pPr marL="2743200" lvl="5"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6pPr>
            <a:lvl7pPr marL="3200400" lvl="6"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7pPr>
            <a:lvl8pPr marL="3657600" lvl="7"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8pPr>
            <a:lvl9pPr marL="4114800" lvl="8" indent="-342900">
              <a:spcBef>
                <a:spcPts val="0"/>
              </a:spcBef>
              <a:spcAft>
                <a:spcPts val="0"/>
              </a:spcAft>
              <a:buClr>
                <a:srgbClr val="114454"/>
              </a:buClr>
              <a:buSzPts val="1800"/>
              <a:buFont typeface="Nixie One"/>
              <a:buChar char="■"/>
              <a:defRPr sz="1800">
                <a:solidFill>
                  <a:srgbClr val="114454"/>
                </a:solidFill>
                <a:latin typeface="Nixie One"/>
                <a:ea typeface="Nixie One"/>
                <a:cs typeface="Nixie One"/>
                <a:sym typeface="Nixie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microsoft.com/office/2007/relationships/hdphoto" Target="../media/hdphoto2.wdp"/><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jpeg"/><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asos.com/"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8.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C8F932-8BE1-4A3C-B34A-1FDD0C5FC740}"/>
              </a:ext>
            </a:extLst>
          </p:cNvPr>
          <p:cNvSpPr>
            <a:spLocks noGrp="1"/>
          </p:cNvSpPr>
          <p:nvPr>
            <p:ph type="ctrTitle"/>
          </p:nvPr>
        </p:nvSpPr>
        <p:spPr/>
        <p:txBody>
          <a:bodyPr/>
          <a:lstStyle/>
          <a:p>
            <a:r>
              <a:rPr lang="en-GB" dirty="0"/>
              <a:t>Digital Marketing</a:t>
            </a:r>
            <a:endParaRPr lang="x-none" dirty="0"/>
          </a:p>
        </p:txBody>
      </p:sp>
    </p:spTree>
    <p:extLst>
      <p:ext uri="{BB962C8B-B14F-4D97-AF65-F5344CB8AC3E}">
        <p14:creationId xmlns:p14="http://schemas.microsoft.com/office/powerpoint/2010/main" val="24006635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C8F932-8BE1-4A3C-B34A-1FDD0C5FC740}"/>
              </a:ext>
            </a:extLst>
          </p:cNvPr>
          <p:cNvSpPr>
            <a:spLocks noGrp="1"/>
          </p:cNvSpPr>
          <p:nvPr>
            <p:ph type="ctrTitle"/>
          </p:nvPr>
        </p:nvSpPr>
        <p:spPr/>
        <p:txBody>
          <a:bodyPr/>
          <a:lstStyle/>
          <a:p>
            <a:r>
              <a:rPr lang="en-GB" dirty="0"/>
              <a:t>2. Digital Marketing Strategy Considerations</a:t>
            </a:r>
            <a:endParaRPr lang="x-none" dirty="0"/>
          </a:p>
        </p:txBody>
      </p:sp>
      <p:sp>
        <p:nvSpPr>
          <p:cNvPr id="3" name="Subtitle 2">
            <a:extLst>
              <a:ext uri="{FF2B5EF4-FFF2-40B4-BE49-F238E27FC236}">
                <a16:creationId xmlns:a16="http://schemas.microsoft.com/office/drawing/2014/main" xmlns="" id="{7221C7E3-4C5F-4A9B-AB30-ED9489B0A499}"/>
              </a:ext>
            </a:extLst>
          </p:cNvPr>
          <p:cNvSpPr>
            <a:spLocks noGrp="1"/>
          </p:cNvSpPr>
          <p:nvPr>
            <p:ph type="subTitle" idx="1"/>
          </p:nvPr>
        </p:nvSpPr>
        <p:spPr/>
        <p:txBody>
          <a:bodyPr/>
          <a:lstStyle/>
          <a:p>
            <a:endParaRPr lang="x-none"/>
          </a:p>
        </p:txBody>
      </p:sp>
    </p:spTree>
    <p:extLst>
      <p:ext uri="{BB962C8B-B14F-4D97-AF65-F5344CB8AC3E}">
        <p14:creationId xmlns:p14="http://schemas.microsoft.com/office/powerpoint/2010/main" val="3327687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BA38FBC-9A84-45FF-BC18-C1B79FF36529}"/>
              </a:ext>
            </a:extLst>
          </p:cNvPr>
          <p:cNvSpPr>
            <a:spLocks noGrp="1"/>
          </p:cNvSpPr>
          <p:nvPr>
            <p:ph type="title"/>
          </p:nvPr>
        </p:nvSpPr>
        <p:spPr/>
        <p:txBody>
          <a:bodyPr/>
          <a:lstStyle/>
          <a:p>
            <a:r>
              <a:rPr lang="en-GB" dirty="0"/>
              <a:t>Digital Marketing Strategy Considerations</a:t>
            </a:r>
            <a:endParaRPr lang="x-none" dirty="0"/>
          </a:p>
        </p:txBody>
      </p:sp>
      <p:pic>
        <p:nvPicPr>
          <p:cNvPr id="42" name="Picture 41">
            <a:extLst>
              <a:ext uri="{FF2B5EF4-FFF2-40B4-BE49-F238E27FC236}">
                <a16:creationId xmlns:a16="http://schemas.microsoft.com/office/drawing/2014/main" xmlns="" id="{4B4F8D64-CD75-414F-BEBD-814A7A1BE882}"/>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backgroundRemoval t="476" b="98413" l="1322" r="99736">
                        <a14:foregroundMark x1="2907" y1="71746" x2="9868" y2="55238"/>
                        <a14:foregroundMark x1="9868" y1="55238" x2="15419" y2="10000"/>
                        <a14:foregroundMark x1="15419" y1="10000" x2="23965" y2="18571"/>
                        <a14:foregroundMark x1="23965" y1="18571" x2="50044" y2="23016"/>
                        <a14:foregroundMark x1="50044" y1="23016" x2="66608" y2="15079"/>
                        <a14:foregroundMark x1="66608" y1="15079" x2="78678" y2="16825"/>
                        <a14:foregroundMark x1="78678" y1="16825" x2="85727" y2="21746"/>
                        <a14:foregroundMark x1="85727" y1="21746" x2="89604" y2="37460"/>
                        <a14:foregroundMark x1="89604" y1="37460" x2="84670" y2="51905"/>
                        <a14:foregroundMark x1="84670" y1="51905" x2="63524" y2="38254"/>
                        <a14:foregroundMark x1="63524" y1="38254" x2="35242" y2="42857"/>
                        <a14:foregroundMark x1="35242" y1="42857" x2="28018" y2="45873"/>
                        <a14:foregroundMark x1="28018" y1="45873" x2="37093" y2="54921"/>
                        <a14:foregroundMark x1="37093" y1="54921" x2="39295" y2="91111"/>
                        <a14:foregroundMark x1="39295" y1="91111" x2="17885" y2="77778"/>
                        <a14:foregroundMark x1="17885" y1="77778" x2="8106" y2="80000"/>
                        <a14:foregroundMark x1="8106" y1="80000" x2="3789" y2="70952"/>
                        <a14:foregroundMark x1="6167" y1="40476" x2="12335" y2="25079"/>
                        <a14:foregroundMark x1="12335" y1="25079" x2="13833" y2="12540"/>
                        <a14:foregroundMark x1="13833" y1="12540" x2="21674" y2="12063"/>
                        <a14:foregroundMark x1="21674" y1="12063" x2="25639" y2="26190"/>
                        <a14:foregroundMark x1="25639" y1="26190" x2="25815" y2="41587"/>
                        <a14:foregroundMark x1="25815" y1="41587" x2="7489" y2="40476"/>
                        <a14:foregroundMark x1="14097" y1="37778" x2="22907" y2="41270"/>
                        <a14:foregroundMark x1="21850" y1="33333" x2="22026" y2="25873"/>
                        <a14:foregroundMark x1="22291" y1="24286" x2="22291" y2="24286"/>
                        <a14:foregroundMark x1="17885" y1="21905" x2="17885" y2="21905"/>
                        <a14:foregroundMark x1="4229" y1="14286" x2="4229" y2="14286"/>
                        <a14:foregroundMark x1="9075" y1="10000" x2="9075" y2="10000"/>
                        <a14:foregroundMark x1="15683" y1="6032" x2="15683" y2="6032"/>
                        <a14:foregroundMark x1="16564" y1="4762" x2="15859" y2="4762"/>
                        <a14:foregroundMark x1="59207" y1="3175" x2="59207" y2="3175"/>
                        <a14:foregroundMark x1="16300" y1="2063" x2="16300" y2="2063"/>
                        <a14:foregroundMark x1="11454" y1="66190" x2="22115" y2="64603"/>
                        <a14:foregroundMark x1="22115" y1="64603" x2="55154" y2="65397"/>
                        <a14:foregroundMark x1="55154" y1="65397" x2="61410" y2="50952"/>
                        <a14:foregroundMark x1="61410" y1="50952" x2="60969" y2="48889"/>
                        <a14:foregroundMark x1="49604" y1="73333" x2="50661" y2="80159"/>
                        <a14:foregroundMark x1="40529" y1="98413" x2="40529" y2="98413"/>
                        <a14:foregroundMark x1="34361" y1="56667" x2="40441" y2="38730"/>
                        <a14:foregroundMark x1="40441" y1="38730" x2="30749" y2="27778"/>
                        <a14:foregroundMark x1="30749" y1="27778" x2="22907" y2="27778"/>
                        <a14:foregroundMark x1="20705" y1="38095" x2="17445" y2="62222"/>
                        <a14:foregroundMark x1="8194" y1="86508" x2="8194" y2="86508"/>
                        <a14:foregroundMark x1="3348" y1="74921" x2="3348" y2="74921"/>
                        <a14:foregroundMark x1="2907" y1="68571" x2="2907" y2="68571"/>
                        <a14:foregroundMark x1="34185" y1="74921" x2="35947" y2="52857"/>
                        <a14:foregroundMark x1="29956" y1="57460" x2="35242" y2="83333"/>
                        <a14:foregroundMark x1="31101" y1="85714" x2="43436" y2="64286"/>
                        <a14:foregroundMark x1="42731" y1="69048" x2="41850" y2="86984"/>
                        <a14:foregroundMark x1="41850" y1="86984" x2="39912" y2="94762"/>
                        <a14:foregroundMark x1="29515" y1="90476" x2="30837" y2="72222"/>
                        <a14:foregroundMark x1="45639" y1="57460" x2="45639" y2="57460"/>
                        <a14:foregroundMark x1="46696" y1="55238" x2="28899" y2="73968"/>
                        <a14:foregroundMark x1="28899" y1="73968" x2="43700" y2="84444"/>
                        <a14:foregroundMark x1="43700" y1="84444" x2="38855" y2="95079"/>
                        <a14:foregroundMark x1="38855" y1="95079" x2="44141" y2="83651"/>
                        <a14:foregroundMark x1="44141" y1="83651" x2="43789" y2="69206"/>
                        <a14:foregroundMark x1="43789" y1="69206" x2="49604" y2="57143"/>
                        <a14:foregroundMark x1="47577" y1="56349" x2="32863" y2="63810"/>
                        <a14:foregroundMark x1="25991" y1="69048" x2="25991" y2="69048"/>
                        <a14:foregroundMark x1="38590" y1="94444" x2="38590" y2="94444"/>
                        <a14:foregroundMark x1="36388" y1="95238" x2="42996" y2="90794"/>
                        <a14:foregroundMark x1="42996" y1="90794" x2="47841" y2="81270"/>
                        <a14:foregroundMark x1="47841" y1="81270" x2="49339" y2="79683"/>
                        <a14:foregroundMark x1="60352" y1="794" x2="60352" y2="794"/>
                        <a14:foregroundMark x1="91630" y1="21429" x2="91630" y2="21429"/>
                        <a14:foregroundMark x1="96035" y1="26667" x2="96035" y2="26667"/>
                        <a14:foregroundMark x1="99736" y1="27778" x2="99736" y2="27778"/>
                        <a14:foregroundMark x1="1322" y1="73016" x2="1322" y2="73016"/>
                        <a14:foregroundMark x1="15242" y1="476" x2="15242" y2="476"/>
                        <a14:backgroundMark x1="85022" y1="73810" x2="85022" y2="73810"/>
                        <a14:backgroundMark x1="76828" y1="76190" x2="82379" y2="67778"/>
                        <a14:backgroundMark x1="83436" y1="67460" x2="85639" y2="83651"/>
                        <a14:backgroundMark x1="85198" y1="93968" x2="73833" y2="71746"/>
                        <a14:backgroundMark x1="73833" y1="71746" x2="76916" y2="60159"/>
                        <a14:backgroundMark x1="76916" y1="60159" x2="88987" y2="60635"/>
                        <a14:backgroundMark x1="88987" y1="60635" x2="87313" y2="73175"/>
                        <a14:backgroundMark x1="87313" y1="73175" x2="88106" y2="86984"/>
                        <a14:backgroundMark x1="88106" y1="86984" x2="85463" y2="93968"/>
                        <a14:backgroundMark x1="91630" y1="60317" x2="91630" y2="60317"/>
                      </a14:backgroundRemoval>
                    </a14:imgEffect>
                  </a14:imgLayer>
                </a14:imgProps>
              </a:ext>
            </a:extLst>
          </a:blip>
          <a:stretch>
            <a:fillRect/>
          </a:stretch>
        </p:blipFill>
        <p:spPr>
          <a:xfrm>
            <a:off x="0" y="1302687"/>
            <a:ext cx="6919560" cy="3840813"/>
          </a:xfrm>
          <a:prstGeom prst="rect">
            <a:avLst/>
          </a:prstGeom>
        </p:spPr>
      </p:pic>
      <p:sp>
        <p:nvSpPr>
          <p:cNvPr id="31" name="Rectangle 30">
            <a:extLst>
              <a:ext uri="{FF2B5EF4-FFF2-40B4-BE49-F238E27FC236}">
                <a16:creationId xmlns:a16="http://schemas.microsoft.com/office/drawing/2014/main" xmlns="" id="{E2CCDE18-E52B-4888-847B-935CB9E139DA}"/>
              </a:ext>
            </a:extLst>
          </p:cNvPr>
          <p:cNvSpPr/>
          <p:nvPr/>
        </p:nvSpPr>
        <p:spPr>
          <a:xfrm>
            <a:off x="770745" y="2176941"/>
            <a:ext cx="1091481" cy="400110"/>
          </a:xfrm>
          <a:prstGeom prst="rect">
            <a:avLst/>
          </a:prstGeom>
        </p:spPr>
        <p:txBody>
          <a:bodyPr wrap="square">
            <a:spAutoFit/>
          </a:bodyPr>
          <a:lstStyle/>
          <a:p>
            <a:pPr algn="ctr" defTabSz="1828434">
              <a:buClrTx/>
              <a:buFontTx/>
              <a:buNone/>
            </a:pPr>
            <a:r>
              <a:rPr lang="en-US" sz="2000" b="1" kern="1200" dirty="0">
                <a:solidFill>
                  <a:schemeClr val="tx1"/>
                </a:solidFill>
                <a:latin typeface="Nixie One"/>
                <a:ea typeface="+mn-ea"/>
                <a:cs typeface="Roboto Regular"/>
              </a:rPr>
              <a:t>Goals</a:t>
            </a:r>
          </a:p>
        </p:txBody>
      </p:sp>
      <p:sp>
        <p:nvSpPr>
          <p:cNvPr id="45" name="Rectangle 44">
            <a:extLst>
              <a:ext uri="{FF2B5EF4-FFF2-40B4-BE49-F238E27FC236}">
                <a16:creationId xmlns:a16="http://schemas.microsoft.com/office/drawing/2014/main" xmlns="" id="{AED7A6C5-A0A0-479E-A3C1-647136392997}"/>
              </a:ext>
            </a:extLst>
          </p:cNvPr>
          <p:cNvSpPr/>
          <p:nvPr/>
        </p:nvSpPr>
        <p:spPr>
          <a:xfrm>
            <a:off x="2218887" y="2223108"/>
            <a:ext cx="1361283" cy="400110"/>
          </a:xfrm>
          <a:prstGeom prst="rect">
            <a:avLst/>
          </a:prstGeom>
        </p:spPr>
        <p:txBody>
          <a:bodyPr wrap="square">
            <a:spAutoFit/>
          </a:bodyPr>
          <a:lstStyle/>
          <a:p>
            <a:pPr algn="ctr" defTabSz="1828434">
              <a:buClrTx/>
              <a:buFontTx/>
              <a:buNone/>
            </a:pPr>
            <a:r>
              <a:rPr lang="en-US" sz="2000" b="1" kern="1200" dirty="0">
                <a:solidFill>
                  <a:schemeClr val="tx1"/>
                </a:solidFill>
                <a:latin typeface="Nixie One"/>
                <a:ea typeface="+mn-ea"/>
                <a:cs typeface="Roboto Regular"/>
              </a:rPr>
              <a:t>Audience</a:t>
            </a:r>
          </a:p>
        </p:txBody>
      </p:sp>
      <p:sp>
        <p:nvSpPr>
          <p:cNvPr id="46" name="Rectangle 45">
            <a:extLst>
              <a:ext uri="{FF2B5EF4-FFF2-40B4-BE49-F238E27FC236}">
                <a16:creationId xmlns:a16="http://schemas.microsoft.com/office/drawing/2014/main" xmlns="" id="{6CE25DBE-AFF4-4B64-9FC4-59C5A7D786B5}"/>
              </a:ext>
            </a:extLst>
          </p:cNvPr>
          <p:cNvSpPr/>
          <p:nvPr/>
        </p:nvSpPr>
        <p:spPr>
          <a:xfrm>
            <a:off x="3663946" y="2211654"/>
            <a:ext cx="1659550" cy="400110"/>
          </a:xfrm>
          <a:prstGeom prst="rect">
            <a:avLst/>
          </a:prstGeom>
        </p:spPr>
        <p:txBody>
          <a:bodyPr wrap="square">
            <a:spAutoFit/>
          </a:bodyPr>
          <a:lstStyle/>
          <a:p>
            <a:pPr algn="ctr" defTabSz="1828434">
              <a:buClrTx/>
              <a:buFontTx/>
              <a:buNone/>
            </a:pPr>
            <a:r>
              <a:rPr lang="en-US" sz="2000" b="1" kern="1200" dirty="0">
                <a:solidFill>
                  <a:schemeClr val="tx1"/>
                </a:solidFill>
                <a:latin typeface="Nixie One"/>
                <a:ea typeface="+mn-ea"/>
                <a:cs typeface="Roboto Regular"/>
              </a:rPr>
              <a:t>Competitors</a:t>
            </a:r>
          </a:p>
        </p:txBody>
      </p:sp>
      <p:sp>
        <p:nvSpPr>
          <p:cNvPr id="47" name="Rectangle 46">
            <a:extLst>
              <a:ext uri="{FF2B5EF4-FFF2-40B4-BE49-F238E27FC236}">
                <a16:creationId xmlns:a16="http://schemas.microsoft.com/office/drawing/2014/main" xmlns="" id="{7030EF7E-5EB8-43A5-9CA6-A1FDB62CE845}"/>
              </a:ext>
            </a:extLst>
          </p:cNvPr>
          <p:cNvSpPr/>
          <p:nvPr/>
        </p:nvSpPr>
        <p:spPr>
          <a:xfrm>
            <a:off x="5282099" y="2227378"/>
            <a:ext cx="1361282" cy="400110"/>
          </a:xfrm>
          <a:prstGeom prst="rect">
            <a:avLst/>
          </a:prstGeom>
        </p:spPr>
        <p:txBody>
          <a:bodyPr wrap="square">
            <a:spAutoFit/>
          </a:bodyPr>
          <a:lstStyle/>
          <a:p>
            <a:pPr algn="ctr" defTabSz="1828434">
              <a:buClrTx/>
              <a:buFontTx/>
              <a:buNone/>
            </a:pPr>
            <a:r>
              <a:rPr lang="en-US" sz="2000" b="1" kern="1200" dirty="0">
                <a:solidFill>
                  <a:schemeClr val="tx1"/>
                </a:solidFill>
                <a:latin typeface="Nixie One"/>
                <a:ea typeface="+mn-ea"/>
                <a:cs typeface="Roboto Regular"/>
              </a:rPr>
              <a:t>Platforms</a:t>
            </a:r>
          </a:p>
        </p:txBody>
      </p:sp>
      <p:sp>
        <p:nvSpPr>
          <p:cNvPr id="48" name="Rectangle 47">
            <a:extLst>
              <a:ext uri="{FF2B5EF4-FFF2-40B4-BE49-F238E27FC236}">
                <a16:creationId xmlns:a16="http://schemas.microsoft.com/office/drawing/2014/main" xmlns="" id="{986411C0-4A05-4CB9-8134-EC102703CADD}"/>
              </a:ext>
            </a:extLst>
          </p:cNvPr>
          <p:cNvSpPr/>
          <p:nvPr/>
        </p:nvSpPr>
        <p:spPr>
          <a:xfrm>
            <a:off x="552499" y="3729973"/>
            <a:ext cx="1091481" cy="400110"/>
          </a:xfrm>
          <a:prstGeom prst="rect">
            <a:avLst/>
          </a:prstGeom>
        </p:spPr>
        <p:txBody>
          <a:bodyPr wrap="square">
            <a:spAutoFit/>
          </a:bodyPr>
          <a:lstStyle/>
          <a:p>
            <a:pPr algn="ctr" defTabSz="1828434">
              <a:buClrTx/>
              <a:buFontTx/>
              <a:buNone/>
            </a:pPr>
            <a:r>
              <a:rPr lang="en-US" sz="2000" b="1" kern="1200" dirty="0">
                <a:solidFill>
                  <a:schemeClr val="tx1"/>
                </a:solidFill>
                <a:latin typeface="Nixie One"/>
                <a:ea typeface="+mn-ea"/>
                <a:cs typeface="Roboto Regular"/>
              </a:rPr>
              <a:t>Content</a:t>
            </a:r>
          </a:p>
        </p:txBody>
      </p:sp>
      <p:sp>
        <p:nvSpPr>
          <p:cNvPr id="49" name="Rectangle 48">
            <a:extLst>
              <a:ext uri="{FF2B5EF4-FFF2-40B4-BE49-F238E27FC236}">
                <a16:creationId xmlns:a16="http://schemas.microsoft.com/office/drawing/2014/main" xmlns="" id="{B8462BC5-9059-43C5-AF0E-D1F5E81EFAA8}"/>
              </a:ext>
            </a:extLst>
          </p:cNvPr>
          <p:cNvSpPr/>
          <p:nvPr/>
        </p:nvSpPr>
        <p:spPr>
          <a:xfrm>
            <a:off x="1944229" y="3729973"/>
            <a:ext cx="1091481" cy="400110"/>
          </a:xfrm>
          <a:prstGeom prst="rect">
            <a:avLst/>
          </a:prstGeom>
        </p:spPr>
        <p:txBody>
          <a:bodyPr wrap="square">
            <a:spAutoFit/>
          </a:bodyPr>
          <a:lstStyle/>
          <a:p>
            <a:pPr algn="ctr" defTabSz="1828434">
              <a:buClrTx/>
              <a:buFontTx/>
              <a:buNone/>
            </a:pPr>
            <a:r>
              <a:rPr lang="en-US" sz="2000" b="1" kern="1200" dirty="0">
                <a:solidFill>
                  <a:schemeClr val="tx1"/>
                </a:solidFill>
                <a:latin typeface="Nixie One"/>
                <a:ea typeface="+mn-ea"/>
                <a:cs typeface="Roboto Regular"/>
              </a:rPr>
              <a:t>Budget</a:t>
            </a:r>
          </a:p>
        </p:txBody>
      </p:sp>
      <p:sp>
        <p:nvSpPr>
          <p:cNvPr id="50" name="Rectangle 49">
            <a:extLst>
              <a:ext uri="{FF2B5EF4-FFF2-40B4-BE49-F238E27FC236}">
                <a16:creationId xmlns:a16="http://schemas.microsoft.com/office/drawing/2014/main" xmlns="" id="{218B1E68-F45B-4849-862E-CBEA2F636E69}"/>
              </a:ext>
            </a:extLst>
          </p:cNvPr>
          <p:cNvSpPr/>
          <p:nvPr/>
        </p:nvSpPr>
        <p:spPr>
          <a:xfrm>
            <a:off x="3415238" y="3729973"/>
            <a:ext cx="1361283" cy="400110"/>
          </a:xfrm>
          <a:prstGeom prst="rect">
            <a:avLst/>
          </a:prstGeom>
        </p:spPr>
        <p:txBody>
          <a:bodyPr wrap="square">
            <a:spAutoFit/>
          </a:bodyPr>
          <a:lstStyle/>
          <a:p>
            <a:pPr algn="ctr" defTabSz="1828434">
              <a:buClrTx/>
              <a:buFontTx/>
              <a:buNone/>
            </a:pPr>
            <a:r>
              <a:rPr lang="en-US" sz="2000" b="1" kern="1200" dirty="0">
                <a:solidFill>
                  <a:schemeClr val="tx1"/>
                </a:solidFill>
                <a:latin typeface="Nixie One"/>
                <a:ea typeface="+mn-ea"/>
                <a:cs typeface="Roboto Regular"/>
              </a:rPr>
              <a:t>Reporting</a:t>
            </a:r>
          </a:p>
        </p:txBody>
      </p:sp>
      <p:sp>
        <p:nvSpPr>
          <p:cNvPr id="2" name="TextBox 1">
            <a:extLst>
              <a:ext uri="{FF2B5EF4-FFF2-40B4-BE49-F238E27FC236}">
                <a16:creationId xmlns:a16="http://schemas.microsoft.com/office/drawing/2014/main" xmlns="" id="{E33130C0-93B8-4442-AD35-86BC75E65E2D}"/>
              </a:ext>
            </a:extLst>
          </p:cNvPr>
          <p:cNvSpPr txBox="1"/>
          <p:nvPr/>
        </p:nvSpPr>
        <p:spPr>
          <a:xfrm>
            <a:off x="4706586" y="101678"/>
            <a:ext cx="4344817" cy="1200329"/>
          </a:xfrm>
          <a:prstGeom prst="rect">
            <a:avLst/>
          </a:prstGeom>
          <a:noFill/>
        </p:spPr>
        <p:txBody>
          <a:bodyPr wrap="square" rtlCol="0">
            <a:spAutoFit/>
          </a:bodyPr>
          <a:lstStyle/>
          <a:p>
            <a:r>
              <a:rPr lang="en-GB" sz="1800" dirty="0">
                <a:latin typeface="Nixie One"/>
              </a:rPr>
              <a:t>Strategy example: </a:t>
            </a:r>
          </a:p>
          <a:p>
            <a:r>
              <a:rPr lang="en-GB" sz="1800" dirty="0">
                <a:latin typeface="Nixie One"/>
              </a:rPr>
              <a:t>Leverage the popularity of social media to drive traffic to our physical store by targeting 20 year olds via creative content.</a:t>
            </a:r>
            <a:endParaRPr lang="x-none" sz="1800" dirty="0">
              <a:latin typeface="Nixie One"/>
            </a:endParaRPr>
          </a:p>
        </p:txBody>
      </p:sp>
    </p:spTree>
    <p:extLst>
      <p:ext uri="{BB962C8B-B14F-4D97-AF65-F5344CB8AC3E}">
        <p14:creationId xmlns:p14="http://schemas.microsoft.com/office/powerpoint/2010/main" val="415026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p:cTn id="27" dur="500" fill="hold"/>
                                        <p:tgtEl>
                                          <p:spTgt spid="48"/>
                                        </p:tgtEl>
                                        <p:attrNameLst>
                                          <p:attrName>ppt_w</p:attrName>
                                        </p:attrNameLst>
                                      </p:cBhvr>
                                      <p:tavLst>
                                        <p:tav tm="0">
                                          <p:val>
                                            <p:fltVal val="0"/>
                                          </p:val>
                                        </p:tav>
                                        <p:tav tm="100000">
                                          <p:val>
                                            <p:strVal val="#ppt_w"/>
                                          </p:val>
                                        </p:tav>
                                      </p:tavLst>
                                    </p:anim>
                                    <p:anim calcmode="lin" valueType="num">
                                      <p:cBhvr>
                                        <p:cTn id="28" dur="500" fill="hold"/>
                                        <p:tgtEl>
                                          <p:spTgt spid="48"/>
                                        </p:tgtEl>
                                        <p:attrNameLst>
                                          <p:attrName>ppt_h</p:attrName>
                                        </p:attrNameLst>
                                      </p:cBhvr>
                                      <p:tavLst>
                                        <p:tav tm="0">
                                          <p:val>
                                            <p:fltVal val="0"/>
                                          </p:val>
                                        </p:tav>
                                        <p:tav tm="100000">
                                          <p:val>
                                            <p:strVal val="#ppt_h"/>
                                          </p:val>
                                        </p:tav>
                                      </p:tavLst>
                                    </p:anim>
                                    <p:animEffect transition="in" filter="fade">
                                      <p:cBhvr>
                                        <p:cTn id="29" dur="500"/>
                                        <p:tgtEl>
                                          <p:spTgt spid="4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9"/>
                                        </p:tgtEl>
                                        <p:attrNameLst>
                                          <p:attrName>style.visibility</p:attrName>
                                        </p:attrNameLst>
                                      </p:cBhvr>
                                      <p:to>
                                        <p:strVal val="visible"/>
                                      </p:to>
                                    </p:set>
                                    <p:anim calcmode="lin" valueType="num">
                                      <p:cBhvr>
                                        <p:cTn id="32" dur="500" fill="hold"/>
                                        <p:tgtEl>
                                          <p:spTgt spid="49"/>
                                        </p:tgtEl>
                                        <p:attrNameLst>
                                          <p:attrName>ppt_w</p:attrName>
                                        </p:attrNameLst>
                                      </p:cBhvr>
                                      <p:tavLst>
                                        <p:tav tm="0">
                                          <p:val>
                                            <p:fltVal val="0"/>
                                          </p:val>
                                        </p:tav>
                                        <p:tav tm="100000">
                                          <p:val>
                                            <p:strVal val="#ppt_w"/>
                                          </p:val>
                                        </p:tav>
                                      </p:tavLst>
                                    </p:anim>
                                    <p:anim calcmode="lin" valueType="num">
                                      <p:cBhvr>
                                        <p:cTn id="33" dur="500" fill="hold"/>
                                        <p:tgtEl>
                                          <p:spTgt spid="49"/>
                                        </p:tgtEl>
                                        <p:attrNameLst>
                                          <p:attrName>ppt_h</p:attrName>
                                        </p:attrNameLst>
                                      </p:cBhvr>
                                      <p:tavLst>
                                        <p:tav tm="0">
                                          <p:val>
                                            <p:fltVal val="0"/>
                                          </p:val>
                                        </p:tav>
                                        <p:tav tm="100000">
                                          <p:val>
                                            <p:strVal val="#ppt_h"/>
                                          </p:val>
                                        </p:tav>
                                      </p:tavLst>
                                    </p:anim>
                                    <p:animEffect transition="in" filter="fade">
                                      <p:cBhvr>
                                        <p:cTn id="34" dur="500"/>
                                        <p:tgtEl>
                                          <p:spTgt spid="4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p:cTn id="37" dur="500" fill="hold"/>
                                        <p:tgtEl>
                                          <p:spTgt spid="50"/>
                                        </p:tgtEl>
                                        <p:attrNameLst>
                                          <p:attrName>ppt_w</p:attrName>
                                        </p:attrNameLst>
                                      </p:cBhvr>
                                      <p:tavLst>
                                        <p:tav tm="0">
                                          <p:val>
                                            <p:fltVal val="0"/>
                                          </p:val>
                                        </p:tav>
                                        <p:tav tm="100000">
                                          <p:val>
                                            <p:strVal val="#ppt_w"/>
                                          </p:val>
                                        </p:tav>
                                      </p:tavLst>
                                    </p:anim>
                                    <p:anim calcmode="lin" valueType="num">
                                      <p:cBhvr>
                                        <p:cTn id="38" dur="500" fill="hold"/>
                                        <p:tgtEl>
                                          <p:spTgt spid="50"/>
                                        </p:tgtEl>
                                        <p:attrNameLst>
                                          <p:attrName>ppt_h</p:attrName>
                                        </p:attrNameLst>
                                      </p:cBhvr>
                                      <p:tavLst>
                                        <p:tav tm="0">
                                          <p:val>
                                            <p:fltVal val="0"/>
                                          </p:val>
                                        </p:tav>
                                        <p:tav tm="100000">
                                          <p:val>
                                            <p:strVal val="#ppt_h"/>
                                          </p:val>
                                        </p:tav>
                                      </p:tavLst>
                                    </p:anim>
                                    <p:animEffect transition="in" filter="fade">
                                      <p:cBhvr>
                                        <p:cTn id="3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5" grpId="0"/>
      <p:bldP spid="46" grpId="0"/>
      <p:bldP spid="47" grpId="0"/>
      <p:bldP spid="48" grpId="0"/>
      <p:bldP spid="49"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A49F0D-A1AD-435C-A1D7-8DF81CD8CBF8}"/>
              </a:ext>
            </a:extLst>
          </p:cNvPr>
          <p:cNvSpPr>
            <a:spLocks noGrp="1"/>
          </p:cNvSpPr>
          <p:nvPr>
            <p:ph type="title"/>
          </p:nvPr>
        </p:nvSpPr>
        <p:spPr/>
        <p:txBody>
          <a:bodyPr/>
          <a:lstStyle/>
          <a:p>
            <a:r>
              <a:rPr lang="en-GB" dirty="0"/>
              <a:t>Design Considerations</a:t>
            </a:r>
            <a:endParaRPr lang="x-none" dirty="0"/>
          </a:p>
        </p:txBody>
      </p:sp>
      <p:sp>
        <p:nvSpPr>
          <p:cNvPr id="3" name="Text Placeholder 2">
            <a:extLst>
              <a:ext uri="{FF2B5EF4-FFF2-40B4-BE49-F238E27FC236}">
                <a16:creationId xmlns:a16="http://schemas.microsoft.com/office/drawing/2014/main" xmlns="" id="{08F5134E-A337-4351-AD9B-9776A885D8E2}"/>
              </a:ext>
            </a:extLst>
          </p:cNvPr>
          <p:cNvSpPr>
            <a:spLocks noGrp="1"/>
          </p:cNvSpPr>
          <p:nvPr>
            <p:ph type="body" idx="1"/>
          </p:nvPr>
        </p:nvSpPr>
        <p:spPr/>
        <p:txBody>
          <a:bodyPr/>
          <a:lstStyle/>
          <a:p>
            <a:r>
              <a:rPr lang="en-GB" dirty="0"/>
              <a:t>Any design elements used online such as logo, colours, images, messaging, tone of voice and visual style should be in line with your corporate identity and design. </a:t>
            </a:r>
          </a:p>
          <a:p>
            <a:r>
              <a:rPr lang="en-GB" dirty="0"/>
              <a:t>Online design must be consistent with your offline identity</a:t>
            </a:r>
          </a:p>
        </p:txBody>
      </p:sp>
    </p:spTree>
    <p:extLst>
      <p:ext uri="{BB962C8B-B14F-4D97-AF65-F5344CB8AC3E}">
        <p14:creationId xmlns:p14="http://schemas.microsoft.com/office/powerpoint/2010/main" val="1019342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521C30-2F44-4B4B-9C9E-863F06653067}"/>
              </a:ext>
            </a:extLst>
          </p:cNvPr>
          <p:cNvSpPr>
            <a:spLocks noGrp="1"/>
          </p:cNvSpPr>
          <p:nvPr>
            <p:ph type="title"/>
          </p:nvPr>
        </p:nvSpPr>
        <p:spPr/>
        <p:txBody>
          <a:bodyPr/>
          <a:lstStyle/>
          <a:p>
            <a:r>
              <a:rPr lang="en-GB" dirty="0"/>
              <a:t>Content Marketing</a:t>
            </a:r>
            <a:endParaRPr lang="x-none" dirty="0"/>
          </a:p>
        </p:txBody>
      </p:sp>
      <p:sp>
        <p:nvSpPr>
          <p:cNvPr id="3" name="Text Placeholder 2">
            <a:extLst>
              <a:ext uri="{FF2B5EF4-FFF2-40B4-BE49-F238E27FC236}">
                <a16:creationId xmlns:a16="http://schemas.microsoft.com/office/drawing/2014/main" xmlns="" id="{4409D096-770F-471D-86B9-6C2DC78F19C4}"/>
              </a:ext>
            </a:extLst>
          </p:cNvPr>
          <p:cNvSpPr>
            <a:spLocks noGrp="1"/>
          </p:cNvSpPr>
          <p:nvPr>
            <p:ph type="body" idx="1"/>
          </p:nvPr>
        </p:nvSpPr>
        <p:spPr/>
        <p:txBody>
          <a:bodyPr/>
          <a:lstStyle/>
          <a:p>
            <a:r>
              <a:rPr lang="en-GB" dirty="0"/>
              <a:t>Content marketing involves the creation and sharing of free, relevant and valuable content to attract and convert leads into customers, and turn customers into repeat buyers.</a:t>
            </a:r>
          </a:p>
          <a:p>
            <a:endParaRPr lang="en-GB" dirty="0"/>
          </a:p>
          <a:p>
            <a:r>
              <a:rPr lang="en-GB" dirty="0"/>
              <a:t>Importance of content marking:</a:t>
            </a:r>
          </a:p>
          <a:p>
            <a:pPr lvl="1"/>
            <a:r>
              <a:rPr lang="en-GB" sz="2000" dirty="0"/>
              <a:t>Show your audience how your products and services solve their problems</a:t>
            </a:r>
          </a:p>
          <a:p>
            <a:pPr lvl="1"/>
            <a:r>
              <a:rPr lang="en-GB" sz="2000" dirty="0"/>
              <a:t>Increases reach, brand awareness, consideration and loyalty</a:t>
            </a:r>
          </a:p>
          <a:p>
            <a:endParaRPr lang="en-GB" dirty="0"/>
          </a:p>
          <a:p>
            <a:endParaRPr lang="x-none" dirty="0"/>
          </a:p>
        </p:txBody>
      </p:sp>
    </p:spTree>
    <p:extLst>
      <p:ext uri="{BB962C8B-B14F-4D97-AF65-F5344CB8AC3E}">
        <p14:creationId xmlns:p14="http://schemas.microsoft.com/office/powerpoint/2010/main" val="3321922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2C6503-1BC8-4CDA-8F53-35EA52892C12}"/>
              </a:ext>
            </a:extLst>
          </p:cNvPr>
          <p:cNvSpPr>
            <a:spLocks noGrp="1"/>
          </p:cNvSpPr>
          <p:nvPr>
            <p:ph type="title"/>
          </p:nvPr>
        </p:nvSpPr>
        <p:spPr/>
        <p:txBody>
          <a:bodyPr/>
          <a:lstStyle/>
          <a:p>
            <a:r>
              <a:rPr lang="en-GB" dirty="0"/>
              <a:t>Content Marketing</a:t>
            </a:r>
            <a:endParaRPr lang="x-none" dirty="0"/>
          </a:p>
        </p:txBody>
      </p:sp>
      <p:sp>
        <p:nvSpPr>
          <p:cNvPr id="18" name="TextBox 17">
            <a:extLst>
              <a:ext uri="{FF2B5EF4-FFF2-40B4-BE49-F238E27FC236}">
                <a16:creationId xmlns:a16="http://schemas.microsoft.com/office/drawing/2014/main" xmlns="" id="{09F0A514-4AD9-4D95-B98C-5C10CFA38D4A}"/>
              </a:ext>
            </a:extLst>
          </p:cNvPr>
          <p:cNvSpPr txBox="1"/>
          <p:nvPr/>
        </p:nvSpPr>
        <p:spPr>
          <a:xfrm>
            <a:off x="426694" y="957208"/>
            <a:ext cx="1449542" cy="338554"/>
          </a:xfrm>
          <a:prstGeom prst="rect">
            <a:avLst/>
          </a:prstGeom>
          <a:noFill/>
        </p:spPr>
        <p:txBody>
          <a:bodyPr wrap="square" rtlCol="0">
            <a:spAutoFit/>
          </a:bodyPr>
          <a:lstStyle/>
          <a:p>
            <a:pPr algn="ctr"/>
            <a:r>
              <a:rPr lang="en-US" altLang="ko-KR" sz="1600" b="1" dirty="0">
                <a:solidFill>
                  <a:schemeClr val="tx1">
                    <a:lumMod val="65000"/>
                    <a:lumOff val="35000"/>
                  </a:schemeClr>
                </a:solidFill>
                <a:latin typeface="Nixie One"/>
                <a:cs typeface="Arial" pitchFamily="34" charset="0"/>
              </a:rPr>
              <a:t>1. Infographics</a:t>
            </a:r>
            <a:endParaRPr lang="ko-KR" altLang="en-US" sz="1600" b="1" dirty="0">
              <a:solidFill>
                <a:schemeClr val="tx1">
                  <a:lumMod val="65000"/>
                  <a:lumOff val="35000"/>
                </a:schemeClr>
              </a:solidFill>
              <a:latin typeface="Nixie One"/>
              <a:cs typeface="Arial" pitchFamily="34" charset="0"/>
            </a:endParaRPr>
          </a:p>
        </p:txBody>
      </p:sp>
      <p:sp>
        <p:nvSpPr>
          <p:cNvPr id="19" name="TextBox 18">
            <a:extLst>
              <a:ext uri="{FF2B5EF4-FFF2-40B4-BE49-F238E27FC236}">
                <a16:creationId xmlns:a16="http://schemas.microsoft.com/office/drawing/2014/main" xmlns="" id="{8EDD4FC3-519C-49C0-B449-1F9CE0F9D4C4}"/>
              </a:ext>
            </a:extLst>
          </p:cNvPr>
          <p:cNvSpPr txBox="1"/>
          <p:nvPr/>
        </p:nvSpPr>
        <p:spPr>
          <a:xfrm>
            <a:off x="2401703" y="957208"/>
            <a:ext cx="1449542" cy="338554"/>
          </a:xfrm>
          <a:prstGeom prst="rect">
            <a:avLst/>
          </a:prstGeom>
          <a:noFill/>
        </p:spPr>
        <p:txBody>
          <a:bodyPr wrap="square" rtlCol="0">
            <a:spAutoFit/>
          </a:bodyPr>
          <a:lstStyle/>
          <a:p>
            <a:pPr algn="ctr"/>
            <a:r>
              <a:rPr lang="en-US" altLang="ko-KR" sz="1600" b="1" dirty="0">
                <a:solidFill>
                  <a:schemeClr val="tx1">
                    <a:lumMod val="75000"/>
                    <a:lumOff val="25000"/>
                  </a:schemeClr>
                </a:solidFill>
                <a:latin typeface="Nixie One"/>
                <a:cs typeface="Arial" pitchFamily="34" charset="0"/>
              </a:rPr>
              <a:t>2. Meme</a:t>
            </a:r>
            <a:endParaRPr lang="ko-KR" altLang="en-US" sz="1600" b="1" dirty="0">
              <a:solidFill>
                <a:schemeClr val="tx1">
                  <a:lumMod val="75000"/>
                  <a:lumOff val="25000"/>
                </a:schemeClr>
              </a:solidFill>
              <a:latin typeface="Nixie One"/>
              <a:cs typeface="Arial" pitchFamily="34" charset="0"/>
            </a:endParaRPr>
          </a:p>
        </p:txBody>
      </p:sp>
      <p:sp>
        <p:nvSpPr>
          <p:cNvPr id="20" name="TextBox 19">
            <a:extLst>
              <a:ext uri="{FF2B5EF4-FFF2-40B4-BE49-F238E27FC236}">
                <a16:creationId xmlns:a16="http://schemas.microsoft.com/office/drawing/2014/main" xmlns="" id="{65925265-737B-4A8B-A09B-CA7930EF6EEF}"/>
              </a:ext>
            </a:extLst>
          </p:cNvPr>
          <p:cNvSpPr txBox="1"/>
          <p:nvPr/>
        </p:nvSpPr>
        <p:spPr>
          <a:xfrm>
            <a:off x="247200" y="2942096"/>
            <a:ext cx="1876236" cy="338554"/>
          </a:xfrm>
          <a:prstGeom prst="rect">
            <a:avLst/>
          </a:prstGeom>
          <a:noFill/>
        </p:spPr>
        <p:txBody>
          <a:bodyPr wrap="square" rtlCol="0">
            <a:spAutoFit/>
          </a:bodyPr>
          <a:lstStyle/>
          <a:p>
            <a:pPr algn="ctr"/>
            <a:r>
              <a:rPr lang="en-US" altLang="ko-KR" sz="1600" b="1" dirty="0">
                <a:solidFill>
                  <a:schemeClr val="tx1">
                    <a:lumMod val="65000"/>
                    <a:lumOff val="35000"/>
                  </a:schemeClr>
                </a:solidFill>
                <a:latin typeface="Nixie One"/>
                <a:cs typeface="Arial" pitchFamily="34" charset="0"/>
              </a:rPr>
              <a:t>5. Product Reviews</a:t>
            </a:r>
            <a:endParaRPr lang="ko-KR" altLang="en-US" sz="1600" b="1" dirty="0">
              <a:solidFill>
                <a:schemeClr val="tx1">
                  <a:lumMod val="65000"/>
                  <a:lumOff val="35000"/>
                </a:schemeClr>
              </a:solidFill>
              <a:latin typeface="Nixie One"/>
              <a:cs typeface="Arial" pitchFamily="34" charset="0"/>
            </a:endParaRPr>
          </a:p>
        </p:txBody>
      </p:sp>
      <p:sp>
        <p:nvSpPr>
          <p:cNvPr id="21" name="TextBox 20">
            <a:extLst>
              <a:ext uri="{FF2B5EF4-FFF2-40B4-BE49-F238E27FC236}">
                <a16:creationId xmlns:a16="http://schemas.microsoft.com/office/drawing/2014/main" xmlns="" id="{41C5AD4B-BE6A-4EC8-8AE6-170A0C6BDA56}"/>
              </a:ext>
            </a:extLst>
          </p:cNvPr>
          <p:cNvSpPr txBox="1"/>
          <p:nvPr/>
        </p:nvSpPr>
        <p:spPr>
          <a:xfrm>
            <a:off x="2401702" y="2944800"/>
            <a:ext cx="1572573" cy="338554"/>
          </a:xfrm>
          <a:prstGeom prst="rect">
            <a:avLst/>
          </a:prstGeom>
          <a:noFill/>
        </p:spPr>
        <p:txBody>
          <a:bodyPr wrap="square" rtlCol="0">
            <a:spAutoFit/>
          </a:bodyPr>
          <a:lstStyle/>
          <a:p>
            <a:pPr algn="ctr"/>
            <a:r>
              <a:rPr lang="en-US" altLang="ko-KR" sz="1600" b="1" dirty="0">
                <a:solidFill>
                  <a:schemeClr val="tx1">
                    <a:lumMod val="65000"/>
                    <a:lumOff val="35000"/>
                  </a:schemeClr>
                </a:solidFill>
                <a:latin typeface="Nixie One"/>
                <a:cs typeface="Arial" pitchFamily="34" charset="0"/>
              </a:rPr>
              <a:t>6. Testimonials</a:t>
            </a:r>
            <a:endParaRPr lang="ko-KR" altLang="en-US" sz="1600" b="1" dirty="0">
              <a:solidFill>
                <a:schemeClr val="tx1">
                  <a:lumMod val="65000"/>
                  <a:lumOff val="35000"/>
                </a:schemeClr>
              </a:solidFill>
              <a:latin typeface="Nixie One"/>
              <a:cs typeface="Arial" pitchFamily="34" charset="0"/>
            </a:endParaRPr>
          </a:p>
        </p:txBody>
      </p:sp>
      <p:sp>
        <p:nvSpPr>
          <p:cNvPr id="22" name="TextBox 21">
            <a:extLst>
              <a:ext uri="{FF2B5EF4-FFF2-40B4-BE49-F238E27FC236}">
                <a16:creationId xmlns:a16="http://schemas.microsoft.com/office/drawing/2014/main" xmlns="" id="{58373962-D8FE-4F0A-AA1E-0664255B2C87}"/>
              </a:ext>
            </a:extLst>
          </p:cNvPr>
          <p:cNvSpPr txBox="1"/>
          <p:nvPr/>
        </p:nvSpPr>
        <p:spPr>
          <a:xfrm>
            <a:off x="6973342" y="957208"/>
            <a:ext cx="1449542" cy="338554"/>
          </a:xfrm>
          <a:prstGeom prst="rect">
            <a:avLst/>
          </a:prstGeom>
          <a:noFill/>
        </p:spPr>
        <p:txBody>
          <a:bodyPr wrap="square" rtlCol="0">
            <a:spAutoFit/>
          </a:bodyPr>
          <a:lstStyle/>
          <a:p>
            <a:pPr algn="ctr"/>
            <a:r>
              <a:rPr lang="en-US" altLang="ko-KR" sz="1600" b="1" dirty="0">
                <a:solidFill>
                  <a:schemeClr val="tx1">
                    <a:lumMod val="65000"/>
                    <a:lumOff val="35000"/>
                  </a:schemeClr>
                </a:solidFill>
                <a:latin typeface="Nixie One"/>
                <a:cs typeface="Arial" pitchFamily="34" charset="0"/>
              </a:rPr>
              <a:t>4. Guides</a:t>
            </a:r>
            <a:endParaRPr lang="ko-KR" altLang="en-US" sz="1600" b="1" dirty="0">
              <a:solidFill>
                <a:schemeClr val="tx1">
                  <a:lumMod val="65000"/>
                  <a:lumOff val="35000"/>
                </a:schemeClr>
              </a:solidFill>
              <a:latin typeface="Nixie One"/>
              <a:cs typeface="Arial" pitchFamily="34" charset="0"/>
            </a:endParaRPr>
          </a:p>
        </p:txBody>
      </p:sp>
      <p:sp>
        <p:nvSpPr>
          <p:cNvPr id="23" name="TextBox 22">
            <a:extLst>
              <a:ext uri="{FF2B5EF4-FFF2-40B4-BE49-F238E27FC236}">
                <a16:creationId xmlns:a16="http://schemas.microsoft.com/office/drawing/2014/main" xmlns="" id="{4F5DD6F2-F025-4D11-B6A5-A9EBCFC4D00E}"/>
              </a:ext>
            </a:extLst>
          </p:cNvPr>
          <p:cNvSpPr txBox="1"/>
          <p:nvPr/>
        </p:nvSpPr>
        <p:spPr>
          <a:xfrm>
            <a:off x="4758950" y="957208"/>
            <a:ext cx="1449542" cy="338554"/>
          </a:xfrm>
          <a:prstGeom prst="rect">
            <a:avLst/>
          </a:prstGeom>
          <a:noFill/>
        </p:spPr>
        <p:txBody>
          <a:bodyPr wrap="square" rtlCol="0">
            <a:spAutoFit/>
          </a:bodyPr>
          <a:lstStyle/>
          <a:p>
            <a:pPr algn="ctr"/>
            <a:r>
              <a:rPr lang="en-US" altLang="ko-KR" sz="1600" b="1" dirty="0">
                <a:solidFill>
                  <a:schemeClr val="tx1">
                    <a:lumMod val="75000"/>
                    <a:lumOff val="25000"/>
                  </a:schemeClr>
                </a:solidFill>
                <a:latin typeface="Nixie One"/>
                <a:cs typeface="Arial" pitchFamily="34" charset="0"/>
              </a:rPr>
              <a:t>3. Videos</a:t>
            </a:r>
            <a:endParaRPr lang="ko-KR" altLang="en-US" sz="1600" b="1" dirty="0">
              <a:solidFill>
                <a:schemeClr val="tx1">
                  <a:lumMod val="75000"/>
                  <a:lumOff val="25000"/>
                </a:schemeClr>
              </a:solidFill>
              <a:latin typeface="Nixie One"/>
              <a:cs typeface="Arial" pitchFamily="34" charset="0"/>
            </a:endParaRPr>
          </a:p>
        </p:txBody>
      </p:sp>
      <p:sp>
        <p:nvSpPr>
          <p:cNvPr id="24" name="TextBox 23">
            <a:extLst>
              <a:ext uri="{FF2B5EF4-FFF2-40B4-BE49-F238E27FC236}">
                <a16:creationId xmlns:a16="http://schemas.microsoft.com/office/drawing/2014/main" xmlns="" id="{2E7E423F-E05A-4B09-A1AB-34A3A2377C1B}"/>
              </a:ext>
            </a:extLst>
          </p:cNvPr>
          <p:cNvSpPr txBox="1"/>
          <p:nvPr/>
        </p:nvSpPr>
        <p:spPr>
          <a:xfrm>
            <a:off x="4758950" y="2942096"/>
            <a:ext cx="1449542" cy="338554"/>
          </a:xfrm>
          <a:prstGeom prst="rect">
            <a:avLst/>
          </a:prstGeom>
          <a:noFill/>
        </p:spPr>
        <p:txBody>
          <a:bodyPr wrap="square" rtlCol="0">
            <a:spAutoFit/>
          </a:bodyPr>
          <a:lstStyle/>
          <a:p>
            <a:pPr algn="ctr"/>
            <a:r>
              <a:rPr lang="en-US" altLang="ko-KR" sz="1600" b="1" dirty="0">
                <a:solidFill>
                  <a:schemeClr val="tx1">
                    <a:lumMod val="65000"/>
                    <a:lumOff val="35000"/>
                  </a:schemeClr>
                </a:solidFill>
                <a:latin typeface="Nixie One"/>
                <a:cs typeface="Arial" pitchFamily="34" charset="0"/>
              </a:rPr>
              <a:t>7. Lists</a:t>
            </a:r>
            <a:endParaRPr lang="ko-KR" altLang="en-US" sz="1600" b="1" dirty="0">
              <a:solidFill>
                <a:schemeClr val="tx1">
                  <a:lumMod val="65000"/>
                  <a:lumOff val="35000"/>
                </a:schemeClr>
              </a:solidFill>
              <a:latin typeface="Nixie One"/>
              <a:cs typeface="Arial" pitchFamily="34" charset="0"/>
            </a:endParaRPr>
          </a:p>
        </p:txBody>
      </p:sp>
      <p:sp>
        <p:nvSpPr>
          <p:cNvPr id="25" name="TextBox 24">
            <a:extLst>
              <a:ext uri="{FF2B5EF4-FFF2-40B4-BE49-F238E27FC236}">
                <a16:creationId xmlns:a16="http://schemas.microsoft.com/office/drawing/2014/main" xmlns="" id="{2001F97B-193D-4AFD-9D5B-6387BB0DD40E}"/>
              </a:ext>
            </a:extLst>
          </p:cNvPr>
          <p:cNvSpPr txBox="1"/>
          <p:nvPr/>
        </p:nvSpPr>
        <p:spPr>
          <a:xfrm>
            <a:off x="6973342" y="2944800"/>
            <a:ext cx="1449542" cy="338554"/>
          </a:xfrm>
          <a:prstGeom prst="rect">
            <a:avLst/>
          </a:prstGeom>
          <a:noFill/>
        </p:spPr>
        <p:txBody>
          <a:bodyPr wrap="square" rtlCol="0">
            <a:spAutoFit/>
          </a:bodyPr>
          <a:lstStyle/>
          <a:p>
            <a:pPr algn="ctr"/>
            <a:r>
              <a:rPr lang="en-US" altLang="ko-KR" sz="1600" b="1" dirty="0">
                <a:solidFill>
                  <a:schemeClr val="tx1">
                    <a:lumMod val="65000"/>
                    <a:lumOff val="35000"/>
                  </a:schemeClr>
                </a:solidFill>
                <a:latin typeface="Nixie One"/>
                <a:cs typeface="Arial" pitchFamily="34" charset="0"/>
              </a:rPr>
              <a:t>8. Whitepaper</a:t>
            </a:r>
            <a:endParaRPr lang="ko-KR" altLang="en-US" sz="1600" b="1" dirty="0">
              <a:solidFill>
                <a:schemeClr val="tx1">
                  <a:lumMod val="65000"/>
                  <a:lumOff val="35000"/>
                </a:schemeClr>
              </a:solidFill>
              <a:latin typeface="Nixie One"/>
              <a:cs typeface="Arial" pitchFamily="34" charset="0"/>
            </a:endParaRPr>
          </a:p>
        </p:txBody>
      </p:sp>
      <p:pic>
        <p:nvPicPr>
          <p:cNvPr id="27" name="Picture 26">
            <a:extLst>
              <a:ext uri="{FF2B5EF4-FFF2-40B4-BE49-F238E27FC236}">
                <a16:creationId xmlns:a16="http://schemas.microsoft.com/office/drawing/2014/main" xmlns="" id="{2691F00D-999C-4B92-810C-7DDB05683563}"/>
              </a:ext>
            </a:extLst>
          </p:cNvPr>
          <p:cNvPicPr>
            <a:picLocks noChangeAspect="1"/>
          </p:cNvPicPr>
          <p:nvPr/>
        </p:nvPicPr>
        <p:blipFill rotWithShape="1">
          <a:blip r:embed="rId3"/>
          <a:srcRect t="2625"/>
          <a:stretch/>
        </p:blipFill>
        <p:spPr>
          <a:xfrm>
            <a:off x="2278672" y="1295762"/>
            <a:ext cx="1572573" cy="1575260"/>
          </a:xfrm>
          <a:prstGeom prst="rect">
            <a:avLst/>
          </a:prstGeom>
        </p:spPr>
      </p:pic>
      <p:pic>
        <p:nvPicPr>
          <p:cNvPr id="5122" name="Picture 2" descr="Nike Football: The Last Game full edition - YouTube">
            <a:extLst>
              <a:ext uri="{FF2B5EF4-FFF2-40B4-BE49-F238E27FC236}">
                <a16:creationId xmlns:a16="http://schemas.microsoft.com/office/drawing/2014/main" xmlns="" id="{DD1CE535-A37F-451C-B23E-A870A4EA12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7162" y="1307449"/>
            <a:ext cx="2053118" cy="153983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ree icon &amp;quot;YouTube icon&amp;quot;">
            <a:extLst>
              <a:ext uri="{FF2B5EF4-FFF2-40B4-BE49-F238E27FC236}">
                <a16:creationId xmlns:a16="http://schemas.microsoft.com/office/drawing/2014/main" xmlns="" id="{1A8BCCB7-1E48-48E8-8945-82F556740617}"/>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778" b="89778" l="4889" r="95556">
                        <a14:foregroundMark x1="54222" y1="56000" x2="54222" y2="56000"/>
                        <a14:foregroundMark x1="43111" y1="51111" x2="58222" y2="56000"/>
                        <a14:foregroundMark x1="48889" y1="46222" x2="69778" y2="49333"/>
                        <a14:foregroundMark x1="5333" y1="44444" x2="5333" y2="44444"/>
                        <a14:foregroundMark x1="95556" y1="41778" x2="95556" y2="41778"/>
                      </a14:backgroundRemoval>
                    </a14:imgEffect>
                  </a14:imgLayer>
                </a14:imgProps>
              </a:ext>
              <a:ext uri="{28A0092B-C50C-407E-A947-70E740481C1C}">
                <a14:useLocalDpi xmlns:a14="http://schemas.microsoft.com/office/drawing/2010/main" val="0"/>
              </a:ext>
            </a:extLst>
          </a:blip>
          <a:srcRect/>
          <a:stretch>
            <a:fillRect/>
          </a:stretch>
        </p:blipFill>
        <p:spPr bwMode="auto">
          <a:xfrm>
            <a:off x="5183572" y="1848369"/>
            <a:ext cx="584775" cy="5847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nfographics - The Benefits of Their Use Online | Visual.ly">
            <a:extLst>
              <a:ext uri="{FF2B5EF4-FFF2-40B4-BE49-F238E27FC236}">
                <a16:creationId xmlns:a16="http://schemas.microsoft.com/office/drawing/2014/main" xmlns="" id="{CDD5EE38-07CE-4E54-B30B-ED97DBAA59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6113" y="1305436"/>
            <a:ext cx="1110704" cy="154185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xmlns="" id="{4DDCE2B6-24FB-4907-89B0-F00B7D34B20C}"/>
              </a:ext>
            </a:extLst>
          </p:cNvPr>
          <p:cNvPicPr>
            <a:picLocks noChangeAspect="1"/>
          </p:cNvPicPr>
          <p:nvPr/>
        </p:nvPicPr>
        <p:blipFill>
          <a:blip r:embed="rId8"/>
          <a:stretch>
            <a:fillRect/>
          </a:stretch>
        </p:blipFill>
        <p:spPr>
          <a:xfrm>
            <a:off x="7116197" y="1489307"/>
            <a:ext cx="1180070" cy="1174110"/>
          </a:xfrm>
          <a:prstGeom prst="rect">
            <a:avLst/>
          </a:prstGeom>
        </p:spPr>
      </p:pic>
      <p:pic>
        <p:nvPicPr>
          <p:cNvPr id="31" name="Picture 30">
            <a:extLst>
              <a:ext uri="{FF2B5EF4-FFF2-40B4-BE49-F238E27FC236}">
                <a16:creationId xmlns:a16="http://schemas.microsoft.com/office/drawing/2014/main" xmlns="" id="{31DEE1DC-FCF7-4CF8-A145-6FCE15F20687}"/>
              </a:ext>
            </a:extLst>
          </p:cNvPr>
          <p:cNvPicPr>
            <a:picLocks noChangeAspect="1"/>
          </p:cNvPicPr>
          <p:nvPr/>
        </p:nvPicPr>
        <p:blipFill rotWithShape="1">
          <a:blip r:embed="rId9"/>
          <a:srcRect r="13252"/>
          <a:stretch/>
        </p:blipFill>
        <p:spPr>
          <a:xfrm>
            <a:off x="227935" y="3535050"/>
            <a:ext cx="1895501" cy="913065"/>
          </a:xfrm>
          <a:prstGeom prst="rect">
            <a:avLst/>
          </a:prstGeom>
        </p:spPr>
      </p:pic>
      <p:pic>
        <p:nvPicPr>
          <p:cNvPr id="5128" name="Picture 8" descr="10 Proven Testimonial Examples You Can Use To Boost Conversions">
            <a:extLst>
              <a:ext uri="{FF2B5EF4-FFF2-40B4-BE49-F238E27FC236}">
                <a16:creationId xmlns:a16="http://schemas.microsoft.com/office/drawing/2014/main" xmlns="" id="{430611BC-E36C-4911-98B1-CA5693DAC331}"/>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18422"/>
          <a:stretch/>
        </p:blipFill>
        <p:spPr bwMode="auto">
          <a:xfrm>
            <a:off x="2339463" y="3562451"/>
            <a:ext cx="1808467" cy="114931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xmlns="" id="{F4F30C5F-5BFB-46A2-9918-A4B16A25464D}"/>
              </a:ext>
            </a:extLst>
          </p:cNvPr>
          <p:cNvPicPr>
            <a:picLocks noChangeAspect="1"/>
          </p:cNvPicPr>
          <p:nvPr/>
        </p:nvPicPr>
        <p:blipFill>
          <a:blip r:embed="rId11"/>
          <a:stretch>
            <a:fillRect/>
          </a:stretch>
        </p:blipFill>
        <p:spPr>
          <a:xfrm>
            <a:off x="4572000" y="3533936"/>
            <a:ext cx="2039825" cy="1059140"/>
          </a:xfrm>
          <a:prstGeom prst="rect">
            <a:avLst/>
          </a:prstGeom>
        </p:spPr>
      </p:pic>
      <p:pic>
        <p:nvPicPr>
          <p:cNvPr id="1026" name="Picture 2" descr="How to Engage Your Audience with Well-Written Whitepapers »  OnlineWhitePapers.com">
            <a:extLst>
              <a:ext uri="{FF2B5EF4-FFF2-40B4-BE49-F238E27FC236}">
                <a16:creationId xmlns:a16="http://schemas.microsoft.com/office/drawing/2014/main" xmlns="" id="{9DE45B44-81F9-45BA-9D16-8F90E389C069}"/>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7013" r="25866"/>
          <a:stretch/>
        </p:blipFill>
        <p:spPr bwMode="auto">
          <a:xfrm>
            <a:off x="7131975" y="3481085"/>
            <a:ext cx="1148514" cy="1410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588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17FEB7-E43F-4A78-A984-E63D33218EAA}"/>
              </a:ext>
            </a:extLst>
          </p:cNvPr>
          <p:cNvSpPr>
            <a:spLocks noGrp="1"/>
          </p:cNvSpPr>
          <p:nvPr>
            <p:ph type="title"/>
          </p:nvPr>
        </p:nvSpPr>
        <p:spPr/>
        <p:txBody>
          <a:bodyPr/>
          <a:lstStyle/>
          <a:p>
            <a:r>
              <a:rPr lang="en-GB" dirty="0"/>
              <a:t>Policies and Access Controls</a:t>
            </a:r>
            <a:endParaRPr lang="x-none" dirty="0"/>
          </a:p>
        </p:txBody>
      </p:sp>
      <p:sp>
        <p:nvSpPr>
          <p:cNvPr id="3" name="Text Placeholder 2">
            <a:extLst>
              <a:ext uri="{FF2B5EF4-FFF2-40B4-BE49-F238E27FC236}">
                <a16:creationId xmlns:a16="http://schemas.microsoft.com/office/drawing/2014/main" xmlns="" id="{94FCB473-BD65-47F6-A65A-EF6010C02CCD}"/>
              </a:ext>
            </a:extLst>
          </p:cNvPr>
          <p:cNvSpPr>
            <a:spLocks noGrp="1"/>
          </p:cNvSpPr>
          <p:nvPr>
            <p:ph type="body" idx="1"/>
          </p:nvPr>
        </p:nvSpPr>
        <p:spPr>
          <a:xfrm>
            <a:off x="337931" y="1080052"/>
            <a:ext cx="3690060" cy="3845923"/>
          </a:xfrm>
        </p:spPr>
        <p:txBody>
          <a:bodyPr/>
          <a:lstStyle/>
          <a:p>
            <a:r>
              <a:rPr lang="en-GB" dirty="0"/>
              <a:t>Misuse of digital marketing accounts can have a negative impact on a company’s reputation.</a:t>
            </a:r>
          </a:p>
          <a:p>
            <a:endParaRPr lang="en-GB" dirty="0"/>
          </a:p>
          <a:p>
            <a:r>
              <a:rPr lang="en-GB" dirty="0"/>
              <a:t>Businesses need to set appropriate guidelines, tone of voice, policies and access controls for company accounts. </a:t>
            </a:r>
            <a:endParaRPr lang="x-none" dirty="0"/>
          </a:p>
        </p:txBody>
      </p:sp>
      <p:pic>
        <p:nvPicPr>
          <p:cNvPr id="5" name="Picture 4">
            <a:extLst>
              <a:ext uri="{FF2B5EF4-FFF2-40B4-BE49-F238E27FC236}">
                <a16:creationId xmlns:a16="http://schemas.microsoft.com/office/drawing/2014/main" xmlns="" id="{6909CDCB-5DA5-4A3A-8DC0-327E1FD6DAA2}"/>
              </a:ext>
            </a:extLst>
          </p:cNvPr>
          <p:cNvPicPr>
            <a:picLocks noChangeAspect="1"/>
          </p:cNvPicPr>
          <p:nvPr/>
        </p:nvPicPr>
        <p:blipFill>
          <a:blip r:embed="rId2"/>
          <a:stretch>
            <a:fillRect/>
          </a:stretch>
        </p:blipFill>
        <p:spPr>
          <a:xfrm>
            <a:off x="4468514" y="1080052"/>
            <a:ext cx="4554525" cy="3755085"/>
          </a:xfrm>
          <a:prstGeom prst="rect">
            <a:avLst/>
          </a:prstGeom>
        </p:spPr>
      </p:pic>
    </p:spTree>
    <p:extLst>
      <p:ext uri="{BB962C8B-B14F-4D97-AF65-F5344CB8AC3E}">
        <p14:creationId xmlns:p14="http://schemas.microsoft.com/office/powerpoint/2010/main" val="1069673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C8F932-8BE1-4A3C-B34A-1FDD0C5FC740}"/>
              </a:ext>
            </a:extLst>
          </p:cNvPr>
          <p:cNvSpPr>
            <a:spLocks noGrp="1"/>
          </p:cNvSpPr>
          <p:nvPr>
            <p:ph type="ctrTitle"/>
          </p:nvPr>
        </p:nvSpPr>
        <p:spPr/>
        <p:txBody>
          <a:bodyPr/>
          <a:lstStyle/>
          <a:p>
            <a:r>
              <a:rPr lang="en-GB" dirty="0"/>
              <a:t>3. Web Presence Solutions</a:t>
            </a:r>
            <a:endParaRPr lang="x-none" dirty="0"/>
          </a:p>
        </p:txBody>
      </p:sp>
      <p:sp>
        <p:nvSpPr>
          <p:cNvPr id="3" name="Subtitle 2">
            <a:extLst>
              <a:ext uri="{FF2B5EF4-FFF2-40B4-BE49-F238E27FC236}">
                <a16:creationId xmlns:a16="http://schemas.microsoft.com/office/drawing/2014/main" xmlns="" id="{7221C7E3-4C5F-4A9B-AB30-ED9489B0A499}"/>
              </a:ext>
            </a:extLst>
          </p:cNvPr>
          <p:cNvSpPr>
            <a:spLocks noGrp="1"/>
          </p:cNvSpPr>
          <p:nvPr>
            <p:ph type="subTitle" idx="1"/>
          </p:nvPr>
        </p:nvSpPr>
        <p:spPr/>
        <p:txBody>
          <a:bodyPr/>
          <a:lstStyle/>
          <a:p>
            <a:endParaRPr lang="x-none"/>
          </a:p>
        </p:txBody>
      </p:sp>
    </p:spTree>
    <p:extLst>
      <p:ext uri="{BB962C8B-B14F-4D97-AF65-F5344CB8AC3E}">
        <p14:creationId xmlns:p14="http://schemas.microsoft.com/office/powerpoint/2010/main" val="1727963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7609A1B-B3B1-4D63-A1CA-BB5831959DBF}"/>
              </a:ext>
            </a:extLst>
          </p:cNvPr>
          <p:cNvSpPr>
            <a:spLocks noGrp="1"/>
          </p:cNvSpPr>
          <p:nvPr>
            <p:ph type="title"/>
          </p:nvPr>
        </p:nvSpPr>
        <p:spPr/>
        <p:txBody>
          <a:bodyPr/>
          <a:lstStyle/>
          <a:p>
            <a:r>
              <a:rPr lang="en-GB" dirty="0"/>
              <a:t>Web Presence Solutions</a:t>
            </a:r>
            <a:endParaRPr lang="x-none" dirty="0"/>
          </a:p>
        </p:txBody>
      </p:sp>
      <p:sp>
        <p:nvSpPr>
          <p:cNvPr id="5" name="Text Placeholder 4">
            <a:extLst>
              <a:ext uri="{FF2B5EF4-FFF2-40B4-BE49-F238E27FC236}">
                <a16:creationId xmlns:a16="http://schemas.microsoft.com/office/drawing/2014/main" xmlns="" id="{C825146A-7C52-4BCC-B384-809BC6A68D5F}"/>
              </a:ext>
            </a:extLst>
          </p:cNvPr>
          <p:cNvSpPr>
            <a:spLocks noGrp="1"/>
          </p:cNvSpPr>
          <p:nvPr>
            <p:ph type="body" idx="1"/>
          </p:nvPr>
        </p:nvSpPr>
        <p:spPr>
          <a:xfrm>
            <a:off x="337931" y="1080052"/>
            <a:ext cx="6997590" cy="3845923"/>
          </a:xfrm>
        </p:spPr>
        <p:txBody>
          <a:bodyPr/>
          <a:lstStyle/>
          <a:p>
            <a:r>
              <a:rPr lang="en-GB" dirty="0"/>
              <a:t>Business Directory e.g. Google My Business, Yellow.</a:t>
            </a:r>
          </a:p>
          <a:p>
            <a:r>
              <a:rPr lang="en-GB" dirty="0"/>
              <a:t>Social Media</a:t>
            </a:r>
          </a:p>
          <a:p>
            <a:r>
              <a:rPr lang="en-GB" dirty="0"/>
              <a:t>Website (info/e-commerce)</a:t>
            </a:r>
          </a:p>
          <a:p>
            <a:r>
              <a:rPr lang="en-GB" dirty="0"/>
              <a:t>Blog</a:t>
            </a:r>
          </a:p>
          <a:p>
            <a:r>
              <a:rPr lang="en-GB" dirty="0"/>
              <a:t>Web application</a:t>
            </a:r>
          </a:p>
          <a:p>
            <a:r>
              <a:rPr lang="en-GB" dirty="0"/>
              <a:t>Mobile application</a:t>
            </a:r>
            <a:endParaRPr lang="x-none" dirty="0"/>
          </a:p>
        </p:txBody>
      </p:sp>
      <p:pic>
        <p:nvPicPr>
          <p:cNvPr id="3" name="Picture 2">
            <a:extLst>
              <a:ext uri="{FF2B5EF4-FFF2-40B4-BE49-F238E27FC236}">
                <a16:creationId xmlns:a16="http://schemas.microsoft.com/office/drawing/2014/main" xmlns="" id="{56E916DB-AADA-4769-BEE2-694D71ABBA26}"/>
              </a:ext>
            </a:extLst>
          </p:cNvPr>
          <p:cNvPicPr>
            <a:picLocks noChangeAspect="1"/>
          </p:cNvPicPr>
          <p:nvPr/>
        </p:nvPicPr>
        <p:blipFill rotWithShape="1">
          <a:blip r:embed="rId3"/>
          <a:srcRect l="59667" t="18422" r="21444" b="12692"/>
          <a:stretch/>
        </p:blipFill>
        <p:spPr>
          <a:xfrm>
            <a:off x="7078869" y="947534"/>
            <a:ext cx="1727200" cy="3543186"/>
          </a:xfrm>
          <a:prstGeom prst="rect">
            <a:avLst/>
          </a:prstGeom>
        </p:spPr>
      </p:pic>
      <p:sp>
        <p:nvSpPr>
          <p:cNvPr id="6" name="TextBox 5">
            <a:extLst>
              <a:ext uri="{FF2B5EF4-FFF2-40B4-BE49-F238E27FC236}">
                <a16:creationId xmlns:a16="http://schemas.microsoft.com/office/drawing/2014/main" xmlns="" id="{E6B422E9-F57B-4C2F-802B-971CC8B12565}"/>
              </a:ext>
            </a:extLst>
          </p:cNvPr>
          <p:cNvSpPr txBox="1"/>
          <p:nvPr/>
        </p:nvSpPr>
        <p:spPr>
          <a:xfrm>
            <a:off x="6868795" y="4554459"/>
            <a:ext cx="2311851" cy="307777"/>
          </a:xfrm>
          <a:prstGeom prst="rect">
            <a:avLst/>
          </a:prstGeom>
          <a:noFill/>
        </p:spPr>
        <p:txBody>
          <a:bodyPr wrap="none" rtlCol="0">
            <a:spAutoFit/>
          </a:bodyPr>
          <a:lstStyle/>
          <a:p>
            <a:r>
              <a:rPr lang="en-GB" dirty="0">
                <a:latin typeface="Nixie One"/>
              </a:rPr>
              <a:t>Google My Business Example</a:t>
            </a:r>
            <a:endParaRPr lang="x-none" dirty="0">
              <a:latin typeface="Nixie One"/>
            </a:endParaRPr>
          </a:p>
        </p:txBody>
      </p:sp>
    </p:spTree>
    <p:extLst>
      <p:ext uri="{BB962C8B-B14F-4D97-AF65-F5344CB8AC3E}">
        <p14:creationId xmlns:p14="http://schemas.microsoft.com/office/powerpoint/2010/main" val="602926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0D0CC6-7560-4939-8830-07A6D46B4D8D}"/>
              </a:ext>
            </a:extLst>
          </p:cNvPr>
          <p:cNvSpPr>
            <a:spLocks noGrp="1"/>
          </p:cNvSpPr>
          <p:nvPr>
            <p:ph type="title"/>
          </p:nvPr>
        </p:nvSpPr>
        <p:spPr/>
        <p:txBody>
          <a:bodyPr/>
          <a:lstStyle/>
          <a:p>
            <a:r>
              <a:rPr lang="en-GB" dirty="0"/>
              <a:t>Creating a website</a:t>
            </a:r>
            <a:endParaRPr lang="x-none" dirty="0"/>
          </a:p>
        </p:txBody>
      </p:sp>
      <p:sp>
        <p:nvSpPr>
          <p:cNvPr id="3" name="Text Placeholder 2">
            <a:extLst>
              <a:ext uri="{FF2B5EF4-FFF2-40B4-BE49-F238E27FC236}">
                <a16:creationId xmlns:a16="http://schemas.microsoft.com/office/drawing/2014/main" xmlns="" id="{B2BF58D5-F11C-4463-BFDC-791A6CDCBD15}"/>
              </a:ext>
            </a:extLst>
          </p:cNvPr>
          <p:cNvSpPr>
            <a:spLocks noGrp="1"/>
          </p:cNvSpPr>
          <p:nvPr>
            <p:ph type="body" idx="1"/>
          </p:nvPr>
        </p:nvSpPr>
        <p:spPr/>
        <p:txBody>
          <a:bodyPr/>
          <a:lstStyle/>
          <a:p>
            <a:pPr marL="508000" indent="-457200">
              <a:buSzPct val="100000"/>
              <a:buFont typeface="+mj-lt"/>
              <a:buAutoNum type="arabicPeriod"/>
            </a:pPr>
            <a:r>
              <a:rPr lang="en-GB" dirty="0"/>
              <a:t>Register an appropriate website address</a:t>
            </a:r>
          </a:p>
          <a:p>
            <a:pPr marL="965200" lvl="1" indent="-457200">
              <a:buSzPct val="100000"/>
              <a:buFont typeface="+mj-lt"/>
              <a:buAutoNum type="alphaLcPeriod"/>
            </a:pPr>
            <a:r>
              <a:rPr lang="en-GB" sz="2200" dirty="0"/>
              <a:t>Choose the domain name e.g. </a:t>
            </a:r>
            <a:r>
              <a:rPr lang="en-GB" sz="2200" dirty="0">
                <a:hlinkClick r:id="rId3"/>
              </a:rPr>
              <a:t>https://www.asos.com/</a:t>
            </a:r>
            <a:endParaRPr lang="en-GB" sz="2200" dirty="0"/>
          </a:p>
          <a:p>
            <a:pPr marL="965200" lvl="1" indent="-457200">
              <a:buSzPct val="100000"/>
              <a:buFont typeface="+mj-lt"/>
              <a:buAutoNum type="alphaLcPeriod"/>
            </a:pPr>
            <a:r>
              <a:rPr lang="en-GB" sz="2200" dirty="0"/>
              <a:t>top level domain e.g. .com, </a:t>
            </a:r>
            <a:r>
              <a:rPr lang="en-GB" sz="2200" dirty="0" err="1"/>
              <a:t>.net</a:t>
            </a:r>
            <a:r>
              <a:rPr lang="en-GB" sz="2200" dirty="0"/>
              <a:t>, .org, .</a:t>
            </a:r>
            <a:r>
              <a:rPr lang="en-GB" sz="2200" dirty="0" err="1"/>
              <a:t>edu</a:t>
            </a:r>
            <a:endParaRPr lang="en-GB" sz="2200" dirty="0"/>
          </a:p>
          <a:p>
            <a:pPr marL="508000" indent="-457200">
              <a:buSzPct val="100000"/>
              <a:buFont typeface="+mj-lt"/>
              <a:buAutoNum type="arabicPeriod"/>
            </a:pPr>
            <a:r>
              <a:rPr lang="en-GB" dirty="0"/>
              <a:t>Register with a website hosting service provider e.g. </a:t>
            </a:r>
          </a:p>
          <a:p>
            <a:pPr marL="508000" indent="-457200">
              <a:buSzPct val="100000"/>
              <a:buFont typeface="+mj-lt"/>
              <a:buAutoNum type="arabicPeriod"/>
            </a:pPr>
            <a:r>
              <a:rPr lang="en-GB" dirty="0"/>
              <a:t>Design the site</a:t>
            </a:r>
          </a:p>
          <a:p>
            <a:pPr marL="508000" indent="-457200">
              <a:buSzPct val="100000"/>
              <a:buFont typeface="+mj-lt"/>
              <a:buAutoNum type="arabicPeriod"/>
            </a:pPr>
            <a:r>
              <a:rPr lang="en-GB" dirty="0"/>
              <a:t>Build the site</a:t>
            </a:r>
          </a:p>
          <a:p>
            <a:pPr marL="508000" indent="-457200">
              <a:buSzPct val="100000"/>
              <a:buFont typeface="+mj-lt"/>
              <a:buAutoNum type="arabicPeriod"/>
            </a:pPr>
            <a:r>
              <a:rPr lang="en-GB" dirty="0"/>
              <a:t>Promote the site</a:t>
            </a:r>
            <a:endParaRPr lang="x-none" dirty="0"/>
          </a:p>
        </p:txBody>
      </p:sp>
      <p:pic>
        <p:nvPicPr>
          <p:cNvPr id="4" name="Picture 3">
            <a:extLst>
              <a:ext uri="{FF2B5EF4-FFF2-40B4-BE49-F238E27FC236}">
                <a16:creationId xmlns:a16="http://schemas.microsoft.com/office/drawing/2014/main" xmlns="" id="{2834BFA8-D000-4897-AA9C-A40EEA07B664}"/>
              </a:ext>
            </a:extLst>
          </p:cNvPr>
          <p:cNvPicPr>
            <a:picLocks noChangeAspect="1"/>
          </p:cNvPicPr>
          <p:nvPr/>
        </p:nvPicPr>
        <p:blipFill rotWithShape="1">
          <a:blip r:embed="rId4"/>
          <a:srcRect l="9389" t="28264" r="5793" b="30888"/>
          <a:stretch/>
        </p:blipFill>
        <p:spPr>
          <a:xfrm>
            <a:off x="6515261" y="2218452"/>
            <a:ext cx="1778025" cy="485233"/>
          </a:xfrm>
          <a:prstGeom prst="rect">
            <a:avLst/>
          </a:prstGeom>
        </p:spPr>
      </p:pic>
    </p:spTree>
    <p:extLst>
      <p:ext uri="{BB962C8B-B14F-4D97-AF65-F5344CB8AC3E}">
        <p14:creationId xmlns:p14="http://schemas.microsoft.com/office/powerpoint/2010/main" val="2136662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166FC1-1186-4ECF-9317-76FE4F6E061D}"/>
              </a:ext>
            </a:extLst>
          </p:cNvPr>
          <p:cNvSpPr>
            <a:spLocks noGrp="1"/>
          </p:cNvSpPr>
          <p:nvPr>
            <p:ph type="title"/>
          </p:nvPr>
        </p:nvSpPr>
        <p:spPr/>
        <p:txBody>
          <a:bodyPr/>
          <a:lstStyle/>
          <a:p>
            <a:r>
              <a:rPr lang="en-GB" dirty="0"/>
              <a:t>Content Management Systems</a:t>
            </a:r>
            <a:endParaRPr lang="x-none" dirty="0"/>
          </a:p>
        </p:txBody>
      </p:sp>
      <p:sp>
        <p:nvSpPr>
          <p:cNvPr id="3" name="Text Placeholder 2">
            <a:extLst>
              <a:ext uri="{FF2B5EF4-FFF2-40B4-BE49-F238E27FC236}">
                <a16:creationId xmlns:a16="http://schemas.microsoft.com/office/drawing/2014/main" xmlns="" id="{EE2A710A-2F08-46AF-A1F2-25B2B2E6259F}"/>
              </a:ext>
            </a:extLst>
          </p:cNvPr>
          <p:cNvSpPr>
            <a:spLocks noGrp="1"/>
          </p:cNvSpPr>
          <p:nvPr>
            <p:ph type="body" idx="1"/>
          </p:nvPr>
        </p:nvSpPr>
        <p:spPr/>
        <p:txBody>
          <a:bodyPr/>
          <a:lstStyle/>
          <a:p>
            <a:r>
              <a:rPr lang="en-GB" sz="2000" dirty="0"/>
              <a:t>A content management system (CMS) is an authoring and administration tool for developing and maintaining a website. </a:t>
            </a:r>
          </a:p>
          <a:p>
            <a:endParaRPr lang="en-GB" sz="2000" dirty="0"/>
          </a:p>
          <a:p>
            <a:r>
              <a:rPr lang="en-GB" sz="2000" dirty="0"/>
              <a:t>A CMS offers a simple user interface for creating and modifying web content, so a user can publish and manage changes to the site even if they have no programming skills.</a:t>
            </a:r>
          </a:p>
        </p:txBody>
      </p:sp>
      <p:pic>
        <p:nvPicPr>
          <p:cNvPr id="5" name="Picture 4">
            <a:extLst>
              <a:ext uri="{FF2B5EF4-FFF2-40B4-BE49-F238E27FC236}">
                <a16:creationId xmlns:a16="http://schemas.microsoft.com/office/drawing/2014/main" xmlns="" id="{F706D965-BFCC-459F-B457-2B354436A0D8}"/>
              </a:ext>
            </a:extLst>
          </p:cNvPr>
          <p:cNvPicPr>
            <a:picLocks noChangeAspect="1"/>
          </p:cNvPicPr>
          <p:nvPr/>
        </p:nvPicPr>
        <p:blipFill>
          <a:blip r:embed="rId3"/>
          <a:stretch>
            <a:fillRect/>
          </a:stretch>
        </p:blipFill>
        <p:spPr>
          <a:xfrm>
            <a:off x="1579465" y="3664784"/>
            <a:ext cx="5564469" cy="1022963"/>
          </a:xfrm>
          <a:prstGeom prst="rect">
            <a:avLst/>
          </a:prstGeom>
        </p:spPr>
      </p:pic>
    </p:spTree>
    <p:extLst>
      <p:ext uri="{BB962C8B-B14F-4D97-AF65-F5344CB8AC3E}">
        <p14:creationId xmlns:p14="http://schemas.microsoft.com/office/powerpoint/2010/main" val="3384802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9589AA5-78A0-4460-9ADA-CFAF5838D062}"/>
              </a:ext>
            </a:extLst>
          </p:cNvPr>
          <p:cNvSpPr>
            <a:spLocks noGrp="1"/>
          </p:cNvSpPr>
          <p:nvPr>
            <p:ph type="title"/>
          </p:nvPr>
        </p:nvSpPr>
        <p:spPr/>
        <p:txBody>
          <a:bodyPr/>
          <a:lstStyle/>
          <a:p>
            <a:r>
              <a:rPr lang="en-GB" dirty="0"/>
              <a:t>Topics</a:t>
            </a:r>
            <a:endParaRPr lang="x-none" dirty="0"/>
          </a:p>
        </p:txBody>
      </p:sp>
      <p:sp>
        <p:nvSpPr>
          <p:cNvPr id="5" name="Text Placeholder 4">
            <a:extLst>
              <a:ext uri="{FF2B5EF4-FFF2-40B4-BE49-F238E27FC236}">
                <a16:creationId xmlns:a16="http://schemas.microsoft.com/office/drawing/2014/main" xmlns="" id="{79E5C3AC-3CCA-4D1E-87CB-E1BBDC90F665}"/>
              </a:ext>
            </a:extLst>
          </p:cNvPr>
          <p:cNvSpPr>
            <a:spLocks noGrp="1"/>
          </p:cNvSpPr>
          <p:nvPr>
            <p:ph type="body" idx="1"/>
          </p:nvPr>
        </p:nvSpPr>
        <p:spPr>
          <a:xfrm>
            <a:off x="337931" y="1080052"/>
            <a:ext cx="4067814" cy="3845923"/>
          </a:xfrm>
        </p:spPr>
        <p:txBody>
          <a:bodyPr/>
          <a:lstStyle/>
          <a:p>
            <a:pPr marL="508000" indent="-457200">
              <a:buSzPct val="100000"/>
              <a:buFont typeface="+mj-lt"/>
              <a:buAutoNum type="arabicPeriod"/>
            </a:pPr>
            <a:r>
              <a:rPr lang="en-GB" sz="2000" dirty="0"/>
              <a:t>Key concepts</a:t>
            </a:r>
          </a:p>
          <a:p>
            <a:pPr marL="508000" indent="-457200">
              <a:buSzPct val="100000"/>
              <a:buFont typeface="+mj-lt"/>
              <a:buAutoNum type="arabicPeriod"/>
            </a:pPr>
            <a:r>
              <a:rPr lang="en-GB" sz="2000" dirty="0"/>
              <a:t>Planning</a:t>
            </a:r>
          </a:p>
          <a:p>
            <a:pPr marL="508000" indent="-457200">
              <a:buSzPct val="100000"/>
              <a:buFont typeface="+mj-lt"/>
              <a:buAutoNum type="arabicPeriod"/>
            </a:pPr>
            <a:r>
              <a:rPr lang="en-GB" sz="2000" dirty="0"/>
              <a:t>Web Presence Options</a:t>
            </a:r>
          </a:p>
          <a:p>
            <a:pPr marL="508000" indent="-457200">
              <a:buSzPct val="100000"/>
              <a:buFont typeface="+mj-lt"/>
              <a:buAutoNum type="arabicPeriod"/>
            </a:pPr>
            <a:r>
              <a:rPr lang="en-GB" sz="2000" dirty="0"/>
              <a:t>Website Consideration</a:t>
            </a:r>
          </a:p>
          <a:p>
            <a:pPr marL="508000" indent="-457200">
              <a:buSzPct val="100000"/>
              <a:buFont typeface="+mj-lt"/>
              <a:buAutoNum type="arabicPeriod"/>
            </a:pPr>
            <a:r>
              <a:rPr lang="en-GB" sz="2000" dirty="0"/>
              <a:t>Search Engine Optimisation </a:t>
            </a:r>
          </a:p>
          <a:p>
            <a:pPr marL="508000" indent="-457200">
              <a:buSzPct val="100000"/>
              <a:buFont typeface="+mj-lt"/>
              <a:buAutoNum type="arabicPeriod"/>
            </a:pPr>
            <a:r>
              <a:rPr lang="en-GB" sz="2000" dirty="0"/>
              <a:t>Social Media Considerations</a:t>
            </a:r>
          </a:p>
          <a:p>
            <a:pPr marL="508000" indent="-457200">
              <a:buSzPct val="100000"/>
              <a:buFont typeface="+mj-lt"/>
              <a:buAutoNum type="arabicPeriod"/>
            </a:pPr>
            <a:r>
              <a:rPr lang="en-GB" sz="2000" dirty="0"/>
              <a:t>Social Media Accounts</a:t>
            </a:r>
          </a:p>
          <a:p>
            <a:pPr marL="508000" indent="-457200">
              <a:buSzPct val="100000"/>
              <a:buFont typeface="+mj-lt"/>
              <a:buAutoNum type="arabicPeriod"/>
            </a:pPr>
            <a:r>
              <a:rPr lang="en-GB" sz="2000" dirty="0"/>
              <a:t>Using Social Media</a:t>
            </a:r>
          </a:p>
          <a:p>
            <a:pPr marL="508000" indent="-457200">
              <a:buSzPct val="100000"/>
              <a:buFont typeface="+mj-lt"/>
              <a:buAutoNum type="arabicPeriod"/>
            </a:pPr>
            <a:r>
              <a:rPr lang="en-GB" sz="2000" dirty="0"/>
              <a:t>Social Media Management Services</a:t>
            </a:r>
            <a:endParaRPr lang="x-none" sz="2000" dirty="0"/>
          </a:p>
        </p:txBody>
      </p:sp>
      <p:sp>
        <p:nvSpPr>
          <p:cNvPr id="6" name="Text Placeholder 4">
            <a:extLst>
              <a:ext uri="{FF2B5EF4-FFF2-40B4-BE49-F238E27FC236}">
                <a16:creationId xmlns:a16="http://schemas.microsoft.com/office/drawing/2014/main" xmlns="" id="{7249B400-5569-435E-8728-AF5242360A66}"/>
              </a:ext>
            </a:extLst>
          </p:cNvPr>
          <p:cNvSpPr txBox="1">
            <a:spLocks/>
          </p:cNvSpPr>
          <p:nvPr/>
        </p:nvSpPr>
        <p:spPr>
          <a:xfrm>
            <a:off x="4454236" y="724871"/>
            <a:ext cx="4689764" cy="3845923"/>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406400" algn="l" rtl="0">
              <a:lnSpc>
                <a:spcPct val="100000"/>
              </a:lnSpc>
              <a:spcBef>
                <a:spcPts val="600"/>
              </a:spcBef>
              <a:spcAft>
                <a:spcPts val="0"/>
              </a:spcAft>
              <a:buClr>
                <a:srgbClr val="114454"/>
              </a:buClr>
              <a:buSzPts val="2800"/>
              <a:buFont typeface="Nixie One"/>
              <a:buChar char="▪"/>
              <a:defRPr sz="2200" b="0" i="0" u="none" strike="noStrike" cap="none">
                <a:solidFill>
                  <a:srgbClr val="114454"/>
                </a:solidFill>
                <a:latin typeface="Nixie One"/>
                <a:ea typeface="Nixie One"/>
                <a:cs typeface="Nixie One"/>
                <a:sym typeface="Nixie One"/>
              </a:defRPr>
            </a:lvl1pPr>
            <a:lvl2pPr marL="914400" marR="0" lvl="1" indent="-406400" algn="l" rtl="0">
              <a:lnSpc>
                <a:spcPct val="100000"/>
              </a:lnSpc>
              <a:spcBef>
                <a:spcPts val="0"/>
              </a:spcBef>
              <a:spcAft>
                <a:spcPts val="0"/>
              </a:spcAft>
              <a:buClr>
                <a:srgbClr val="114454"/>
              </a:buClr>
              <a:buSzPts val="2800"/>
              <a:buFont typeface="Nixie One"/>
              <a:buChar char="▫"/>
              <a:defRPr sz="2800" b="0" i="0" u="none" strike="noStrike" cap="none">
                <a:solidFill>
                  <a:srgbClr val="114454"/>
                </a:solidFill>
                <a:latin typeface="Nixie One"/>
                <a:ea typeface="Nixie One"/>
                <a:cs typeface="Nixie One"/>
                <a:sym typeface="Nixie One"/>
              </a:defRPr>
            </a:lvl2pPr>
            <a:lvl3pPr marL="1371600" marR="0" lvl="2" indent="-406400" algn="l" rtl="0">
              <a:lnSpc>
                <a:spcPct val="100000"/>
              </a:lnSpc>
              <a:spcBef>
                <a:spcPts val="0"/>
              </a:spcBef>
              <a:spcAft>
                <a:spcPts val="0"/>
              </a:spcAft>
              <a:buClr>
                <a:srgbClr val="114454"/>
              </a:buClr>
              <a:buSzPts val="2800"/>
              <a:buFont typeface="Nixie One"/>
              <a:buChar char="■"/>
              <a:defRPr sz="2800" b="0" i="0" u="none" strike="noStrike" cap="none">
                <a:solidFill>
                  <a:srgbClr val="114454"/>
                </a:solidFill>
                <a:latin typeface="Nixie One"/>
                <a:ea typeface="Nixie One"/>
                <a:cs typeface="Nixie One"/>
                <a:sym typeface="Nixie One"/>
              </a:defRPr>
            </a:lvl3pPr>
            <a:lvl4pPr marL="1828800" marR="0" lvl="3" indent="-406400" algn="l" rtl="0">
              <a:lnSpc>
                <a:spcPct val="100000"/>
              </a:lnSpc>
              <a:spcBef>
                <a:spcPts val="0"/>
              </a:spcBef>
              <a:spcAft>
                <a:spcPts val="0"/>
              </a:spcAft>
              <a:buClr>
                <a:srgbClr val="114454"/>
              </a:buClr>
              <a:buSzPts val="2800"/>
              <a:buFont typeface="Nixie One"/>
              <a:buChar char="●"/>
              <a:defRPr sz="2800" b="0" i="0" u="none" strike="noStrike" cap="none">
                <a:solidFill>
                  <a:srgbClr val="114454"/>
                </a:solidFill>
                <a:latin typeface="Nixie One"/>
                <a:ea typeface="Nixie One"/>
                <a:cs typeface="Nixie One"/>
                <a:sym typeface="Nixie One"/>
              </a:defRPr>
            </a:lvl4pPr>
            <a:lvl5pPr marL="2286000" marR="0" lvl="4" indent="-406400" algn="l" rtl="0">
              <a:lnSpc>
                <a:spcPct val="100000"/>
              </a:lnSpc>
              <a:spcBef>
                <a:spcPts val="0"/>
              </a:spcBef>
              <a:spcAft>
                <a:spcPts val="0"/>
              </a:spcAft>
              <a:buClr>
                <a:srgbClr val="114454"/>
              </a:buClr>
              <a:buSzPts val="2800"/>
              <a:buFont typeface="Nixie One"/>
              <a:buChar char="○"/>
              <a:defRPr sz="2800" b="0" i="0" u="none" strike="noStrike" cap="none">
                <a:solidFill>
                  <a:srgbClr val="114454"/>
                </a:solidFill>
                <a:latin typeface="Nixie One"/>
                <a:ea typeface="Nixie One"/>
                <a:cs typeface="Nixie One"/>
                <a:sym typeface="Nixie One"/>
              </a:defRPr>
            </a:lvl5pPr>
            <a:lvl6pPr marL="2743200" marR="0" lvl="5" indent="-406400" algn="l" rtl="0">
              <a:lnSpc>
                <a:spcPct val="100000"/>
              </a:lnSpc>
              <a:spcBef>
                <a:spcPts val="0"/>
              </a:spcBef>
              <a:spcAft>
                <a:spcPts val="0"/>
              </a:spcAft>
              <a:buClr>
                <a:srgbClr val="114454"/>
              </a:buClr>
              <a:buSzPts val="2800"/>
              <a:buFont typeface="Nixie One"/>
              <a:buChar char="■"/>
              <a:defRPr sz="2800" b="0" i="0" u="none" strike="noStrike" cap="none">
                <a:solidFill>
                  <a:srgbClr val="114454"/>
                </a:solidFill>
                <a:latin typeface="Nixie One"/>
                <a:ea typeface="Nixie One"/>
                <a:cs typeface="Nixie One"/>
                <a:sym typeface="Nixie One"/>
              </a:defRPr>
            </a:lvl6pPr>
            <a:lvl7pPr marL="3200400" marR="0" lvl="6" indent="-406400" algn="l" rtl="0">
              <a:lnSpc>
                <a:spcPct val="100000"/>
              </a:lnSpc>
              <a:spcBef>
                <a:spcPts val="0"/>
              </a:spcBef>
              <a:spcAft>
                <a:spcPts val="0"/>
              </a:spcAft>
              <a:buClr>
                <a:srgbClr val="114454"/>
              </a:buClr>
              <a:buSzPts val="2800"/>
              <a:buFont typeface="Nixie One"/>
              <a:buChar char="●"/>
              <a:defRPr sz="2800" b="0" i="0" u="none" strike="noStrike" cap="none">
                <a:solidFill>
                  <a:srgbClr val="114454"/>
                </a:solidFill>
                <a:latin typeface="Nixie One"/>
                <a:ea typeface="Nixie One"/>
                <a:cs typeface="Nixie One"/>
                <a:sym typeface="Nixie One"/>
              </a:defRPr>
            </a:lvl7pPr>
            <a:lvl8pPr marL="3657600" marR="0" lvl="7" indent="-406400" algn="l" rtl="0">
              <a:lnSpc>
                <a:spcPct val="100000"/>
              </a:lnSpc>
              <a:spcBef>
                <a:spcPts val="0"/>
              </a:spcBef>
              <a:spcAft>
                <a:spcPts val="0"/>
              </a:spcAft>
              <a:buClr>
                <a:srgbClr val="114454"/>
              </a:buClr>
              <a:buSzPts val="2800"/>
              <a:buFont typeface="Nixie One"/>
              <a:buChar char="○"/>
              <a:defRPr sz="2800" b="0" i="0" u="none" strike="noStrike" cap="none">
                <a:solidFill>
                  <a:srgbClr val="114454"/>
                </a:solidFill>
                <a:latin typeface="Nixie One"/>
                <a:ea typeface="Nixie One"/>
                <a:cs typeface="Nixie One"/>
                <a:sym typeface="Nixie One"/>
              </a:defRPr>
            </a:lvl8pPr>
            <a:lvl9pPr marL="4114800" marR="0" lvl="8" indent="-406400" algn="l" rtl="0">
              <a:lnSpc>
                <a:spcPct val="100000"/>
              </a:lnSpc>
              <a:spcBef>
                <a:spcPts val="0"/>
              </a:spcBef>
              <a:spcAft>
                <a:spcPts val="0"/>
              </a:spcAft>
              <a:buClr>
                <a:srgbClr val="114454"/>
              </a:buClr>
              <a:buSzPts val="2800"/>
              <a:buFont typeface="Nixie One"/>
              <a:buChar char="■"/>
              <a:defRPr sz="2800" b="0" i="0" u="none" strike="noStrike" cap="none">
                <a:solidFill>
                  <a:srgbClr val="114454"/>
                </a:solidFill>
                <a:latin typeface="Nixie One"/>
                <a:ea typeface="Nixie One"/>
                <a:cs typeface="Nixie One"/>
                <a:sym typeface="Nixie One"/>
              </a:defRPr>
            </a:lvl9pPr>
          </a:lstStyle>
          <a:p>
            <a:pPr marL="508000" indent="-457200">
              <a:buSzPct val="100000"/>
              <a:buFont typeface="+mj-lt"/>
              <a:buAutoNum type="arabicPeriod" startAt="10"/>
            </a:pPr>
            <a:r>
              <a:rPr lang="en-GB" sz="2000" dirty="0"/>
              <a:t>Social Media Marketing &amp; Promotion</a:t>
            </a:r>
          </a:p>
          <a:p>
            <a:pPr marL="508000" indent="-457200">
              <a:buSzPct val="100000"/>
              <a:buFont typeface="+mj-lt"/>
              <a:buAutoNum type="arabicPeriod" startAt="10"/>
            </a:pPr>
            <a:r>
              <a:rPr lang="en-GB" sz="2000" dirty="0"/>
              <a:t>Social Media Engagement, Lead Generation and sales</a:t>
            </a:r>
          </a:p>
          <a:p>
            <a:pPr marL="508000" indent="-457200">
              <a:buSzPct val="100000"/>
              <a:buFont typeface="+mj-lt"/>
              <a:buAutoNum type="arabicPeriod" startAt="10"/>
            </a:pPr>
            <a:r>
              <a:rPr lang="en-GB" sz="2000" dirty="0"/>
              <a:t>Online Advertising</a:t>
            </a:r>
          </a:p>
          <a:p>
            <a:pPr marL="508000" indent="-457200">
              <a:buSzPct val="100000"/>
              <a:buFont typeface="+mj-lt"/>
              <a:buAutoNum type="arabicPeriod" startAt="10"/>
            </a:pPr>
            <a:r>
              <a:rPr lang="en-GB" sz="2000" dirty="0"/>
              <a:t>Email Marketing</a:t>
            </a:r>
          </a:p>
          <a:p>
            <a:pPr marL="508000" indent="-457200">
              <a:buSzPct val="100000"/>
              <a:buFont typeface="+mj-lt"/>
              <a:buAutoNum type="arabicPeriod" startAt="10"/>
            </a:pPr>
            <a:r>
              <a:rPr lang="en-GB" sz="2000" dirty="0"/>
              <a:t>Mobile Marketing</a:t>
            </a:r>
          </a:p>
          <a:p>
            <a:pPr marL="508000" indent="-457200">
              <a:buSzPct val="100000"/>
              <a:buFont typeface="+mj-lt"/>
              <a:buAutoNum type="arabicPeriod" startAt="10"/>
            </a:pPr>
            <a:r>
              <a:rPr lang="en-GB" sz="2000" dirty="0"/>
              <a:t>Web Analytics</a:t>
            </a:r>
          </a:p>
          <a:p>
            <a:pPr marL="508000" indent="-457200">
              <a:buSzPct val="100000"/>
              <a:buFont typeface="+mj-lt"/>
              <a:buAutoNum type="arabicPeriod" startAt="10"/>
            </a:pPr>
            <a:r>
              <a:rPr lang="en-GB" sz="2000" dirty="0"/>
              <a:t>Social Media Insights</a:t>
            </a:r>
          </a:p>
          <a:p>
            <a:pPr marL="508000" indent="-457200">
              <a:buSzPct val="100000"/>
              <a:buFont typeface="+mj-lt"/>
              <a:buAutoNum type="arabicPeriod" startAt="10"/>
            </a:pPr>
            <a:r>
              <a:rPr lang="en-GB" sz="2000" dirty="0"/>
              <a:t>Email Marketing Analytics</a:t>
            </a:r>
          </a:p>
          <a:p>
            <a:pPr marL="508000" indent="-457200">
              <a:buSzPct val="100000"/>
              <a:buFont typeface="+mj-lt"/>
              <a:buAutoNum type="arabicPeriod" startAt="10"/>
            </a:pPr>
            <a:r>
              <a:rPr lang="en-GB" sz="2000" dirty="0"/>
              <a:t>Online Advertising Analytics</a:t>
            </a:r>
            <a:endParaRPr lang="x-none" sz="2000" dirty="0"/>
          </a:p>
        </p:txBody>
      </p:sp>
    </p:spTree>
    <p:extLst>
      <p:ext uri="{BB962C8B-B14F-4D97-AF65-F5344CB8AC3E}">
        <p14:creationId xmlns:p14="http://schemas.microsoft.com/office/powerpoint/2010/main" val="42674144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5E086B-6719-4175-829D-1581368DFBA9}"/>
              </a:ext>
            </a:extLst>
          </p:cNvPr>
          <p:cNvSpPr>
            <a:spLocks noGrp="1"/>
          </p:cNvSpPr>
          <p:nvPr>
            <p:ph type="title"/>
          </p:nvPr>
        </p:nvSpPr>
        <p:spPr/>
        <p:txBody>
          <a:bodyPr/>
          <a:lstStyle/>
          <a:p>
            <a:r>
              <a:rPr lang="en-GB" dirty="0"/>
              <a:t>WIX Templates</a:t>
            </a:r>
            <a:endParaRPr lang="x-none" dirty="0"/>
          </a:p>
        </p:txBody>
      </p:sp>
      <p:sp>
        <p:nvSpPr>
          <p:cNvPr id="3" name="Text Placeholder 2">
            <a:extLst>
              <a:ext uri="{FF2B5EF4-FFF2-40B4-BE49-F238E27FC236}">
                <a16:creationId xmlns:a16="http://schemas.microsoft.com/office/drawing/2014/main" xmlns="" id="{4B3F1A95-63FA-4D81-9FC2-4E4017B3DE09}"/>
              </a:ext>
            </a:extLst>
          </p:cNvPr>
          <p:cNvSpPr>
            <a:spLocks noGrp="1"/>
          </p:cNvSpPr>
          <p:nvPr>
            <p:ph type="body" idx="1"/>
          </p:nvPr>
        </p:nvSpPr>
        <p:spPr/>
        <p:txBody>
          <a:bodyPr/>
          <a:lstStyle/>
          <a:p>
            <a:endParaRPr lang="x-none"/>
          </a:p>
        </p:txBody>
      </p:sp>
      <p:pic>
        <p:nvPicPr>
          <p:cNvPr id="5" name="Picture 4">
            <a:extLst>
              <a:ext uri="{FF2B5EF4-FFF2-40B4-BE49-F238E27FC236}">
                <a16:creationId xmlns:a16="http://schemas.microsoft.com/office/drawing/2014/main" xmlns="" id="{CBBDB9BD-6AAD-421E-BFAC-D559E24E0CB0}"/>
              </a:ext>
            </a:extLst>
          </p:cNvPr>
          <p:cNvPicPr>
            <a:picLocks noChangeAspect="1"/>
          </p:cNvPicPr>
          <p:nvPr/>
        </p:nvPicPr>
        <p:blipFill>
          <a:blip r:embed="rId2"/>
          <a:stretch>
            <a:fillRect/>
          </a:stretch>
        </p:blipFill>
        <p:spPr>
          <a:xfrm>
            <a:off x="398083" y="947534"/>
            <a:ext cx="8228588" cy="3845923"/>
          </a:xfrm>
          <a:prstGeom prst="rect">
            <a:avLst/>
          </a:prstGeom>
        </p:spPr>
      </p:pic>
    </p:spTree>
    <p:extLst>
      <p:ext uri="{BB962C8B-B14F-4D97-AF65-F5344CB8AC3E}">
        <p14:creationId xmlns:p14="http://schemas.microsoft.com/office/powerpoint/2010/main" val="1284154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C8F932-8BE1-4A3C-B34A-1FDD0C5FC740}"/>
              </a:ext>
            </a:extLst>
          </p:cNvPr>
          <p:cNvSpPr>
            <a:spLocks noGrp="1"/>
          </p:cNvSpPr>
          <p:nvPr>
            <p:ph type="ctrTitle"/>
          </p:nvPr>
        </p:nvSpPr>
        <p:spPr/>
        <p:txBody>
          <a:bodyPr/>
          <a:lstStyle/>
          <a:p>
            <a:r>
              <a:rPr lang="en-GB" dirty="0"/>
              <a:t>4. Website Structure</a:t>
            </a:r>
            <a:endParaRPr lang="x-none" dirty="0"/>
          </a:p>
        </p:txBody>
      </p:sp>
      <p:sp>
        <p:nvSpPr>
          <p:cNvPr id="3" name="Subtitle 2">
            <a:extLst>
              <a:ext uri="{FF2B5EF4-FFF2-40B4-BE49-F238E27FC236}">
                <a16:creationId xmlns:a16="http://schemas.microsoft.com/office/drawing/2014/main" xmlns="" id="{7221C7E3-4C5F-4A9B-AB30-ED9489B0A499}"/>
              </a:ext>
            </a:extLst>
          </p:cNvPr>
          <p:cNvSpPr>
            <a:spLocks noGrp="1"/>
          </p:cNvSpPr>
          <p:nvPr>
            <p:ph type="subTitle" idx="1"/>
          </p:nvPr>
        </p:nvSpPr>
        <p:spPr/>
        <p:txBody>
          <a:bodyPr/>
          <a:lstStyle/>
          <a:p>
            <a:endParaRPr lang="x-none"/>
          </a:p>
        </p:txBody>
      </p:sp>
    </p:spTree>
    <p:extLst>
      <p:ext uri="{BB962C8B-B14F-4D97-AF65-F5344CB8AC3E}">
        <p14:creationId xmlns:p14="http://schemas.microsoft.com/office/powerpoint/2010/main" val="2441432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87FEF6-DFAD-42DA-BA41-6F2EFAC9C9AA}"/>
              </a:ext>
            </a:extLst>
          </p:cNvPr>
          <p:cNvSpPr>
            <a:spLocks noGrp="1"/>
          </p:cNvSpPr>
          <p:nvPr>
            <p:ph type="title"/>
          </p:nvPr>
        </p:nvSpPr>
        <p:spPr/>
        <p:txBody>
          <a:bodyPr/>
          <a:lstStyle/>
          <a:p>
            <a:r>
              <a:rPr lang="en-GB" dirty="0"/>
              <a:t>Website Structure</a:t>
            </a:r>
            <a:endParaRPr lang="x-none" dirty="0"/>
          </a:p>
        </p:txBody>
      </p:sp>
      <p:pic>
        <p:nvPicPr>
          <p:cNvPr id="5" name="Picture 4">
            <a:extLst>
              <a:ext uri="{FF2B5EF4-FFF2-40B4-BE49-F238E27FC236}">
                <a16:creationId xmlns:a16="http://schemas.microsoft.com/office/drawing/2014/main" xmlns="" id="{F7BF9783-20C6-4BFF-AAA8-A96B4C763E4A}"/>
              </a:ext>
            </a:extLst>
          </p:cNvPr>
          <p:cNvPicPr>
            <a:picLocks noChangeAspect="1"/>
          </p:cNvPicPr>
          <p:nvPr/>
        </p:nvPicPr>
        <p:blipFill>
          <a:blip r:embed="rId3"/>
          <a:stretch>
            <a:fillRect/>
          </a:stretch>
        </p:blipFill>
        <p:spPr>
          <a:xfrm>
            <a:off x="712181" y="1402707"/>
            <a:ext cx="7719638" cy="2338086"/>
          </a:xfrm>
          <a:prstGeom prst="rect">
            <a:avLst/>
          </a:prstGeom>
        </p:spPr>
      </p:pic>
    </p:spTree>
    <p:extLst>
      <p:ext uri="{BB962C8B-B14F-4D97-AF65-F5344CB8AC3E}">
        <p14:creationId xmlns:p14="http://schemas.microsoft.com/office/powerpoint/2010/main" val="233621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781D1D-E6EB-4B95-9178-36FDE113D800}"/>
              </a:ext>
            </a:extLst>
          </p:cNvPr>
          <p:cNvSpPr>
            <a:spLocks noGrp="1"/>
          </p:cNvSpPr>
          <p:nvPr>
            <p:ph type="title"/>
          </p:nvPr>
        </p:nvSpPr>
        <p:spPr/>
        <p:txBody>
          <a:bodyPr/>
          <a:lstStyle/>
          <a:p>
            <a:r>
              <a:rPr lang="en-GB" dirty="0"/>
              <a:t>Website Design</a:t>
            </a:r>
            <a:endParaRPr lang="x-none" dirty="0"/>
          </a:p>
        </p:txBody>
      </p:sp>
      <p:sp>
        <p:nvSpPr>
          <p:cNvPr id="3" name="Text Placeholder 2">
            <a:extLst>
              <a:ext uri="{FF2B5EF4-FFF2-40B4-BE49-F238E27FC236}">
                <a16:creationId xmlns:a16="http://schemas.microsoft.com/office/drawing/2014/main" xmlns="" id="{22DB6371-3DFD-4345-88B6-8C3BE197AB61}"/>
              </a:ext>
            </a:extLst>
          </p:cNvPr>
          <p:cNvSpPr>
            <a:spLocks noGrp="1"/>
          </p:cNvSpPr>
          <p:nvPr>
            <p:ph type="body" idx="1"/>
          </p:nvPr>
        </p:nvSpPr>
        <p:spPr/>
        <p:txBody>
          <a:bodyPr/>
          <a:lstStyle/>
          <a:p>
            <a:r>
              <a:rPr lang="en-GB" dirty="0"/>
              <a:t>The overall experience of a visitor to your site is known as the User Experience (UX). </a:t>
            </a:r>
          </a:p>
          <a:p>
            <a:r>
              <a:rPr lang="en-GB" dirty="0"/>
              <a:t>The customer interacts with your site through the content on the webpage, known as the User Interface (UI).</a:t>
            </a:r>
          </a:p>
          <a:p>
            <a:r>
              <a:rPr lang="en-GB" dirty="0"/>
              <a:t>UX Tips</a:t>
            </a:r>
          </a:p>
          <a:p>
            <a:pPr lvl="1"/>
            <a:r>
              <a:rPr lang="en-GB" sz="2000" dirty="0"/>
              <a:t>Use eye-catching elements to draw attention.</a:t>
            </a:r>
          </a:p>
          <a:p>
            <a:pPr lvl="1"/>
            <a:r>
              <a:rPr lang="en-GB" sz="2000" dirty="0"/>
              <a:t>Make the checkout process and payments faster.</a:t>
            </a:r>
          </a:p>
          <a:p>
            <a:endParaRPr lang="x-none" dirty="0"/>
          </a:p>
        </p:txBody>
      </p:sp>
    </p:spTree>
    <p:extLst>
      <p:ext uri="{BB962C8B-B14F-4D97-AF65-F5344CB8AC3E}">
        <p14:creationId xmlns:p14="http://schemas.microsoft.com/office/powerpoint/2010/main" val="2435835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6A816D-2580-4BD9-80B9-CD56F7D4372B}"/>
              </a:ext>
            </a:extLst>
          </p:cNvPr>
          <p:cNvSpPr>
            <a:spLocks noGrp="1"/>
          </p:cNvSpPr>
          <p:nvPr>
            <p:ph type="title"/>
          </p:nvPr>
        </p:nvSpPr>
        <p:spPr/>
        <p:txBody>
          <a:bodyPr/>
          <a:lstStyle/>
          <a:p>
            <a:r>
              <a:rPr lang="en-GB" dirty="0"/>
              <a:t>Website Design</a:t>
            </a:r>
            <a:endParaRPr lang="x-none" dirty="0"/>
          </a:p>
        </p:txBody>
      </p:sp>
      <p:sp>
        <p:nvSpPr>
          <p:cNvPr id="3" name="Text Placeholder 2">
            <a:extLst>
              <a:ext uri="{FF2B5EF4-FFF2-40B4-BE49-F238E27FC236}">
                <a16:creationId xmlns:a16="http://schemas.microsoft.com/office/drawing/2014/main" xmlns="" id="{CDA4006F-0670-4516-BAEF-60F0ABF89E63}"/>
              </a:ext>
            </a:extLst>
          </p:cNvPr>
          <p:cNvSpPr>
            <a:spLocks noGrp="1"/>
          </p:cNvSpPr>
          <p:nvPr>
            <p:ph type="body" idx="1"/>
          </p:nvPr>
        </p:nvSpPr>
        <p:spPr/>
        <p:txBody>
          <a:bodyPr/>
          <a:lstStyle/>
          <a:p>
            <a:endParaRPr lang="x-none"/>
          </a:p>
        </p:txBody>
      </p:sp>
      <p:sp>
        <p:nvSpPr>
          <p:cNvPr id="6" name="TextBox 5">
            <a:extLst>
              <a:ext uri="{FF2B5EF4-FFF2-40B4-BE49-F238E27FC236}">
                <a16:creationId xmlns:a16="http://schemas.microsoft.com/office/drawing/2014/main" xmlns="" id="{B7DF95CB-25E7-47DA-9010-B92DCE108114}"/>
              </a:ext>
            </a:extLst>
          </p:cNvPr>
          <p:cNvSpPr txBox="1"/>
          <p:nvPr/>
        </p:nvSpPr>
        <p:spPr>
          <a:xfrm>
            <a:off x="5787340" y="1417588"/>
            <a:ext cx="3894881" cy="3293209"/>
          </a:xfrm>
          <a:prstGeom prst="rect">
            <a:avLst/>
          </a:prstGeom>
          <a:noFill/>
        </p:spPr>
        <p:txBody>
          <a:bodyPr wrap="square">
            <a:spAutoFit/>
          </a:bodyPr>
          <a:lstStyle/>
          <a:p>
            <a:pPr>
              <a:lnSpc>
                <a:spcPct val="300000"/>
              </a:lnSpc>
            </a:pPr>
            <a:r>
              <a:rPr lang="en-GB" sz="1600" dirty="0">
                <a:latin typeface="Nixie One"/>
              </a:rPr>
              <a:t>Great value proposition (free delivery)</a:t>
            </a:r>
          </a:p>
          <a:p>
            <a:pPr>
              <a:lnSpc>
                <a:spcPct val="300000"/>
              </a:lnSpc>
            </a:pPr>
            <a:r>
              <a:rPr lang="en-GB" sz="1600" dirty="0">
                <a:latin typeface="Nixie One"/>
              </a:rPr>
              <a:t>Clear Call to action (CTA)</a:t>
            </a:r>
          </a:p>
          <a:p>
            <a:pPr>
              <a:lnSpc>
                <a:spcPct val="300000"/>
              </a:lnSpc>
            </a:pPr>
            <a:r>
              <a:rPr lang="en-GB" sz="1600" dirty="0">
                <a:latin typeface="Nixie One"/>
              </a:rPr>
              <a:t>Quality imagery</a:t>
            </a:r>
          </a:p>
          <a:p>
            <a:pPr>
              <a:lnSpc>
                <a:spcPct val="300000"/>
              </a:lnSpc>
            </a:pPr>
            <a:r>
              <a:rPr lang="en-GB" sz="1600" dirty="0">
                <a:latin typeface="Nixie One"/>
              </a:rPr>
              <a:t>Simple navigation</a:t>
            </a:r>
          </a:p>
          <a:p>
            <a:endParaRPr lang="x-none" sz="1600" dirty="0">
              <a:latin typeface="Nixie One"/>
            </a:endParaRPr>
          </a:p>
        </p:txBody>
      </p:sp>
      <p:pic>
        <p:nvPicPr>
          <p:cNvPr id="7" name="Picture 6">
            <a:extLst>
              <a:ext uri="{FF2B5EF4-FFF2-40B4-BE49-F238E27FC236}">
                <a16:creationId xmlns:a16="http://schemas.microsoft.com/office/drawing/2014/main" xmlns="" id="{70C77490-EBBA-40A0-B7DA-D62F8F38993E}"/>
              </a:ext>
            </a:extLst>
          </p:cNvPr>
          <p:cNvPicPr>
            <a:picLocks noChangeAspect="1"/>
          </p:cNvPicPr>
          <p:nvPr/>
        </p:nvPicPr>
        <p:blipFill>
          <a:blip r:embed="rId2"/>
          <a:stretch>
            <a:fillRect/>
          </a:stretch>
        </p:blipFill>
        <p:spPr>
          <a:xfrm>
            <a:off x="247200" y="1163337"/>
            <a:ext cx="4785442" cy="3679351"/>
          </a:xfrm>
          <a:prstGeom prst="rect">
            <a:avLst/>
          </a:prstGeom>
        </p:spPr>
      </p:pic>
      <p:pic>
        <p:nvPicPr>
          <p:cNvPr id="6150" name="Picture 6" descr="Approve, finger, good mark, ok, success, thumb up, yes icon - Download on  Iconfinder">
            <a:extLst>
              <a:ext uri="{FF2B5EF4-FFF2-40B4-BE49-F238E27FC236}">
                <a16:creationId xmlns:a16="http://schemas.microsoft.com/office/drawing/2014/main" xmlns="" id="{A099B866-1369-44D7-B862-573A96E0D545}"/>
              </a:ext>
            </a:extLst>
          </p:cNvPr>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5123372" y="1614359"/>
            <a:ext cx="619556" cy="6195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Approve, finger, good mark, ok, success, thumb up, yes icon - Download on  Iconfinder">
            <a:extLst>
              <a:ext uri="{FF2B5EF4-FFF2-40B4-BE49-F238E27FC236}">
                <a16:creationId xmlns:a16="http://schemas.microsoft.com/office/drawing/2014/main" xmlns="" id="{319476C9-81F4-4A34-A897-BAFC345ED1A1}"/>
              </a:ext>
            </a:extLst>
          </p:cNvPr>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5123372" y="2366433"/>
            <a:ext cx="619556" cy="6195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Approve, finger, good mark, ok, success, thumb up, yes icon - Download on  Iconfinder">
            <a:extLst>
              <a:ext uri="{FF2B5EF4-FFF2-40B4-BE49-F238E27FC236}">
                <a16:creationId xmlns:a16="http://schemas.microsoft.com/office/drawing/2014/main" xmlns="" id="{D7797BB4-07C8-4C9F-AE51-977F380F3554}"/>
              </a:ext>
            </a:extLst>
          </p:cNvPr>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5123372" y="3064192"/>
            <a:ext cx="619556" cy="6195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Approve, finger, good mark, ok, success, thumb up, yes icon - Download on  Iconfinder">
            <a:extLst>
              <a:ext uri="{FF2B5EF4-FFF2-40B4-BE49-F238E27FC236}">
                <a16:creationId xmlns:a16="http://schemas.microsoft.com/office/drawing/2014/main" xmlns="" id="{B640C0CE-E9EA-431D-BB63-012C00EAA989}"/>
              </a:ext>
            </a:extLst>
          </p:cNvPr>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5123372" y="3816266"/>
            <a:ext cx="619556" cy="619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985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76CCAF-5AE8-4400-9374-9BDB42335025}"/>
              </a:ext>
            </a:extLst>
          </p:cNvPr>
          <p:cNvSpPr>
            <a:spLocks noGrp="1"/>
          </p:cNvSpPr>
          <p:nvPr>
            <p:ph type="title"/>
          </p:nvPr>
        </p:nvSpPr>
        <p:spPr/>
        <p:txBody>
          <a:bodyPr/>
          <a:lstStyle/>
          <a:p>
            <a:r>
              <a:rPr lang="en-GB" dirty="0"/>
              <a:t>Website Design – Key terms</a:t>
            </a:r>
            <a:endParaRPr lang="x-none" dirty="0"/>
          </a:p>
        </p:txBody>
      </p:sp>
      <p:sp>
        <p:nvSpPr>
          <p:cNvPr id="3" name="Text Placeholder 2">
            <a:extLst>
              <a:ext uri="{FF2B5EF4-FFF2-40B4-BE49-F238E27FC236}">
                <a16:creationId xmlns:a16="http://schemas.microsoft.com/office/drawing/2014/main" xmlns="" id="{353A45DB-3A27-40C6-AD28-1D9C0FAF1F69}"/>
              </a:ext>
            </a:extLst>
          </p:cNvPr>
          <p:cNvSpPr>
            <a:spLocks noGrp="1"/>
          </p:cNvSpPr>
          <p:nvPr>
            <p:ph type="body" idx="1"/>
          </p:nvPr>
        </p:nvSpPr>
        <p:spPr/>
        <p:txBody>
          <a:bodyPr/>
          <a:lstStyle/>
          <a:p>
            <a:r>
              <a:rPr lang="en-GB" sz="2000" dirty="0"/>
              <a:t>Responsive Design - Users should have a consistent experience regardless of the type of device/screen size they are using. </a:t>
            </a:r>
          </a:p>
          <a:p>
            <a:r>
              <a:rPr lang="en-GB" sz="2000" dirty="0"/>
              <a:t>Accessibility - A website should be accessible, so it can be viewed and navigated by people with disabilities.</a:t>
            </a:r>
          </a:p>
          <a:p>
            <a:r>
              <a:rPr lang="en-GB" sz="2000" dirty="0"/>
              <a:t>Performance optimisation – Webpages should download quickly </a:t>
            </a:r>
          </a:p>
          <a:p>
            <a:r>
              <a:rPr lang="en-GB" sz="2000" dirty="0"/>
              <a:t>Browser compatibility - A website should work on different types of browser without loss of content or browsing experience.</a:t>
            </a:r>
            <a:endParaRPr lang="x-none" sz="2000" dirty="0"/>
          </a:p>
        </p:txBody>
      </p:sp>
    </p:spTree>
    <p:extLst>
      <p:ext uri="{BB962C8B-B14F-4D97-AF65-F5344CB8AC3E}">
        <p14:creationId xmlns:p14="http://schemas.microsoft.com/office/powerpoint/2010/main" val="667509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495343-EACC-42A1-A025-F067DFB3EF4E}"/>
              </a:ext>
            </a:extLst>
          </p:cNvPr>
          <p:cNvSpPr>
            <a:spLocks noGrp="1"/>
          </p:cNvSpPr>
          <p:nvPr>
            <p:ph type="title"/>
          </p:nvPr>
        </p:nvSpPr>
        <p:spPr/>
        <p:txBody>
          <a:bodyPr/>
          <a:lstStyle/>
          <a:p>
            <a:r>
              <a:rPr lang="en-GB" dirty="0"/>
              <a:t>Website Content – Creating good quality content</a:t>
            </a:r>
            <a:endParaRPr lang="x-none" dirty="0"/>
          </a:p>
        </p:txBody>
      </p:sp>
      <p:sp>
        <p:nvSpPr>
          <p:cNvPr id="3" name="Text Placeholder 2">
            <a:extLst>
              <a:ext uri="{FF2B5EF4-FFF2-40B4-BE49-F238E27FC236}">
                <a16:creationId xmlns:a16="http://schemas.microsoft.com/office/drawing/2014/main" xmlns="" id="{A23B7CB9-69DD-4FFB-B70E-1E39A0320078}"/>
              </a:ext>
            </a:extLst>
          </p:cNvPr>
          <p:cNvSpPr>
            <a:spLocks noGrp="1"/>
          </p:cNvSpPr>
          <p:nvPr>
            <p:ph type="body" idx="1"/>
          </p:nvPr>
        </p:nvSpPr>
        <p:spPr/>
        <p:txBody>
          <a:bodyPr/>
          <a:lstStyle/>
          <a:p>
            <a:r>
              <a:rPr lang="en-GB" dirty="0"/>
              <a:t>Audience focused</a:t>
            </a:r>
          </a:p>
          <a:p>
            <a:r>
              <a:rPr lang="en-GB" dirty="0"/>
              <a:t>Clear and concise content</a:t>
            </a:r>
          </a:p>
          <a:p>
            <a:r>
              <a:rPr lang="en-GB" dirty="0"/>
              <a:t>Use of keywords</a:t>
            </a:r>
          </a:p>
          <a:p>
            <a:r>
              <a:rPr lang="en-GB" dirty="0"/>
              <a:t>Consistent branding</a:t>
            </a:r>
          </a:p>
          <a:p>
            <a:r>
              <a:rPr lang="en-GB" dirty="0"/>
              <a:t>Quality images and videos</a:t>
            </a:r>
          </a:p>
          <a:p>
            <a:r>
              <a:rPr lang="en-GB" dirty="0"/>
              <a:t>Regularly updated</a:t>
            </a:r>
          </a:p>
          <a:p>
            <a:endParaRPr lang="x-none" dirty="0"/>
          </a:p>
        </p:txBody>
      </p:sp>
    </p:spTree>
    <p:extLst>
      <p:ext uri="{BB962C8B-B14F-4D97-AF65-F5344CB8AC3E}">
        <p14:creationId xmlns:p14="http://schemas.microsoft.com/office/powerpoint/2010/main" val="920116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FBCEE9-3630-4865-99C9-90D838360CE7}"/>
              </a:ext>
            </a:extLst>
          </p:cNvPr>
          <p:cNvSpPr>
            <a:spLocks noGrp="1"/>
          </p:cNvSpPr>
          <p:nvPr>
            <p:ph type="title"/>
          </p:nvPr>
        </p:nvSpPr>
        <p:spPr/>
        <p:txBody>
          <a:bodyPr/>
          <a:lstStyle/>
          <a:p>
            <a:r>
              <a:rPr lang="en-GB" dirty="0"/>
              <a:t>Website Promotion</a:t>
            </a:r>
            <a:endParaRPr lang="x-none" dirty="0"/>
          </a:p>
        </p:txBody>
      </p:sp>
      <p:sp>
        <p:nvSpPr>
          <p:cNvPr id="3" name="Text Placeholder 2">
            <a:extLst>
              <a:ext uri="{FF2B5EF4-FFF2-40B4-BE49-F238E27FC236}">
                <a16:creationId xmlns:a16="http://schemas.microsoft.com/office/drawing/2014/main" xmlns="" id="{828845B4-7B47-4341-ACC8-05BDDE6412B1}"/>
              </a:ext>
            </a:extLst>
          </p:cNvPr>
          <p:cNvSpPr>
            <a:spLocks noGrp="1"/>
          </p:cNvSpPr>
          <p:nvPr>
            <p:ph type="body" idx="1"/>
          </p:nvPr>
        </p:nvSpPr>
        <p:spPr>
          <a:xfrm>
            <a:off x="337931" y="1080052"/>
            <a:ext cx="5158746" cy="3845923"/>
          </a:xfrm>
        </p:spPr>
        <p:txBody>
          <a:bodyPr/>
          <a:lstStyle/>
          <a:p>
            <a:pPr algn="l"/>
            <a:r>
              <a:rPr lang="en-GB" sz="1800" i="0" u="none" strike="noStrike" baseline="0" dirty="0">
                <a:latin typeface="Helvetica" panose="020B0604020202020204" pitchFamily="34" charset="0"/>
              </a:rPr>
              <a:t>Link website to the content on </a:t>
            </a:r>
            <a:r>
              <a:rPr lang="en-GB" sz="1800" i="0" u="none" strike="noStrike" baseline="0" dirty="0">
                <a:latin typeface="Helvetica-Bold"/>
              </a:rPr>
              <a:t>social media </a:t>
            </a:r>
          </a:p>
          <a:p>
            <a:pPr algn="l"/>
            <a:r>
              <a:rPr lang="en-GB" sz="1800" i="0" u="none" strike="noStrike" baseline="0" dirty="0">
                <a:latin typeface="Helvetica-Bold"/>
              </a:rPr>
              <a:t>Online advertising </a:t>
            </a:r>
          </a:p>
          <a:p>
            <a:pPr algn="l"/>
            <a:r>
              <a:rPr lang="en-GB" sz="1800" i="0" u="none" strike="noStrike" baseline="0" dirty="0">
                <a:latin typeface="Helvetica" panose="020B0604020202020204" pitchFamily="34" charset="0"/>
              </a:rPr>
              <a:t>Competition </a:t>
            </a:r>
          </a:p>
          <a:p>
            <a:r>
              <a:rPr lang="en-GB" sz="1800" i="0" u="none" strike="noStrike" baseline="0" dirty="0">
                <a:latin typeface="Helvetica-Bold"/>
              </a:rPr>
              <a:t>E-mail marketing </a:t>
            </a:r>
          </a:p>
          <a:p>
            <a:pPr algn="l"/>
            <a:endParaRPr lang="en-GB" sz="1800" b="0" i="0" u="none" strike="noStrike" baseline="0" dirty="0">
              <a:latin typeface="Helvetica" panose="020B0604020202020204" pitchFamily="34" charset="0"/>
            </a:endParaRPr>
          </a:p>
        </p:txBody>
      </p:sp>
      <p:pic>
        <p:nvPicPr>
          <p:cNvPr id="5" name="Picture 4">
            <a:extLst>
              <a:ext uri="{FF2B5EF4-FFF2-40B4-BE49-F238E27FC236}">
                <a16:creationId xmlns:a16="http://schemas.microsoft.com/office/drawing/2014/main" xmlns="" id="{4E92842B-5736-4393-BDEE-65E57E3D0909}"/>
              </a:ext>
            </a:extLst>
          </p:cNvPr>
          <p:cNvPicPr>
            <a:picLocks noChangeAspect="1"/>
          </p:cNvPicPr>
          <p:nvPr/>
        </p:nvPicPr>
        <p:blipFill>
          <a:blip r:embed="rId3"/>
          <a:stretch>
            <a:fillRect/>
          </a:stretch>
        </p:blipFill>
        <p:spPr>
          <a:xfrm>
            <a:off x="5389997" y="1080052"/>
            <a:ext cx="3543151" cy="3061869"/>
          </a:xfrm>
          <a:prstGeom prst="rect">
            <a:avLst/>
          </a:prstGeom>
        </p:spPr>
      </p:pic>
      <p:sp>
        <p:nvSpPr>
          <p:cNvPr id="6" name="TextBox 5">
            <a:extLst>
              <a:ext uri="{FF2B5EF4-FFF2-40B4-BE49-F238E27FC236}">
                <a16:creationId xmlns:a16="http://schemas.microsoft.com/office/drawing/2014/main" xmlns="" id="{9D909303-43B1-401E-BF1E-0F0549790F28}"/>
              </a:ext>
            </a:extLst>
          </p:cNvPr>
          <p:cNvSpPr txBox="1"/>
          <p:nvPr/>
        </p:nvSpPr>
        <p:spPr>
          <a:xfrm>
            <a:off x="5535896" y="4141921"/>
            <a:ext cx="3358033" cy="523220"/>
          </a:xfrm>
          <a:prstGeom prst="rect">
            <a:avLst/>
          </a:prstGeom>
          <a:noFill/>
        </p:spPr>
        <p:txBody>
          <a:bodyPr wrap="square">
            <a:spAutoFit/>
          </a:bodyPr>
          <a:lstStyle/>
          <a:p>
            <a:pPr algn="ctr"/>
            <a:r>
              <a:rPr lang="en-GB" dirty="0"/>
              <a:t>Example: Link website to the content on social media</a:t>
            </a:r>
          </a:p>
        </p:txBody>
      </p:sp>
    </p:spTree>
    <p:extLst>
      <p:ext uri="{BB962C8B-B14F-4D97-AF65-F5344CB8AC3E}">
        <p14:creationId xmlns:p14="http://schemas.microsoft.com/office/powerpoint/2010/main" val="2200054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FBCEE9-3630-4865-99C9-90D838360CE7}"/>
              </a:ext>
            </a:extLst>
          </p:cNvPr>
          <p:cNvSpPr>
            <a:spLocks noGrp="1"/>
          </p:cNvSpPr>
          <p:nvPr>
            <p:ph type="title"/>
          </p:nvPr>
        </p:nvSpPr>
        <p:spPr/>
        <p:txBody>
          <a:bodyPr/>
          <a:lstStyle/>
          <a:p>
            <a:r>
              <a:rPr lang="en-GB" dirty="0"/>
              <a:t>Website Promotion</a:t>
            </a:r>
            <a:endParaRPr lang="x-none" dirty="0"/>
          </a:p>
        </p:txBody>
      </p:sp>
      <p:sp>
        <p:nvSpPr>
          <p:cNvPr id="3" name="Text Placeholder 2">
            <a:extLst>
              <a:ext uri="{FF2B5EF4-FFF2-40B4-BE49-F238E27FC236}">
                <a16:creationId xmlns:a16="http://schemas.microsoft.com/office/drawing/2014/main" xmlns="" id="{828845B4-7B47-4341-ACC8-05BDDE6412B1}"/>
              </a:ext>
            </a:extLst>
          </p:cNvPr>
          <p:cNvSpPr>
            <a:spLocks noGrp="1"/>
          </p:cNvSpPr>
          <p:nvPr>
            <p:ph type="body" idx="1"/>
          </p:nvPr>
        </p:nvSpPr>
        <p:spPr>
          <a:xfrm>
            <a:off x="337930" y="1080052"/>
            <a:ext cx="8806069" cy="3845923"/>
          </a:xfrm>
        </p:spPr>
        <p:txBody>
          <a:bodyPr/>
          <a:lstStyle/>
          <a:p>
            <a:pPr algn="l"/>
            <a:r>
              <a:rPr lang="en-GB" sz="1800" b="1" i="0" u="none" strike="noStrike" baseline="0" dirty="0">
                <a:latin typeface="Helvetica-Bold"/>
              </a:rPr>
              <a:t>Inbound links </a:t>
            </a:r>
            <a:r>
              <a:rPr lang="en-GB" sz="1800" b="0" i="0" u="none" strike="noStrike" baseline="0" dirty="0">
                <a:latin typeface="Helvetica" panose="020B0604020202020204" pitchFamily="34" charset="0"/>
              </a:rPr>
              <a:t>or backlinks. </a:t>
            </a:r>
          </a:p>
          <a:p>
            <a:pPr algn="l"/>
            <a:endParaRPr lang="en-GB" sz="1800" dirty="0">
              <a:latin typeface="Helvetica" panose="020B0604020202020204" pitchFamily="34" charset="0"/>
            </a:endParaRPr>
          </a:p>
          <a:p>
            <a:pPr algn="l"/>
            <a:endParaRPr lang="en-GB" sz="1800" b="0" i="0" u="none" strike="noStrike" baseline="0" dirty="0">
              <a:latin typeface="Helvetica" panose="020B0604020202020204" pitchFamily="34" charset="0"/>
            </a:endParaRPr>
          </a:p>
          <a:p>
            <a:pPr algn="l"/>
            <a:endParaRPr lang="en-GB" sz="1800" dirty="0">
              <a:latin typeface="Helvetica" panose="020B0604020202020204" pitchFamily="34" charset="0"/>
            </a:endParaRPr>
          </a:p>
          <a:p>
            <a:pPr algn="l"/>
            <a:endParaRPr lang="en-GB" sz="1800" b="0" i="0" u="none" strike="noStrike" baseline="0" dirty="0">
              <a:latin typeface="Helvetica" panose="020B0604020202020204" pitchFamily="34" charset="0"/>
            </a:endParaRPr>
          </a:p>
          <a:p>
            <a:pPr algn="l"/>
            <a:endParaRPr lang="en-GB" sz="1800" dirty="0">
              <a:latin typeface="Helvetica" panose="020B0604020202020204" pitchFamily="34" charset="0"/>
            </a:endParaRPr>
          </a:p>
          <a:p>
            <a:pPr algn="l"/>
            <a:endParaRPr lang="en-GB" sz="1800" b="0" i="0" u="none" strike="noStrike" baseline="0" dirty="0">
              <a:latin typeface="Helvetica" panose="020B0604020202020204" pitchFamily="34" charset="0"/>
            </a:endParaRPr>
          </a:p>
          <a:p>
            <a:pPr algn="l"/>
            <a:endParaRPr lang="en-GB" sz="1800" b="0" i="0" u="none" strike="noStrike" baseline="0" dirty="0">
              <a:latin typeface="Helvetica" panose="020B0604020202020204" pitchFamily="34" charset="0"/>
            </a:endParaRPr>
          </a:p>
          <a:p>
            <a:pPr algn="l"/>
            <a:r>
              <a:rPr lang="en-GB" sz="1800" b="0" i="0" u="none" strike="noStrike" baseline="0" dirty="0">
                <a:latin typeface="Helvetica" panose="020B0604020202020204" pitchFamily="34" charset="0"/>
              </a:rPr>
              <a:t>Register your website address with </a:t>
            </a:r>
            <a:r>
              <a:rPr lang="en-GB" sz="1800" b="1" i="0" u="none" strike="noStrike" baseline="0" dirty="0">
                <a:latin typeface="Helvetica-Bold"/>
              </a:rPr>
              <a:t>web directories </a:t>
            </a:r>
            <a:r>
              <a:rPr lang="en-GB" sz="1800" b="0" i="0" u="none" strike="noStrike" baseline="0" dirty="0">
                <a:latin typeface="Helvetica" panose="020B0604020202020204" pitchFamily="34" charset="0"/>
              </a:rPr>
              <a:t>and </a:t>
            </a:r>
            <a:r>
              <a:rPr lang="en-GB" sz="1800" b="1" i="0" u="none" strike="noStrike" baseline="0" dirty="0">
                <a:latin typeface="Helvetica-Bold"/>
              </a:rPr>
              <a:t>search engines</a:t>
            </a:r>
            <a:endParaRPr lang="en-GB" sz="1800" dirty="0">
              <a:latin typeface="Helvetica" panose="020B0604020202020204" pitchFamily="34" charset="0"/>
            </a:endParaRPr>
          </a:p>
          <a:p>
            <a:pPr algn="l"/>
            <a:r>
              <a:rPr lang="en-GB" sz="1800" b="0" i="0" u="none" strike="noStrike" baseline="0" dirty="0">
                <a:latin typeface="Helvetica" panose="020B0604020202020204" pitchFamily="34" charset="0"/>
              </a:rPr>
              <a:t>Include the website address on the business's </a:t>
            </a:r>
            <a:r>
              <a:rPr lang="en-GB" sz="1800" b="1" i="0" u="none" strike="noStrike" baseline="0" dirty="0">
                <a:latin typeface="Helvetica-Bold"/>
              </a:rPr>
              <a:t>printed marketing materials</a:t>
            </a:r>
            <a:r>
              <a:rPr lang="en-GB" sz="1800" b="0" i="0" u="none" strike="noStrike" baseline="0" dirty="0">
                <a:latin typeface="Helvetica" panose="020B0604020202020204" pitchFamily="34" charset="0"/>
              </a:rPr>
              <a:t>, </a:t>
            </a:r>
            <a:endParaRPr lang="x-none" dirty="0"/>
          </a:p>
        </p:txBody>
      </p:sp>
      <p:pic>
        <p:nvPicPr>
          <p:cNvPr id="7" name="Picture 6">
            <a:extLst>
              <a:ext uri="{FF2B5EF4-FFF2-40B4-BE49-F238E27FC236}">
                <a16:creationId xmlns:a16="http://schemas.microsoft.com/office/drawing/2014/main" xmlns="" id="{92593D3F-37D6-43C8-B496-A3B5C1AD3DAC}"/>
              </a:ext>
            </a:extLst>
          </p:cNvPr>
          <p:cNvPicPr>
            <a:picLocks noChangeAspect="1"/>
          </p:cNvPicPr>
          <p:nvPr/>
        </p:nvPicPr>
        <p:blipFill>
          <a:blip r:embed="rId3"/>
          <a:stretch>
            <a:fillRect/>
          </a:stretch>
        </p:blipFill>
        <p:spPr>
          <a:xfrm>
            <a:off x="813874" y="1580827"/>
            <a:ext cx="3324230" cy="2296692"/>
          </a:xfrm>
          <a:prstGeom prst="rect">
            <a:avLst/>
          </a:prstGeom>
        </p:spPr>
      </p:pic>
      <p:sp>
        <p:nvSpPr>
          <p:cNvPr id="4" name="Rectangle 3">
            <a:extLst>
              <a:ext uri="{FF2B5EF4-FFF2-40B4-BE49-F238E27FC236}">
                <a16:creationId xmlns:a16="http://schemas.microsoft.com/office/drawing/2014/main" xmlns="" id="{F467ABE3-D964-4D06-A532-4CA81ADD5DBD}"/>
              </a:ext>
            </a:extLst>
          </p:cNvPr>
          <p:cNvSpPr/>
          <p:nvPr/>
        </p:nvSpPr>
        <p:spPr>
          <a:xfrm>
            <a:off x="1331089" y="3391382"/>
            <a:ext cx="2349660" cy="532436"/>
          </a:xfrm>
          <a:prstGeom prst="rect">
            <a:avLst/>
          </a:prstGeom>
          <a:noFill/>
          <a:ln>
            <a:solidFill>
              <a:srgbClr val="1F8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2601198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F0B46D-F629-4085-9FD5-27E56E11978A}"/>
              </a:ext>
            </a:extLst>
          </p:cNvPr>
          <p:cNvSpPr>
            <a:spLocks noGrp="1"/>
          </p:cNvSpPr>
          <p:nvPr>
            <p:ph type="ctrTitle"/>
          </p:nvPr>
        </p:nvSpPr>
        <p:spPr/>
        <p:txBody>
          <a:bodyPr/>
          <a:lstStyle/>
          <a:p>
            <a:r>
              <a:rPr lang="en-GB" dirty="0"/>
              <a:t>5. Search Engine Optimisation (SEO)</a:t>
            </a:r>
            <a:endParaRPr lang="x-none" dirty="0"/>
          </a:p>
        </p:txBody>
      </p:sp>
      <p:sp>
        <p:nvSpPr>
          <p:cNvPr id="3" name="Subtitle 2">
            <a:extLst>
              <a:ext uri="{FF2B5EF4-FFF2-40B4-BE49-F238E27FC236}">
                <a16:creationId xmlns:a16="http://schemas.microsoft.com/office/drawing/2014/main" xmlns="" id="{4689DF1B-2872-4024-BFB8-97FE6253A362}"/>
              </a:ext>
            </a:extLst>
          </p:cNvPr>
          <p:cNvSpPr>
            <a:spLocks noGrp="1"/>
          </p:cNvSpPr>
          <p:nvPr>
            <p:ph type="subTitle" idx="1"/>
          </p:nvPr>
        </p:nvSpPr>
        <p:spPr/>
        <p:txBody>
          <a:bodyPr/>
          <a:lstStyle/>
          <a:p>
            <a:endParaRPr lang="x-none"/>
          </a:p>
        </p:txBody>
      </p:sp>
    </p:spTree>
    <p:extLst>
      <p:ext uri="{BB962C8B-B14F-4D97-AF65-F5344CB8AC3E}">
        <p14:creationId xmlns:p14="http://schemas.microsoft.com/office/powerpoint/2010/main" val="3869828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20E75A7-F8A3-4FE7-8352-88393AA490E0}"/>
              </a:ext>
            </a:extLst>
          </p:cNvPr>
          <p:cNvSpPr>
            <a:spLocks noGrp="1"/>
          </p:cNvSpPr>
          <p:nvPr>
            <p:ph type="ctrTitle"/>
          </p:nvPr>
        </p:nvSpPr>
        <p:spPr/>
        <p:txBody>
          <a:bodyPr/>
          <a:lstStyle/>
          <a:p>
            <a:r>
              <a:rPr lang="en-GB" dirty="0"/>
              <a:t>1. Key Concepts</a:t>
            </a:r>
            <a:endParaRPr lang="x-none" dirty="0"/>
          </a:p>
        </p:txBody>
      </p:sp>
      <p:sp>
        <p:nvSpPr>
          <p:cNvPr id="5" name="Subtitle 4">
            <a:extLst>
              <a:ext uri="{FF2B5EF4-FFF2-40B4-BE49-F238E27FC236}">
                <a16:creationId xmlns:a16="http://schemas.microsoft.com/office/drawing/2014/main" xmlns="" id="{BAED01E1-9D33-4601-B8BB-8FBFCD439E0C}"/>
              </a:ext>
            </a:extLst>
          </p:cNvPr>
          <p:cNvSpPr>
            <a:spLocks noGrp="1"/>
          </p:cNvSpPr>
          <p:nvPr>
            <p:ph type="subTitle" idx="1"/>
          </p:nvPr>
        </p:nvSpPr>
        <p:spPr/>
        <p:txBody>
          <a:bodyPr/>
          <a:lstStyle/>
          <a:p>
            <a:endParaRPr lang="x-none"/>
          </a:p>
        </p:txBody>
      </p:sp>
    </p:spTree>
    <p:extLst>
      <p:ext uri="{BB962C8B-B14F-4D97-AF65-F5344CB8AC3E}">
        <p14:creationId xmlns:p14="http://schemas.microsoft.com/office/powerpoint/2010/main" val="1254050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6BCE725-1F46-457B-A085-6D70C00FF38C}"/>
              </a:ext>
            </a:extLst>
          </p:cNvPr>
          <p:cNvSpPr>
            <a:spLocks noGrp="1"/>
          </p:cNvSpPr>
          <p:nvPr>
            <p:ph type="title"/>
          </p:nvPr>
        </p:nvSpPr>
        <p:spPr/>
        <p:txBody>
          <a:bodyPr/>
          <a:lstStyle/>
          <a:p>
            <a:r>
              <a:rPr lang="en-GB" dirty="0"/>
              <a:t>How do search engines work?</a:t>
            </a:r>
            <a:endParaRPr lang="x-none" dirty="0"/>
          </a:p>
        </p:txBody>
      </p:sp>
      <p:sp>
        <p:nvSpPr>
          <p:cNvPr id="5" name="Text Placeholder 4">
            <a:extLst>
              <a:ext uri="{FF2B5EF4-FFF2-40B4-BE49-F238E27FC236}">
                <a16:creationId xmlns:a16="http://schemas.microsoft.com/office/drawing/2014/main" xmlns="" id="{B130710D-C823-4BE3-B91E-67B19AAF00AC}"/>
              </a:ext>
            </a:extLst>
          </p:cNvPr>
          <p:cNvSpPr>
            <a:spLocks noGrp="1"/>
          </p:cNvSpPr>
          <p:nvPr>
            <p:ph type="body" idx="1"/>
          </p:nvPr>
        </p:nvSpPr>
        <p:spPr/>
        <p:txBody>
          <a:bodyPr/>
          <a:lstStyle/>
          <a:p>
            <a:pPr marL="508000" indent="-457200">
              <a:buSzPct val="100000"/>
              <a:buFont typeface="+mj-lt"/>
              <a:buAutoNum type="arabicPeriod"/>
            </a:pPr>
            <a:r>
              <a:rPr lang="en-GB" sz="2000" dirty="0"/>
              <a:t>Search engines use automated </a:t>
            </a:r>
            <a:r>
              <a:rPr lang="en-GB" sz="2000" b="1" dirty="0"/>
              <a:t>robots to “crawl”</a:t>
            </a:r>
            <a:r>
              <a:rPr lang="en-GB" sz="2000" dirty="0"/>
              <a:t> the web, find web pages, understand them, and store specific information about them</a:t>
            </a:r>
          </a:p>
          <a:p>
            <a:pPr marL="508000" indent="-457200">
              <a:buSzPct val="100000"/>
              <a:buFont typeface="+mj-lt"/>
              <a:buAutoNum type="arabicPeriod"/>
            </a:pPr>
            <a:r>
              <a:rPr lang="en-GB" sz="2000" dirty="0"/>
              <a:t>When a user enters a term or phrase (search query) on a search engine, the search engine will search its databases for web pages that best respond to the user’s search query. </a:t>
            </a:r>
          </a:p>
          <a:p>
            <a:pPr marL="508000" indent="-457200">
              <a:buSzPct val="100000"/>
              <a:buFont typeface="+mj-lt"/>
              <a:buAutoNum type="arabicPeriod"/>
            </a:pPr>
            <a:r>
              <a:rPr lang="en-GB" sz="2000" dirty="0"/>
              <a:t>When the search engine finds web pages that it considers to be the best match for the search query, it returns a list of results. The list is referred to as the </a:t>
            </a:r>
            <a:r>
              <a:rPr lang="en-GB" sz="2000" b="1" dirty="0"/>
              <a:t>search engine results page (SERP)</a:t>
            </a:r>
            <a:r>
              <a:rPr lang="en-GB" sz="2000" dirty="0"/>
              <a:t>.</a:t>
            </a:r>
            <a:endParaRPr lang="x-none" sz="2000" dirty="0"/>
          </a:p>
        </p:txBody>
      </p:sp>
    </p:spTree>
    <p:extLst>
      <p:ext uri="{BB962C8B-B14F-4D97-AF65-F5344CB8AC3E}">
        <p14:creationId xmlns:p14="http://schemas.microsoft.com/office/powerpoint/2010/main" val="11318899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0ADF2C-965D-4E6C-97E6-9D92C260255B}"/>
              </a:ext>
            </a:extLst>
          </p:cNvPr>
          <p:cNvSpPr>
            <a:spLocks noGrp="1"/>
          </p:cNvSpPr>
          <p:nvPr>
            <p:ph type="title"/>
          </p:nvPr>
        </p:nvSpPr>
        <p:spPr>
          <a:xfrm>
            <a:off x="247200" y="144635"/>
            <a:ext cx="4324800" cy="802899"/>
          </a:xfrm>
        </p:spPr>
        <p:txBody>
          <a:bodyPr/>
          <a:lstStyle/>
          <a:p>
            <a:r>
              <a:rPr lang="en-GB" dirty="0"/>
              <a:t>Google Search Engine Results Page (SERP)</a:t>
            </a:r>
            <a:endParaRPr lang="x-none" dirty="0"/>
          </a:p>
        </p:txBody>
      </p:sp>
      <p:sp>
        <p:nvSpPr>
          <p:cNvPr id="3" name="Text Placeholder 2">
            <a:extLst>
              <a:ext uri="{FF2B5EF4-FFF2-40B4-BE49-F238E27FC236}">
                <a16:creationId xmlns:a16="http://schemas.microsoft.com/office/drawing/2014/main" xmlns="" id="{EDD4FC0E-3E6C-499C-BAFE-4B6213F4E3F4}"/>
              </a:ext>
            </a:extLst>
          </p:cNvPr>
          <p:cNvSpPr>
            <a:spLocks noGrp="1"/>
          </p:cNvSpPr>
          <p:nvPr>
            <p:ph type="body" idx="1"/>
          </p:nvPr>
        </p:nvSpPr>
        <p:spPr>
          <a:xfrm>
            <a:off x="6171750" y="1579025"/>
            <a:ext cx="2972250" cy="3346950"/>
          </a:xfrm>
        </p:spPr>
        <p:txBody>
          <a:bodyPr/>
          <a:lstStyle/>
          <a:p>
            <a:pPr marL="508000" indent="-457200">
              <a:buSzPct val="100000"/>
              <a:buFont typeface="+mj-lt"/>
              <a:buAutoNum type="alphaLcPeriod"/>
            </a:pPr>
            <a:r>
              <a:rPr lang="en-GB" sz="2000" b="1" dirty="0"/>
              <a:t>Paid Advertisements </a:t>
            </a:r>
            <a:r>
              <a:rPr lang="en-GB" sz="2000" dirty="0"/>
              <a:t>typically appear at the top of a SERP. </a:t>
            </a:r>
          </a:p>
          <a:p>
            <a:pPr marL="508000" indent="-457200">
              <a:buSzPct val="100000"/>
              <a:buFont typeface="+mj-lt"/>
              <a:buAutoNum type="alphaLcPeriod"/>
            </a:pPr>
            <a:r>
              <a:rPr lang="en-GB" sz="2000" b="1" dirty="0"/>
              <a:t>Organic results </a:t>
            </a:r>
            <a:r>
              <a:rPr lang="en-GB" sz="2000" dirty="0"/>
              <a:t>typically appear below the ads. </a:t>
            </a:r>
            <a:endParaRPr lang="x-none" sz="2000" dirty="0"/>
          </a:p>
        </p:txBody>
      </p:sp>
      <p:pic>
        <p:nvPicPr>
          <p:cNvPr id="5" name="Picture 4">
            <a:extLst>
              <a:ext uri="{FF2B5EF4-FFF2-40B4-BE49-F238E27FC236}">
                <a16:creationId xmlns:a16="http://schemas.microsoft.com/office/drawing/2014/main" xmlns="" id="{E6BBB276-A59B-4EB0-A10C-B2CE27E67E7B}"/>
              </a:ext>
            </a:extLst>
          </p:cNvPr>
          <p:cNvPicPr>
            <a:picLocks noChangeAspect="1"/>
          </p:cNvPicPr>
          <p:nvPr/>
        </p:nvPicPr>
        <p:blipFill>
          <a:blip r:embed="rId2"/>
          <a:stretch>
            <a:fillRect/>
          </a:stretch>
        </p:blipFill>
        <p:spPr>
          <a:xfrm>
            <a:off x="247200" y="1579025"/>
            <a:ext cx="5924550" cy="2847975"/>
          </a:xfrm>
          <a:prstGeom prst="rect">
            <a:avLst/>
          </a:prstGeom>
        </p:spPr>
      </p:pic>
      <p:sp>
        <p:nvSpPr>
          <p:cNvPr id="6" name="TextBox 5">
            <a:extLst>
              <a:ext uri="{FF2B5EF4-FFF2-40B4-BE49-F238E27FC236}">
                <a16:creationId xmlns:a16="http://schemas.microsoft.com/office/drawing/2014/main" xmlns="" id="{7AFB9B0E-7B8B-4327-AEDA-8F10BA99515B}"/>
              </a:ext>
            </a:extLst>
          </p:cNvPr>
          <p:cNvSpPr txBox="1"/>
          <p:nvPr/>
        </p:nvSpPr>
        <p:spPr>
          <a:xfrm>
            <a:off x="2591451" y="4276377"/>
            <a:ext cx="1236048" cy="400110"/>
          </a:xfrm>
          <a:prstGeom prst="rect">
            <a:avLst/>
          </a:prstGeom>
          <a:noFill/>
        </p:spPr>
        <p:txBody>
          <a:bodyPr wrap="square" rtlCol="0">
            <a:spAutoFit/>
          </a:bodyPr>
          <a:lstStyle/>
          <a:p>
            <a:r>
              <a:rPr lang="en-GB" sz="2000" b="1" dirty="0">
                <a:latin typeface="Nixie One"/>
              </a:rPr>
              <a:t>SERP</a:t>
            </a:r>
            <a:endParaRPr lang="x-none" sz="2000" b="1" dirty="0">
              <a:latin typeface="Nixie One"/>
            </a:endParaRPr>
          </a:p>
        </p:txBody>
      </p:sp>
    </p:spTree>
    <p:extLst>
      <p:ext uri="{BB962C8B-B14F-4D97-AF65-F5344CB8AC3E}">
        <p14:creationId xmlns:p14="http://schemas.microsoft.com/office/powerpoint/2010/main" val="3223434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FAF86A-17D1-4DC5-8BA9-DE795D4CB976}"/>
              </a:ext>
            </a:extLst>
          </p:cNvPr>
          <p:cNvSpPr>
            <a:spLocks noGrp="1"/>
          </p:cNvSpPr>
          <p:nvPr>
            <p:ph type="title"/>
          </p:nvPr>
        </p:nvSpPr>
        <p:spPr/>
        <p:txBody>
          <a:bodyPr/>
          <a:lstStyle/>
          <a:p>
            <a:r>
              <a:rPr lang="en-GB" dirty="0"/>
              <a:t>What is SEO?</a:t>
            </a:r>
            <a:endParaRPr lang="x-none" dirty="0"/>
          </a:p>
        </p:txBody>
      </p:sp>
      <p:sp>
        <p:nvSpPr>
          <p:cNvPr id="3" name="Text Placeholder 2">
            <a:extLst>
              <a:ext uri="{FF2B5EF4-FFF2-40B4-BE49-F238E27FC236}">
                <a16:creationId xmlns:a16="http://schemas.microsoft.com/office/drawing/2014/main" xmlns="" id="{868B6164-E835-49A6-AF8E-8697CDF450E7}"/>
              </a:ext>
            </a:extLst>
          </p:cNvPr>
          <p:cNvSpPr>
            <a:spLocks noGrp="1"/>
          </p:cNvSpPr>
          <p:nvPr>
            <p:ph type="body" idx="1"/>
          </p:nvPr>
        </p:nvSpPr>
        <p:spPr/>
        <p:txBody>
          <a:bodyPr/>
          <a:lstStyle/>
          <a:p>
            <a:r>
              <a:rPr lang="en-GB" dirty="0"/>
              <a:t>Search Engine Optimisation (SEO) is the technique of increasing the visibility of a website in the </a:t>
            </a:r>
            <a:r>
              <a:rPr lang="en-GB" b="1" dirty="0"/>
              <a:t>organic (unpaid) results </a:t>
            </a:r>
            <a:r>
              <a:rPr lang="en-GB" dirty="0"/>
              <a:t>of a search engine result page (SERP). </a:t>
            </a:r>
          </a:p>
          <a:p>
            <a:r>
              <a:rPr lang="en-GB" dirty="0"/>
              <a:t>Website owners do not pay when the user clicks on the organic results.</a:t>
            </a:r>
          </a:p>
          <a:p>
            <a:r>
              <a:rPr lang="en-GB" dirty="0"/>
              <a:t>The top results are deemed to be the most relevant and popular by the search engine. </a:t>
            </a:r>
          </a:p>
          <a:p>
            <a:r>
              <a:rPr lang="en-GB" dirty="0"/>
              <a:t>The order of organic results is determined by a mathematical equation known as an algorithm.</a:t>
            </a:r>
            <a:endParaRPr lang="x-none" dirty="0"/>
          </a:p>
        </p:txBody>
      </p:sp>
    </p:spTree>
    <p:extLst>
      <p:ext uri="{BB962C8B-B14F-4D97-AF65-F5344CB8AC3E}">
        <p14:creationId xmlns:p14="http://schemas.microsoft.com/office/powerpoint/2010/main" val="39126686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4947F7-6D8E-476C-B33D-EC1716583570}"/>
              </a:ext>
            </a:extLst>
          </p:cNvPr>
          <p:cNvSpPr>
            <a:spLocks noGrp="1"/>
          </p:cNvSpPr>
          <p:nvPr>
            <p:ph type="title"/>
          </p:nvPr>
        </p:nvSpPr>
        <p:spPr/>
        <p:txBody>
          <a:bodyPr/>
          <a:lstStyle/>
          <a:p>
            <a:r>
              <a:rPr lang="en-GB" dirty="0"/>
              <a:t>Algorithms</a:t>
            </a:r>
            <a:endParaRPr lang="x-none" dirty="0"/>
          </a:p>
        </p:txBody>
      </p:sp>
      <p:sp>
        <p:nvSpPr>
          <p:cNvPr id="3" name="Text Placeholder 2">
            <a:extLst>
              <a:ext uri="{FF2B5EF4-FFF2-40B4-BE49-F238E27FC236}">
                <a16:creationId xmlns:a16="http://schemas.microsoft.com/office/drawing/2014/main" xmlns="" id="{548C6258-93BA-46B5-88AE-29957A665D51}"/>
              </a:ext>
            </a:extLst>
          </p:cNvPr>
          <p:cNvSpPr>
            <a:spLocks noGrp="1"/>
          </p:cNvSpPr>
          <p:nvPr>
            <p:ph type="body" idx="1"/>
          </p:nvPr>
        </p:nvSpPr>
        <p:spPr>
          <a:xfrm>
            <a:off x="337931" y="1080052"/>
            <a:ext cx="6399199" cy="3845923"/>
          </a:xfrm>
        </p:spPr>
        <p:txBody>
          <a:bodyPr/>
          <a:lstStyle/>
          <a:p>
            <a:r>
              <a:rPr lang="en-GB" dirty="0"/>
              <a:t>The algorithms are very complex, continuously changing and usually include hundreds of variables known as ‘ranking factors’.</a:t>
            </a:r>
          </a:p>
          <a:p>
            <a:endParaRPr lang="en-GB" dirty="0"/>
          </a:p>
          <a:p>
            <a:r>
              <a:rPr lang="en-GB" dirty="0"/>
              <a:t>SEO techniques help to improve your ranking factors and increase your webpage’s visibility in organic results</a:t>
            </a:r>
            <a:endParaRPr lang="x-none" dirty="0"/>
          </a:p>
        </p:txBody>
      </p:sp>
      <p:pic>
        <p:nvPicPr>
          <p:cNvPr id="3074" name="Picture 2" descr="Top Secret Icon Images, Stock Photos &amp;amp; Vectors | Shutterstock">
            <a:extLst>
              <a:ext uri="{FF2B5EF4-FFF2-40B4-BE49-F238E27FC236}">
                <a16:creationId xmlns:a16="http://schemas.microsoft.com/office/drawing/2014/main" xmlns="" id="{A6FCE196-1ECF-49E6-B62D-91D947164189}"/>
              </a:ext>
            </a:extLst>
          </p:cNvPr>
          <p:cNvPicPr>
            <a:picLocks noChangeAspect="1" noChangeArrowheads="1"/>
          </p:cNvPicPr>
          <p:nvPr/>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b="7000"/>
          <a:stretch/>
        </p:blipFill>
        <p:spPr bwMode="auto">
          <a:xfrm>
            <a:off x="6643040" y="2834640"/>
            <a:ext cx="2163029" cy="1969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14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64925E-B10A-4CB6-9023-B7A743C18DD4}"/>
              </a:ext>
            </a:extLst>
          </p:cNvPr>
          <p:cNvSpPr>
            <a:spLocks noGrp="1"/>
          </p:cNvSpPr>
          <p:nvPr>
            <p:ph type="title"/>
          </p:nvPr>
        </p:nvSpPr>
        <p:spPr/>
        <p:txBody>
          <a:bodyPr/>
          <a:lstStyle/>
          <a:p>
            <a:r>
              <a:rPr lang="en-GB" dirty="0"/>
              <a:t>Typical Ranking Factors</a:t>
            </a:r>
            <a:endParaRPr lang="x-none" dirty="0"/>
          </a:p>
        </p:txBody>
      </p:sp>
      <p:sp>
        <p:nvSpPr>
          <p:cNvPr id="3" name="Text Placeholder 2">
            <a:extLst>
              <a:ext uri="{FF2B5EF4-FFF2-40B4-BE49-F238E27FC236}">
                <a16:creationId xmlns:a16="http://schemas.microsoft.com/office/drawing/2014/main" xmlns="" id="{DC70744B-A2C7-4A05-B8CE-5DB78152358C}"/>
              </a:ext>
            </a:extLst>
          </p:cNvPr>
          <p:cNvSpPr>
            <a:spLocks noGrp="1"/>
          </p:cNvSpPr>
          <p:nvPr>
            <p:ph type="body" idx="1"/>
          </p:nvPr>
        </p:nvSpPr>
        <p:spPr/>
        <p:txBody>
          <a:bodyPr/>
          <a:lstStyle/>
          <a:p>
            <a:pPr marL="50800" indent="0">
              <a:buNone/>
            </a:pPr>
            <a:r>
              <a:rPr lang="en-GB" dirty="0"/>
              <a:t>Two Main influential ranking factors:</a:t>
            </a:r>
          </a:p>
          <a:p>
            <a:pPr marL="565150" indent="-514350">
              <a:buSzPct val="100000"/>
              <a:buFont typeface="+mj-lt"/>
              <a:buAutoNum type="arabicPeriod"/>
            </a:pPr>
            <a:r>
              <a:rPr lang="en-GB" b="1" dirty="0"/>
              <a:t>Keywords</a:t>
            </a:r>
            <a:r>
              <a:rPr lang="en-GB" dirty="0"/>
              <a:t> – They are phrases or words in the webpages that match or are considered relevant to the search query. </a:t>
            </a:r>
          </a:p>
          <a:p>
            <a:pPr marL="565150" indent="-514350">
              <a:buSzPct val="100000"/>
              <a:buFont typeface="+mj-lt"/>
              <a:buAutoNum type="arabicPeriod"/>
            </a:pPr>
            <a:r>
              <a:rPr lang="en-GB" b="1" dirty="0"/>
              <a:t>Links</a:t>
            </a:r>
            <a:r>
              <a:rPr lang="en-GB" dirty="0"/>
              <a:t> - The number and quality of hyperlinks to your website from other websites and social media platforms and the words in the hyperlinks.</a:t>
            </a:r>
            <a:endParaRPr lang="x-none" dirty="0"/>
          </a:p>
        </p:txBody>
      </p:sp>
    </p:spTree>
    <p:extLst>
      <p:ext uri="{BB962C8B-B14F-4D97-AF65-F5344CB8AC3E}">
        <p14:creationId xmlns:p14="http://schemas.microsoft.com/office/powerpoint/2010/main" val="28578995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840037-0361-4897-91DA-1E6B9336ECBE}"/>
              </a:ext>
            </a:extLst>
          </p:cNvPr>
          <p:cNvSpPr>
            <a:spLocks noGrp="1"/>
          </p:cNvSpPr>
          <p:nvPr>
            <p:ph type="title"/>
          </p:nvPr>
        </p:nvSpPr>
        <p:spPr/>
        <p:txBody>
          <a:bodyPr/>
          <a:lstStyle/>
          <a:p>
            <a:r>
              <a:rPr lang="en-GB" dirty="0"/>
              <a:t>Keywords for SEO</a:t>
            </a:r>
            <a:endParaRPr lang="x-none" dirty="0"/>
          </a:p>
        </p:txBody>
      </p:sp>
      <p:sp>
        <p:nvSpPr>
          <p:cNvPr id="3" name="Text Placeholder 2">
            <a:extLst>
              <a:ext uri="{FF2B5EF4-FFF2-40B4-BE49-F238E27FC236}">
                <a16:creationId xmlns:a16="http://schemas.microsoft.com/office/drawing/2014/main" xmlns="" id="{826F7377-2524-4F11-B257-17065D9372DB}"/>
              </a:ext>
            </a:extLst>
          </p:cNvPr>
          <p:cNvSpPr>
            <a:spLocks noGrp="1"/>
          </p:cNvSpPr>
          <p:nvPr>
            <p:ph type="body" idx="1"/>
          </p:nvPr>
        </p:nvSpPr>
        <p:spPr/>
        <p:txBody>
          <a:bodyPr/>
          <a:lstStyle/>
          <a:p>
            <a:r>
              <a:rPr lang="en-GB" sz="2000" dirty="0"/>
              <a:t>Keywords are descriptive and information-rich words or phrases used in web page content and often the key items in a search query. </a:t>
            </a:r>
          </a:p>
          <a:p>
            <a:endParaRPr lang="en-GB" sz="2000" dirty="0"/>
          </a:p>
          <a:p>
            <a:endParaRPr lang="en-GB" sz="2000" dirty="0"/>
          </a:p>
          <a:p>
            <a:endParaRPr lang="en-GB" sz="2000" dirty="0"/>
          </a:p>
          <a:p>
            <a:endParaRPr lang="en-GB" sz="2000" dirty="0"/>
          </a:p>
          <a:p>
            <a:r>
              <a:rPr lang="en-GB" sz="2000" dirty="0"/>
              <a:t>Optimising your webpages for search by:</a:t>
            </a:r>
          </a:p>
          <a:p>
            <a:pPr marL="441325" indent="0">
              <a:buNone/>
            </a:pPr>
            <a:r>
              <a:rPr lang="en-GB" sz="2000" dirty="0"/>
              <a:t>1. Identifying important keywords for your webpage.</a:t>
            </a:r>
          </a:p>
          <a:p>
            <a:pPr marL="441325" indent="0">
              <a:buNone/>
            </a:pPr>
            <a:r>
              <a:rPr lang="en-GB" sz="2000" dirty="0"/>
              <a:t>2. Adding those important keywords to your on-page content and website code.</a:t>
            </a:r>
          </a:p>
        </p:txBody>
      </p:sp>
      <p:graphicFrame>
        <p:nvGraphicFramePr>
          <p:cNvPr id="4" name="Table 4">
            <a:extLst>
              <a:ext uri="{FF2B5EF4-FFF2-40B4-BE49-F238E27FC236}">
                <a16:creationId xmlns:a16="http://schemas.microsoft.com/office/drawing/2014/main" xmlns="" id="{2463704D-4474-41F9-9D9A-640A5E352E15}"/>
              </a:ext>
            </a:extLst>
          </p:cNvPr>
          <p:cNvGraphicFramePr>
            <a:graphicFrameLocks noGrp="1"/>
          </p:cNvGraphicFramePr>
          <p:nvPr>
            <p:extLst>
              <p:ext uri="{D42A27DB-BD31-4B8C-83A1-F6EECF244321}">
                <p14:modId xmlns:p14="http://schemas.microsoft.com/office/powerpoint/2010/main" val="3036794577"/>
              </p:ext>
            </p:extLst>
          </p:nvPr>
        </p:nvGraphicFramePr>
        <p:xfrm>
          <a:off x="1162422" y="2080597"/>
          <a:ext cx="6699910" cy="1259840"/>
        </p:xfrm>
        <a:graphic>
          <a:graphicData uri="http://schemas.openxmlformats.org/drawingml/2006/table">
            <a:tbl>
              <a:tblPr firstRow="1" bandRow="1">
                <a:tableStyleId>{3E83F7DC-4B55-455A-B6F6-0227C5EAC35F}</a:tableStyleId>
              </a:tblPr>
              <a:tblGrid>
                <a:gridCol w="3349955">
                  <a:extLst>
                    <a:ext uri="{9D8B030D-6E8A-4147-A177-3AD203B41FA5}">
                      <a16:colId xmlns:a16="http://schemas.microsoft.com/office/drawing/2014/main" xmlns="" val="4238547135"/>
                    </a:ext>
                  </a:extLst>
                </a:gridCol>
                <a:gridCol w="3349955">
                  <a:extLst>
                    <a:ext uri="{9D8B030D-6E8A-4147-A177-3AD203B41FA5}">
                      <a16:colId xmlns:a16="http://schemas.microsoft.com/office/drawing/2014/main" xmlns="" val="4222949856"/>
                    </a:ext>
                  </a:extLst>
                </a:gridCol>
              </a:tblGrid>
              <a:tr h="370840">
                <a:tc>
                  <a:txBody>
                    <a:bodyPr/>
                    <a:lstStyle/>
                    <a:p>
                      <a:pPr algn="ctr"/>
                      <a:r>
                        <a:rPr lang="en-GB" b="1" dirty="0"/>
                        <a:t>Short tail keywords</a:t>
                      </a:r>
                      <a:endParaRPr lang="x-none" b="1" dirty="0"/>
                    </a:p>
                  </a:txBody>
                  <a:tcPr>
                    <a:solidFill>
                      <a:schemeClr val="tx1">
                        <a:lumMod val="50000"/>
                        <a:lumOff val="5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b="1" dirty="0"/>
                        <a:t>Long tail keywords</a:t>
                      </a:r>
                      <a:endParaRPr lang="x-none" b="1" dirty="0"/>
                    </a:p>
                    <a:p>
                      <a:pPr algn="ctr"/>
                      <a:endParaRPr lang="x-none" b="1" dirty="0"/>
                    </a:p>
                  </a:txBody>
                  <a:tcPr>
                    <a:solidFill>
                      <a:schemeClr val="tx1">
                        <a:lumMod val="50000"/>
                        <a:lumOff val="50000"/>
                      </a:schemeClr>
                    </a:solidFill>
                  </a:tcPr>
                </a:tc>
                <a:extLst>
                  <a:ext uri="{0D108BD9-81ED-4DB2-BD59-A6C34878D82A}">
                    <a16:rowId xmlns:a16="http://schemas.microsoft.com/office/drawing/2014/main" xmlns="" val="2196365272"/>
                  </a:ext>
                </a:extLst>
              </a:tr>
              <a:tr h="370840">
                <a:tc>
                  <a:txBody>
                    <a:bodyPr/>
                    <a:lstStyle/>
                    <a:p>
                      <a:pPr algn="ctr"/>
                      <a:r>
                        <a:rPr lang="en-GB" dirty="0"/>
                        <a:t>Moisturiser</a:t>
                      </a:r>
                      <a:endParaRPr lang="x-none"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dirty="0"/>
                        <a:t>Face moisturiser for anti-ageing</a:t>
                      </a:r>
                      <a:endParaRPr lang="x-none" dirty="0"/>
                    </a:p>
                  </a:txBody>
                  <a:tcPr/>
                </a:tc>
                <a:extLst>
                  <a:ext uri="{0D108BD9-81ED-4DB2-BD59-A6C34878D82A}">
                    <a16:rowId xmlns:a16="http://schemas.microsoft.com/office/drawing/2014/main" xmlns="" val="3109092320"/>
                  </a:ext>
                </a:extLst>
              </a:tr>
              <a:tr h="370840">
                <a:tc>
                  <a:txBody>
                    <a:bodyPr/>
                    <a:lstStyle/>
                    <a:p>
                      <a:pPr algn="ctr"/>
                      <a:r>
                        <a:rPr lang="en-GB" dirty="0"/>
                        <a:t>Hotel Malta</a:t>
                      </a:r>
                      <a:endParaRPr lang="x-none"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dirty="0"/>
                        <a:t>5-star hotel in Malta with squash court</a:t>
                      </a:r>
                      <a:endParaRPr lang="x-none" dirty="0"/>
                    </a:p>
                  </a:txBody>
                  <a:tcPr/>
                </a:tc>
                <a:extLst>
                  <a:ext uri="{0D108BD9-81ED-4DB2-BD59-A6C34878D82A}">
                    <a16:rowId xmlns:a16="http://schemas.microsoft.com/office/drawing/2014/main" xmlns="" val="3051314814"/>
                  </a:ext>
                </a:extLst>
              </a:tr>
            </a:tbl>
          </a:graphicData>
        </a:graphic>
      </p:graphicFrame>
    </p:spTree>
    <p:extLst>
      <p:ext uri="{BB962C8B-B14F-4D97-AF65-F5344CB8AC3E}">
        <p14:creationId xmlns:p14="http://schemas.microsoft.com/office/powerpoint/2010/main" val="9821769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FBA70A-5DBD-4BDF-8215-FB9006B06B7A}"/>
              </a:ext>
            </a:extLst>
          </p:cNvPr>
          <p:cNvSpPr>
            <a:spLocks noGrp="1"/>
          </p:cNvSpPr>
          <p:nvPr>
            <p:ph type="title"/>
          </p:nvPr>
        </p:nvSpPr>
        <p:spPr/>
        <p:txBody>
          <a:bodyPr/>
          <a:lstStyle/>
          <a:p>
            <a:r>
              <a:rPr lang="en-GB" dirty="0"/>
              <a:t>Identifying Keywords</a:t>
            </a:r>
            <a:endParaRPr lang="x-none" dirty="0"/>
          </a:p>
        </p:txBody>
      </p:sp>
      <p:sp>
        <p:nvSpPr>
          <p:cNvPr id="3" name="Text Placeholder 2">
            <a:extLst>
              <a:ext uri="{FF2B5EF4-FFF2-40B4-BE49-F238E27FC236}">
                <a16:creationId xmlns:a16="http://schemas.microsoft.com/office/drawing/2014/main" xmlns="" id="{C49818D2-DE7D-49B9-B272-9E64B397A7E9}"/>
              </a:ext>
            </a:extLst>
          </p:cNvPr>
          <p:cNvSpPr>
            <a:spLocks noGrp="1"/>
          </p:cNvSpPr>
          <p:nvPr>
            <p:ph type="body" idx="1"/>
          </p:nvPr>
        </p:nvSpPr>
        <p:spPr/>
        <p:txBody>
          <a:bodyPr/>
          <a:lstStyle/>
          <a:p>
            <a:r>
              <a:rPr lang="en-GB" sz="2000" dirty="0"/>
              <a:t>Start by researching and defining a list of keywords and phrases that relate to what your website is about</a:t>
            </a:r>
          </a:p>
          <a:p>
            <a:r>
              <a:rPr lang="en-GB" sz="2000" dirty="0"/>
              <a:t>Identify search queries that brought your target audience  to your website using Google Search Console</a:t>
            </a:r>
          </a:p>
          <a:p>
            <a:r>
              <a:rPr lang="en-GB" sz="2000" dirty="0"/>
              <a:t>Check the volume of search queries using online tools such as keywordtool.io and Moz.</a:t>
            </a:r>
          </a:p>
          <a:p>
            <a:r>
              <a:rPr lang="en-GB" sz="2000" dirty="0"/>
              <a:t>Consider which keywords are going to be most effective for your business goals.</a:t>
            </a:r>
          </a:p>
          <a:p>
            <a:r>
              <a:rPr lang="en-GB" sz="2000" dirty="0"/>
              <a:t>Analyse the user’s intent in a keyword.</a:t>
            </a:r>
          </a:p>
          <a:p>
            <a:pPr lvl="1"/>
            <a:r>
              <a:rPr lang="en-GB" sz="2000" dirty="0"/>
              <a:t>Search query 1: </a:t>
            </a:r>
            <a:r>
              <a:rPr lang="en-GB" sz="2000" dirty="0" err="1"/>
              <a:t>Iphone</a:t>
            </a:r>
            <a:r>
              <a:rPr lang="en-GB" sz="2000" dirty="0"/>
              <a:t> 13 release date (Informational intent)</a:t>
            </a:r>
          </a:p>
          <a:p>
            <a:pPr lvl="1"/>
            <a:r>
              <a:rPr lang="en-GB" sz="2000" dirty="0"/>
              <a:t>Search query 2: </a:t>
            </a:r>
            <a:r>
              <a:rPr lang="en-GB" sz="2000" dirty="0" err="1"/>
              <a:t>Iphone</a:t>
            </a:r>
            <a:r>
              <a:rPr lang="en-GB" sz="2000" dirty="0"/>
              <a:t> 13 Pro Price (Transactional intent)</a:t>
            </a:r>
            <a:endParaRPr lang="x-none" sz="2000" dirty="0"/>
          </a:p>
          <a:p>
            <a:pPr lvl="1"/>
            <a:endParaRPr lang="x-none" sz="2600" dirty="0"/>
          </a:p>
        </p:txBody>
      </p:sp>
    </p:spTree>
    <p:extLst>
      <p:ext uri="{BB962C8B-B14F-4D97-AF65-F5344CB8AC3E}">
        <p14:creationId xmlns:p14="http://schemas.microsoft.com/office/powerpoint/2010/main" val="11762664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9E4BFA-2260-425C-B64E-DE29AD2BE7A8}"/>
              </a:ext>
            </a:extLst>
          </p:cNvPr>
          <p:cNvSpPr>
            <a:spLocks noGrp="1"/>
          </p:cNvSpPr>
          <p:nvPr>
            <p:ph type="title"/>
          </p:nvPr>
        </p:nvSpPr>
        <p:spPr/>
        <p:txBody>
          <a:bodyPr/>
          <a:lstStyle/>
          <a:p>
            <a:r>
              <a:rPr lang="en-GB" dirty="0"/>
              <a:t>Where to use Keywords</a:t>
            </a:r>
            <a:endParaRPr lang="x-none" dirty="0"/>
          </a:p>
        </p:txBody>
      </p:sp>
      <p:sp>
        <p:nvSpPr>
          <p:cNvPr id="3" name="Text Placeholder 2">
            <a:extLst>
              <a:ext uri="{FF2B5EF4-FFF2-40B4-BE49-F238E27FC236}">
                <a16:creationId xmlns:a16="http://schemas.microsoft.com/office/drawing/2014/main" xmlns="" id="{6AC48519-91EE-44A9-8C2E-50CB86D2B4DA}"/>
              </a:ext>
            </a:extLst>
          </p:cNvPr>
          <p:cNvSpPr>
            <a:spLocks noGrp="1"/>
          </p:cNvSpPr>
          <p:nvPr>
            <p:ph type="body" idx="1"/>
          </p:nvPr>
        </p:nvSpPr>
        <p:spPr>
          <a:xfrm>
            <a:off x="337930" y="1080052"/>
            <a:ext cx="3900730" cy="3845923"/>
          </a:xfrm>
        </p:spPr>
        <p:txBody>
          <a:bodyPr/>
          <a:lstStyle/>
          <a:p>
            <a:pPr marL="508000" indent="-457200">
              <a:buSzPct val="100000"/>
              <a:buFont typeface="+mj-lt"/>
              <a:buAutoNum type="alphaLcPeriod"/>
            </a:pPr>
            <a:r>
              <a:rPr lang="en-GB" dirty="0"/>
              <a:t>Page title </a:t>
            </a:r>
          </a:p>
          <a:p>
            <a:pPr marL="508000" indent="-457200">
              <a:buSzPct val="100000"/>
              <a:buFont typeface="+mj-lt"/>
              <a:buAutoNum type="alphaLcPeriod"/>
            </a:pPr>
            <a:r>
              <a:rPr lang="en-GB" dirty="0"/>
              <a:t>Meta description</a:t>
            </a:r>
          </a:p>
          <a:p>
            <a:pPr marL="508000" indent="-457200">
              <a:buSzPct val="100000"/>
              <a:buFont typeface="+mj-lt"/>
              <a:buAutoNum type="alphaLcPeriod"/>
            </a:pPr>
            <a:r>
              <a:rPr lang="en-GB" dirty="0"/>
              <a:t>Heading</a:t>
            </a:r>
          </a:p>
          <a:p>
            <a:pPr marL="508000" indent="-457200">
              <a:buSzPct val="100000"/>
              <a:buFont typeface="+mj-lt"/>
              <a:buAutoNum type="alphaLcPeriod"/>
            </a:pPr>
            <a:r>
              <a:rPr lang="en-GB" dirty="0"/>
              <a:t>Main Content</a:t>
            </a:r>
          </a:p>
          <a:p>
            <a:pPr marL="508000" indent="-457200">
              <a:buSzPct val="100000"/>
              <a:buFont typeface="+mj-lt"/>
              <a:buAutoNum type="alphaLcPeriod"/>
            </a:pPr>
            <a:r>
              <a:rPr lang="en-GB" dirty="0"/>
              <a:t>URLs (web page addresses).</a:t>
            </a:r>
          </a:p>
          <a:p>
            <a:pPr marL="508000" indent="-457200">
              <a:buSzPct val="100000"/>
              <a:buFont typeface="+mj-lt"/>
              <a:buAutoNum type="alphaLcPeriod"/>
            </a:pPr>
            <a:r>
              <a:rPr lang="en-GB" dirty="0"/>
              <a:t>Alternative text and image file names.</a:t>
            </a:r>
          </a:p>
        </p:txBody>
      </p:sp>
      <p:pic>
        <p:nvPicPr>
          <p:cNvPr id="4" name="Picture 3">
            <a:extLst>
              <a:ext uri="{FF2B5EF4-FFF2-40B4-BE49-F238E27FC236}">
                <a16:creationId xmlns:a16="http://schemas.microsoft.com/office/drawing/2014/main" xmlns="" id="{6E55CF86-BF10-491B-BF1F-360751895565}"/>
              </a:ext>
            </a:extLst>
          </p:cNvPr>
          <p:cNvPicPr>
            <a:picLocks noChangeAspect="1"/>
          </p:cNvPicPr>
          <p:nvPr/>
        </p:nvPicPr>
        <p:blipFill>
          <a:blip r:embed="rId2"/>
          <a:stretch>
            <a:fillRect/>
          </a:stretch>
        </p:blipFill>
        <p:spPr>
          <a:xfrm>
            <a:off x="4905340" y="947534"/>
            <a:ext cx="3900730" cy="1983524"/>
          </a:xfrm>
          <a:prstGeom prst="rect">
            <a:avLst/>
          </a:prstGeom>
        </p:spPr>
      </p:pic>
      <p:pic>
        <p:nvPicPr>
          <p:cNvPr id="5" name="Picture 2" descr="http://blog.ourchurch.com/wp-content/uploads/2012/10/image-alt-tag-smaller.jpg">
            <a:extLst>
              <a:ext uri="{FF2B5EF4-FFF2-40B4-BE49-F238E27FC236}">
                <a16:creationId xmlns:a16="http://schemas.microsoft.com/office/drawing/2014/main" xmlns="" id="{20DEACF3-5344-4EA9-BD19-E759AE5559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688" r="9207"/>
          <a:stretch/>
        </p:blipFill>
        <p:spPr bwMode="auto">
          <a:xfrm>
            <a:off x="5276449" y="3454399"/>
            <a:ext cx="2414671" cy="14065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AF7543E6-6CA4-4A16-94EF-A8D36489B81A}"/>
              </a:ext>
            </a:extLst>
          </p:cNvPr>
          <p:cNvSpPr txBox="1"/>
          <p:nvPr/>
        </p:nvSpPr>
        <p:spPr>
          <a:xfrm>
            <a:off x="5544247" y="4772086"/>
            <a:ext cx="1529586" cy="307777"/>
          </a:xfrm>
          <a:prstGeom prst="rect">
            <a:avLst/>
          </a:prstGeom>
          <a:noFill/>
        </p:spPr>
        <p:txBody>
          <a:bodyPr wrap="none" rtlCol="0">
            <a:spAutoFit/>
          </a:bodyPr>
          <a:lstStyle/>
          <a:p>
            <a:r>
              <a:rPr lang="en-GB" dirty="0"/>
              <a:t>Example: Alt text</a:t>
            </a:r>
            <a:endParaRPr lang="x-none" dirty="0"/>
          </a:p>
        </p:txBody>
      </p:sp>
      <p:sp>
        <p:nvSpPr>
          <p:cNvPr id="7" name="TextBox 6">
            <a:extLst>
              <a:ext uri="{FF2B5EF4-FFF2-40B4-BE49-F238E27FC236}">
                <a16:creationId xmlns:a16="http://schemas.microsoft.com/office/drawing/2014/main" xmlns="" id="{E2B871CC-BD3D-4926-A492-C661DBCDD4CE}"/>
              </a:ext>
            </a:extLst>
          </p:cNvPr>
          <p:cNvSpPr txBox="1"/>
          <p:nvPr/>
        </p:nvSpPr>
        <p:spPr>
          <a:xfrm>
            <a:off x="5981908" y="2849124"/>
            <a:ext cx="1747594" cy="307777"/>
          </a:xfrm>
          <a:prstGeom prst="rect">
            <a:avLst/>
          </a:prstGeom>
          <a:noFill/>
        </p:spPr>
        <p:txBody>
          <a:bodyPr wrap="none" rtlCol="0">
            <a:spAutoFit/>
          </a:bodyPr>
          <a:lstStyle/>
          <a:p>
            <a:r>
              <a:rPr lang="en-GB" dirty="0"/>
              <a:t>Keywords in HTML</a:t>
            </a:r>
            <a:endParaRPr lang="x-none" dirty="0"/>
          </a:p>
        </p:txBody>
      </p:sp>
    </p:spTree>
    <p:extLst>
      <p:ext uri="{BB962C8B-B14F-4D97-AF65-F5344CB8AC3E}">
        <p14:creationId xmlns:p14="http://schemas.microsoft.com/office/powerpoint/2010/main" val="3093817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E8B672-7ECD-4C2F-8C1D-C5DC9E080A3F}"/>
              </a:ext>
            </a:extLst>
          </p:cNvPr>
          <p:cNvSpPr>
            <a:spLocks noGrp="1"/>
          </p:cNvSpPr>
          <p:nvPr>
            <p:ph type="title"/>
          </p:nvPr>
        </p:nvSpPr>
        <p:spPr/>
        <p:txBody>
          <a:bodyPr/>
          <a:lstStyle/>
          <a:p>
            <a:r>
              <a:rPr lang="en-GB" dirty="0"/>
              <a:t>Where to use Keywords</a:t>
            </a:r>
            <a:endParaRPr lang="x-none" dirty="0"/>
          </a:p>
        </p:txBody>
      </p:sp>
      <p:pic>
        <p:nvPicPr>
          <p:cNvPr id="5" name="Picture 4">
            <a:extLst>
              <a:ext uri="{FF2B5EF4-FFF2-40B4-BE49-F238E27FC236}">
                <a16:creationId xmlns:a16="http://schemas.microsoft.com/office/drawing/2014/main" xmlns="" id="{191368D6-6387-4B20-9229-95E765D73CB0}"/>
              </a:ext>
            </a:extLst>
          </p:cNvPr>
          <p:cNvPicPr>
            <a:picLocks noChangeAspect="1"/>
          </p:cNvPicPr>
          <p:nvPr/>
        </p:nvPicPr>
        <p:blipFill>
          <a:blip r:embed="rId3"/>
          <a:stretch>
            <a:fillRect/>
          </a:stretch>
        </p:blipFill>
        <p:spPr>
          <a:xfrm>
            <a:off x="117060" y="1503414"/>
            <a:ext cx="5142548" cy="2358655"/>
          </a:xfrm>
          <a:prstGeom prst="rect">
            <a:avLst/>
          </a:prstGeom>
        </p:spPr>
      </p:pic>
      <p:sp>
        <p:nvSpPr>
          <p:cNvPr id="6" name="Rectangle 5">
            <a:extLst>
              <a:ext uri="{FF2B5EF4-FFF2-40B4-BE49-F238E27FC236}">
                <a16:creationId xmlns:a16="http://schemas.microsoft.com/office/drawing/2014/main" xmlns="" id="{0CE9CAF0-7040-4CC6-9F44-0CB683C09CC7}"/>
              </a:ext>
            </a:extLst>
          </p:cNvPr>
          <p:cNvSpPr/>
          <p:nvPr/>
        </p:nvSpPr>
        <p:spPr>
          <a:xfrm>
            <a:off x="304800" y="3484880"/>
            <a:ext cx="4277360" cy="3771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TextBox 6">
            <a:extLst>
              <a:ext uri="{FF2B5EF4-FFF2-40B4-BE49-F238E27FC236}">
                <a16:creationId xmlns:a16="http://schemas.microsoft.com/office/drawing/2014/main" xmlns="" id="{0F182660-B8AD-4A19-B3D9-498833001E76}"/>
              </a:ext>
            </a:extLst>
          </p:cNvPr>
          <p:cNvSpPr txBox="1"/>
          <p:nvPr/>
        </p:nvSpPr>
        <p:spPr>
          <a:xfrm>
            <a:off x="4540992" y="3484880"/>
            <a:ext cx="1452642" cy="307777"/>
          </a:xfrm>
          <a:prstGeom prst="rect">
            <a:avLst/>
          </a:prstGeom>
          <a:noFill/>
        </p:spPr>
        <p:txBody>
          <a:bodyPr wrap="none" rtlCol="0">
            <a:spAutoFit/>
          </a:bodyPr>
          <a:lstStyle/>
          <a:p>
            <a:r>
              <a:rPr lang="en-GB" dirty="0">
                <a:latin typeface="Nixie One"/>
              </a:rPr>
              <a:t>Meta Description</a:t>
            </a:r>
            <a:endParaRPr lang="x-none" dirty="0">
              <a:latin typeface="Nixie One"/>
            </a:endParaRPr>
          </a:p>
        </p:txBody>
      </p:sp>
      <p:sp>
        <p:nvSpPr>
          <p:cNvPr id="8" name="Rectangle 7">
            <a:extLst>
              <a:ext uri="{FF2B5EF4-FFF2-40B4-BE49-F238E27FC236}">
                <a16:creationId xmlns:a16="http://schemas.microsoft.com/office/drawing/2014/main" xmlns="" id="{2E12AA9F-1EDF-47C3-B7A0-3865C351C6FC}"/>
              </a:ext>
            </a:extLst>
          </p:cNvPr>
          <p:cNvSpPr/>
          <p:nvPr/>
        </p:nvSpPr>
        <p:spPr>
          <a:xfrm>
            <a:off x="304800" y="3312160"/>
            <a:ext cx="4277360" cy="1727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TextBox 8">
            <a:extLst>
              <a:ext uri="{FF2B5EF4-FFF2-40B4-BE49-F238E27FC236}">
                <a16:creationId xmlns:a16="http://schemas.microsoft.com/office/drawing/2014/main" xmlns="" id="{94664832-FC20-4B74-9674-905B8010F04F}"/>
              </a:ext>
            </a:extLst>
          </p:cNvPr>
          <p:cNvSpPr txBox="1"/>
          <p:nvPr/>
        </p:nvSpPr>
        <p:spPr>
          <a:xfrm>
            <a:off x="4540992" y="3232560"/>
            <a:ext cx="901209" cy="307777"/>
          </a:xfrm>
          <a:prstGeom prst="rect">
            <a:avLst/>
          </a:prstGeom>
          <a:noFill/>
        </p:spPr>
        <p:txBody>
          <a:bodyPr wrap="none" rtlCol="0">
            <a:spAutoFit/>
          </a:bodyPr>
          <a:lstStyle/>
          <a:p>
            <a:r>
              <a:rPr lang="en-GB" dirty="0">
                <a:solidFill>
                  <a:srgbClr val="FF0000"/>
                </a:solidFill>
                <a:latin typeface="Nixie One"/>
              </a:rPr>
              <a:t>Page Title</a:t>
            </a:r>
            <a:endParaRPr lang="x-none" dirty="0">
              <a:solidFill>
                <a:srgbClr val="FF0000"/>
              </a:solidFill>
              <a:latin typeface="Nixie One"/>
            </a:endParaRPr>
          </a:p>
        </p:txBody>
      </p:sp>
      <p:pic>
        <p:nvPicPr>
          <p:cNvPr id="11" name="Picture 10">
            <a:extLst>
              <a:ext uri="{FF2B5EF4-FFF2-40B4-BE49-F238E27FC236}">
                <a16:creationId xmlns:a16="http://schemas.microsoft.com/office/drawing/2014/main" xmlns="" id="{F02E46FF-5504-4A84-A8F6-818A9FD1F406}"/>
              </a:ext>
            </a:extLst>
          </p:cNvPr>
          <p:cNvPicPr>
            <a:picLocks noChangeAspect="1"/>
          </p:cNvPicPr>
          <p:nvPr/>
        </p:nvPicPr>
        <p:blipFill>
          <a:blip r:embed="rId4"/>
          <a:stretch>
            <a:fillRect/>
          </a:stretch>
        </p:blipFill>
        <p:spPr>
          <a:xfrm>
            <a:off x="5404592" y="1436523"/>
            <a:ext cx="3413760" cy="1978945"/>
          </a:xfrm>
          <a:prstGeom prst="rect">
            <a:avLst/>
          </a:prstGeom>
        </p:spPr>
      </p:pic>
      <p:sp>
        <p:nvSpPr>
          <p:cNvPr id="12" name="Rectangle 11">
            <a:extLst>
              <a:ext uri="{FF2B5EF4-FFF2-40B4-BE49-F238E27FC236}">
                <a16:creationId xmlns:a16="http://schemas.microsoft.com/office/drawing/2014/main" xmlns="" id="{76A302C2-75A7-4ADD-B02E-E9B642FAEC63}"/>
              </a:ext>
            </a:extLst>
          </p:cNvPr>
          <p:cNvSpPr/>
          <p:nvPr/>
        </p:nvSpPr>
        <p:spPr>
          <a:xfrm>
            <a:off x="5831840" y="2425995"/>
            <a:ext cx="599440" cy="1343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14" name="Straight Arrow Connector 13">
            <a:extLst>
              <a:ext uri="{FF2B5EF4-FFF2-40B4-BE49-F238E27FC236}">
                <a16:creationId xmlns:a16="http://schemas.microsoft.com/office/drawing/2014/main" xmlns="" id="{63417AD6-3931-46E6-895F-6C056ACDFC15}"/>
              </a:ext>
            </a:extLst>
          </p:cNvPr>
          <p:cNvCxnSpPr/>
          <p:nvPr/>
        </p:nvCxnSpPr>
        <p:spPr>
          <a:xfrm flipV="1">
            <a:off x="4998720" y="2560320"/>
            <a:ext cx="833120" cy="6722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81935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F0B46D-F629-4085-9FD5-27E56E11978A}"/>
              </a:ext>
            </a:extLst>
          </p:cNvPr>
          <p:cNvSpPr>
            <a:spLocks noGrp="1"/>
          </p:cNvSpPr>
          <p:nvPr>
            <p:ph type="ctrTitle"/>
          </p:nvPr>
        </p:nvSpPr>
        <p:spPr/>
        <p:txBody>
          <a:bodyPr/>
          <a:lstStyle/>
          <a:p>
            <a:r>
              <a:rPr lang="en-GB" dirty="0"/>
              <a:t>6. Social Media</a:t>
            </a:r>
            <a:endParaRPr lang="x-none" dirty="0"/>
          </a:p>
        </p:txBody>
      </p:sp>
      <p:sp>
        <p:nvSpPr>
          <p:cNvPr id="3" name="Subtitle 2">
            <a:extLst>
              <a:ext uri="{FF2B5EF4-FFF2-40B4-BE49-F238E27FC236}">
                <a16:creationId xmlns:a16="http://schemas.microsoft.com/office/drawing/2014/main" xmlns="" id="{4689DF1B-2872-4024-BFB8-97FE6253A362}"/>
              </a:ext>
            </a:extLst>
          </p:cNvPr>
          <p:cNvSpPr>
            <a:spLocks noGrp="1"/>
          </p:cNvSpPr>
          <p:nvPr>
            <p:ph type="subTitle" idx="1"/>
          </p:nvPr>
        </p:nvSpPr>
        <p:spPr/>
        <p:txBody>
          <a:bodyPr/>
          <a:lstStyle/>
          <a:p>
            <a:endParaRPr lang="x-none"/>
          </a:p>
        </p:txBody>
      </p:sp>
    </p:spTree>
    <p:extLst>
      <p:ext uri="{BB962C8B-B14F-4D97-AF65-F5344CB8AC3E}">
        <p14:creationId xmlns:p14="http://schemas.microsoft.com/office/powerpoint/2010/main" val="1220369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108F1B9-F48C-4885-9540-8831A559FC54}"/>
              </a:ext>
            </a:extLst>
          </p:cNvPr>
          <p:cNvSpPr>
            <a:spLocks noGrp="1"/>
          </p:cNvSpPr>
          <p:nvPr>
            <p:ph type="title"/>
          </p:nvPr>
        </p:nvSpPr>
        <p:spPr/>
        <p:txBody>
          <a:bodyPr/>
          <a:lstStyle/>
          <a:p>
            <a:r>
              <a:rPr lang="en-GB" dirty="0"/>
              <a:t>Digital Marketing - Key Concepts</a:t>
            </a:r>
            <a:endParaRPr lang="x-none" dirty="0"/>
          </a:p>
        </p:txBody>
      </p:sp>
      <p:sp>
        <p:nvSpPr>
          <p:cNvPr id="5" name="Text Placeholder 4">
            <a:extLst>
              <a:ext uri="{FF2B5EF4-FFF2-40B4-BE49-F238E27FC236}">
                <a16:creationId xmlns:a16="http://schemas.microsoft.com/office/drawing/2014/main" xmlns="" id="{480C8978-BD20-428C-B872-694A090C9167}"/>
              </a:ext>
            </a:extLst>
          </p:cNvPr>
          <p:cNvSpPr>
            <a:spLocks noGrp="1"/>
          </p:cNvSpPr>
          <p:nvPr>
            <p:ph type="body" idx="1"/>
          </p:nvPr>
        </p:nvSpPr>
        <p:spPr/>
        <p:txBody>
          <a:bodyPr/>
          <a:lstStyle/>
          <a:p>
            <a:r>
              <a:rPr lang="en-GB" b="1" dirty="0"/>
              <a:t>Digital Marketing </a:t>
            </a:r>
            <a:r>
              <a:rPr lang="en-GB" dirty="0"/>
              <a:t>(aka Internet or online marketing), can be described as the </a:t>
            </a:r>
            <a:r>
              <a:rPr lang="en-GB" b="1" dirty="0"/>
              <a:t>set of techniques and technologies </a:t>
            </a:r>
            <a:r>
              <a:rPr lang="en-GB" dirty="0"/>
              <a:t>used to </a:t>
            </a:r>
            <a:r>
              <a:rPr lang="en-GB" b="1" dirty="0"/>
              <a:t>promote brands, products and services</a:t>
            </a:r>
            <a:r>
              <a:rPr lang="en-GB" dirty="0"/>
              <a:t> to </a:t>
            </a:r>
            <a:r>
              <a:rPr lang="en-GB" b="1" dirty="0"/>
              <a:t>consumers</a:t>
            </a:r>
            <a:r>
              <a:rPr lang="en-GB" dirty="0"/>
              <a:t> over a range of </a:t>
            </a:r>
            <a:r>
              <a:rPr lang="en-GB" b="1" dirty="0"/>
              <a:t>online channels</a:t>
            </a:r>
            <a:r>
              <a:rPr lang="en-GB" dirty="0"/>
              <a:t>.</a:t>
            </a:r>
            <a:endParaRPr lang="x-none" dirty="0"/>
          </a:p>
        </p:txBody>
      </p:sp>
    </p:spTree>
    <p:extLst>
      <p:ext uri="{BB962C8B-B14F-4D97-AF65-F5344CB8AC3E}">
        <p14:creationId xmlns:p14="http://schemas.microsoft.com/office/powerpoint/2010/main" val="13882413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B3390E9-DDDE-4B91-91A7-E61689EECAE8}"/>
              </a:ext>
            </a:extLst>
          </p:cNvPr>
          <p:cNvSpPr>
            <a:spLocks noGrp="1"/>
          </p:cNvSpPr>
          <p:nvPr>
            <p:ph type="title"/>
          </p:nvPr>
        </p:nvSpPr>
        <p:spPr/>
        <p:txBody>
          <a:bodyPr/>
          <a:lstStyle/>
          <a:p>
            <a:r>
              <a:rPr lang="en-GB" dirty="0"/>
              <a:t>Social Media</a:t>
            </a:r>
            <a:endParaRPr lang="x-none" dirty="0"/>
          </a:p>
        </p:txBody>
      </p:sp>
      <p:sp>
        <p:nvSpPr>
          <p:cNvPr id="5" name="Text Placeholder 4">
            <a:extLst>
              <a:ext uri="{FF2B5EF4-FFF2-40B4-BE49-F238E27FC236}">
                <a16:creationId xmlns:a16="http://schemas.microsoft.com/office/drawing/2014/main" xmlns="" id="{47FBD9EA-BF74-4813-A7A8-28FC4CE45EC3}"/>
              </a:ext>
            </a:extLst>
          </p:cNvPr>
          <p:cNvSpPr>
            <a:spLocks noGrp="1"/>
          </p:cNvSpPr>
          <p:nvPr>
            <p:ph type="body" idx="1"/>
          </p:nvPr>
        </p:nvSpPr>
        <p:spPr/>
        <p:txBody>
          <a:bodyPr/>
          <a:lstStyle/>
          <a:p>
            <a:r>
              <a:rPr lang="en-GB" sz="2000" dirty="0"/>
              <a:t>A social media platform is an online environment that allows users to connect and create online networks through the creation and exchange of content.</a:t>
            </a:r>
          </a:p>
          <a:p>
            <a:r>
              <a:rPr lang="en-GB" sz="2000" dirty="0"/>
              <a:t>Social Media Platforms</a:t>
            </a:r>
            <a:endParaRPr lang="x-none" sz="2000" dirty="0"/>
          </a:p>
        </p:txBody>
      </p:sp>
      <p:pic>
        <p:nvPicPr>
          <p:cNvPr id="6" name="Picture 5">
            <a:extLst>
              <a:ext uri="{FF2B5EF4-FFF2-40B4-BE49-F238E27FC236}">
                <a16:creationId xmlns:a16="http://schemas.microsoft.com/office/drawing/2014/main" xmlns="" id="{9C92E4AB-2491-4983-9CED-65FB92F75CBB}"/>
              </a:ext>
            </a:extLst>
          </p:cNvPr>
          <p:cNvPicPr>
            <a:picLocks noChangeAspect="1"/>
          </p:cNvPicPr>
          <p:nvPr/>
        </p:nvPicPr>
        <p:blipFill>
          <a:blip r:embed="rId2"/>
          <a:stretch>
            <a:fillRect/>
          </a:stretch>
        </p:blipFill>
        <p:spPr>
          <a:xfrm>
            <a:off x="3464560" y="2280121"/>
            <a:ext cx="1272882" cy="2721139"/>
          </a:xfrm>
          <a:prstGeom prst="rect">
            <a:avLst/>
          </a:prstGeom>
        </p:spPr>
      </p:pic>
      <p:pic>
        <p:nvPicPr>
          <p:cNvPr id="7" name="Picture 6">
            <a:extLst>
              <a:ext uri="{FF2B5EF4-FFF2-40B4-BE49-F238E27FC236}">
                <a16:creationId xmlns:a16="http://schemas.microsoft.com/office/drawing/2014/main" xmlns="" id="{500536DD-A504-43F6-BE55-104F0DF2729E}"/>
              </a:ext>
            </a:extLst>
          </p:cNvPr>
          <p:cNvPicPr>
            <a:picLocks noChangeAspect="1"/>
          </p:cNvPicPr>
          <p:nvPr/>
        </p:nvPicPr>
        <p:blipFill rotWithShape="1">
          <a:blip r:embed="rId3"/>
          <a:srcRect b="46183"/>
          <a:stretch/>
        </p:blipFill>
        <p:spPr>
          <a:xfrm>
            <a:off x="5662360" y="2370115"/>
            <a:ext cx="1436239" cy="2413620"/>
          </a:xfrm>
          <a:prstGeom prst="rect">
            <a:avLst/>
          </a:prstGeom>
        </p:spPr>
      </p:pic>
      <p:pic>
        <p:nvPicPr>
          <p:cNvPr id="8" name="Picture 7">
            <a:extLst>
              <a:ext uri="{FF2B5EF4-FFF2-40B4-BE49-F238E27FC236}">
                <a16:creationId xmlns:a16="http://schemas.microsoft.com/office/drawing/2014/main" xmlns="" id="{B438681A-2CF3-4574-BE86-F6F9F012E688}"/>
              </a:ext>
            </a:extLst>
          </p:cNvPr>
          <p:cNvPicPr>
            <a:picLocks noChangeAspect="1"/>
          </p:cNvPicPr>
          <p:nvPr/>
        </p:nvPicPr>
        <p:blipFill rotWithShape="1">
          <a:blip r:embed="rId3"/>
          <a:srcRect t="53322"/>
          <a:stretch/>
        </p:blipFill>
        <p:spPr>
          <a:xfrm>
            <a:off x="7945375" y="2602997"/>
            <a:ext cx="1047154" cy="1526334"/>
          </a:xfrm>
          <a:prstGeom prst="rect">
            <a:avLst/>
          </a:prstGeom>
        </p:spPr>
      </p:pic>
    </p:spTree>
    <p:extLst>
      <p:ext uri="{BB962C8B-B14F-4D97-AF65-F5344CB8AC3E}">
        <p14:creationId xmlns:p14="http://schemas.microsoft.com/office/powerpoint/2010/main" val="23499905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A5D73A-1B07-435B-AEF9-EAD13605D950}"/>
              </a:ext>
            </a:extLst>
          </p:cNvPr>
          <p:cNvSpPr>
            <a:spLocks noGrp="1"/>
          </p:cNvSpPr>
          <p:nvPr>
            <p:ph type="title"/>
          </p:nvPr>
        </p:nvSpPr>
        <p:spPr/>
        <p:txBody>
          <a:bodyPr/>
          <a:lstStyle/>
          <a:p>
            <a:r>
              <a:rPr lang="en-GB" dirty="0"/>
              <a:t>Social media marketing campaign</a:t>
            </a:r>
            <a:endParaRPr lang="x-none" dirty="0"/>
          </a:p>
        </p:txBody>
      </p:sp>
      <p:sp>
        <p:nvSpPr>
          <p:cNvPr id="3" name="Text Placeholder 2">
            <a:extLst>
              <a:ext uri="{FF2B5EF4-FFF2-40B4-BE49-F238E27FC236}">
                <a16:creationId xmlns:a16="http://schemas.microsoft.com/office/drawing/2014/main" xmlns="" id="{C4C669F9-3D5F-4589-933A-45E588944C1E}"/>
              </a:ext>
            </a:extLst>
          </p:cNvPr>
          <p:cNvSpPr>
            <a:spLocks noGrp="1"/>
          </p:cNvSpPr>
          <p:nvPr>
            <p:ph type="body" idx="1"/>
          </p:nvPr>
        </p:nvSpPr>
        <p:spPr/>
        <p:txBody>
          <a:bodyPr/>
          <a:lstStyle/>
          <a:p>
            <a:r>
              <a:rPr lang="en-GB" sz="2000" dirty="0"/>
              <a:t>An effective social media campaign is based on making connections and having conversations rather than broadcasting marketing messages.</a:t>
            </a:r>
          </a:p>
          <a:p>
            <a:r>
              <a:rPr lang="en-GB" sz="2000" dirty="0"/>
              <a:t>Excellent social media marketing campaign examples:</a:t>
            </a:r>
          </a:p>
          <a:p>
            <a:pPr lvl="1"/>
            <a:r>
              <a:rPr lang="en-GB" sz="2000" dirty="0"/>
              <a:t>Nike Risk Everything Campaign</a:t>
            </a:r>
          </a:p>
          <a:p>
            <a:pPr marL="508000" lvl="1" indent="0">
              <a:buNone/>
            </a:pPr>
            <a:endParaRPr lang="en-GB" sz="2000" b="1" dirty="0"/>
          </a:p>
          <a:p>
            <a:pPr marL="508000" lvl="1" indent="0">
              <a:buNone/>
            </a:pPr>
            <a:endParaRPr lang="en-GB" sz="2000" b="1" dirty="0"/>
          </a:p>
          <a:p>
            <a:pPr lvl="1"/>
            <a:r>
              <a:rPr lang="en-GB" sz="2000" dirty="0"/>
              <a:t>Apple #ShotOniPhone Campaign</a:t>
            </a:r>
          </a:p>
        </p:txBody>
      </p:sp>
      <p:pic>
        <p:nvPicPr>
          <p:cNvPr id="8194" name="Picture 2" descr="Nike Football launches &amp;quot;The Last Game&amp;quot; - Nike News">
            <a:extLst>
              <a:ext uri="{FF2B5EF4-FFF2-40B4-BE49-F238E27FC236}">
                <a16:creationId xmlns:a16="http://schemas.microsoft.com/office/drawing/2014/main" xmlns="" id="{CB191055-98B0-4321-B230-C9CD2A5A35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9041" y="2258510"/>
            <a:ext cx="2335916" cy="131395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Apple launches official Instagram account to show off iPhone photographers&amp;#39;  work - The Verge">
            <a:extLst>
              <a:ext uri="{FF2B5EF4-FFF2-40B4-BE49-F238E27FC236}">
                <a16:creationId xmlns:a16="http://schemas.microsoft.com/office/drawing/2014/main" xmlns="" id="{7F0DC46F-E08A-444D-AC56-983EF9F01E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470" y="3532521"/>
            <a:ext cx="1466344" cy="146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5370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F7E480-32A9-45F9-B821-E2A7A3F3B88A}"/>
              </a:ext>
            </a:extLst>
          </p:cNvPr>
          <p:cNvSpPr>
            <a:spLocks noGrp="1"/>
          </p:cNvSpPr>
          <p:nvPr>
            <p:ph type="title"/>
          </p:nvPr>
        </p:nvSpPr>
        <p:spPr/>
        <p:txBody>
          <a:bodyPr/>
          <a:lstStyle/>
          <a:p>
            <a:r>
              <a:rPr lang="en-GB" dirty="0"/>
              <a:t>Social media marketing campaign</a:t>
            </a:r>
            <a:endParaRPr lang="x-none" dirty="0"/>
          </a:p>
        </p:txBody>
      </p:sp>
      <p:sp>
        <p:nvSpPr>
          <p:cNvPr id="3" name="Text Placeholder 2">
            <a:extLst>
              <a:ext uri="{FF2B5EF4-FFF2-40B4-BE49-F238E27FC236}">
                <a16:creationId xmlns:a16="http://schemas.microsoft.com/office/drawing/2014/main" xmlns="" id="{42A104FA-E610-41EB-AC38-2BF125CE8F93}"/>
              </a:ext>
            </a:extLst>
          </p:cNvPr>
          <p:cNvSpPr>
            <a:spLocks noGrp="1"/>
          </p:cNvSpPr>
          <p:nvPr>
            <p:ph type="body" idx="1"/>
          </p:nvPr>
        </p:nvSpPr>
        <p:spPr/>
        <p:txBody>
          <a:bodyPr/>
          <a:lstStyle/>
          <a:p>
            <a:r>
              <a:rPr lang="en-GB" dirty="0"/>
              <a:t>When you are planning your social media marketing campaign there are a number of things to consider:</a:t>
            </a:r>
            <a:endParaRPr lang="x-none" dirty="0"/>
          </a:p>
          <a:p>
            <a:pPr lvl="1"/>
            <a:r>
              <a:rPr lang="en-GB" sz="2000" dirty="0"/>
              <a:t>Select appropriate platforms</a:t>
            </a:r>
          </a:p>
          <a:p>
            <a:pPr lvl="1"/>
            <a:r>
              <a:rPr lang="en-GB" sz="2000" dirty="0"/>
              <a:t>Plan suitable content</a:t>
            </a:r>
          </a:p>
          <a:p>
            <a:pPr lvl="1"/>
            <a:r>
              <a:rPr lang="en-GB" sz="2000" dirty="0"/>
              <a:t>Create content</a:t>
            </a:r>
          </a:p>
          <a:p>
            <a:pPr lvl="1"/>
            <a:r>
              <a:rPr lang="en-GB" sz="2000" dirty="0"/>
              <a:t>Track campaign</a:t>
            </a:r>
          </a:p>
          <a:p>
            <a:pPr lvl="1"/>
            <a:r>
              <a:rPr lang="en-GB" sz="2000" dirty="0"/>
              <a:t>Evaluate performance</a:t>
            </a:r>
            <a:endParaRPr lang="x-none" sz="2000" dirty="0"/>
          </a:p>
        </p:txBody>
      </p:sp>
    </p:spTree>
    <p:extLst>
      <p:ext uri="{BB962C8B-B14F-4D97-AF65-F5344CB8AC3E}">
        <p14:creationId xmlns:p14="http://schemas.microsoft.com/office/powerpoint/2010/main" val="11720438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DE421BB-851E-4FC1-B65A-F2C3EA60A49F}"/>
              </a:ext>
            </a:extLst>
          </p:cNvPr>
          <p:cNvSpPr>
            <a:spLocks noGrp="1"/>
          </p:cNvSpPr>
          <p:nvPr>
            <p:ph type="ctrTitle"/>
          </p:nvPr>
        </p:nvSpPr>
        <p:spPr/>
        <p:txBody>
          <a:bodyPr/>
          <a:lstStyle/>
          <a:p>
            <a:r>
              <a:rPr lang="en-GB" dirty="0"/>
              <a:t>7. Social Media Profile Types</a:t>
            </a:r>
            <a:endParaRPr lang="x-none" dirty="0"/>
          </a:p>
        </p:txBody>
      </p:sp>
      <p:sp>
        <p:nvSpPr>
          <p:cNvPr id="5" name="Subtitle 4">
            <a:extLst>
              <a:ext uri="{FF2B5EF4-FFF2-40B4-BE49-F238E27FC236}">
                <a16:creationId xmlns:a16="http://schemas.microsoft.com/office/drawing/2014/main" xmlns="" id="{DF5699F0-D1B1-42E4-B291-419C945C1232}"/>
              </a:ext>
            </a:extLst>
          </p:cNvPr>
          <p:cNvSpPr>
            <a:spLocks noGrp="1"/>
          </p:cNvSpPr>
          <p:nvPr>
            <p:ph type="subTitle" idx="1"/>
          </p:nvPr>
        </p:nvSpPr>
        <p:spPr/>
        <p:txBody>
          <a:bodyPr/>
          <a:lstStyle/>
          <a:p>
            <a:endParaRPr lang="x-none"/>
          </a:p>
        </p:txBody>
      </p:sp>
    </p:spTree>
    <p:extLst>
      <p:ext uri="{BB962C8B-B14F-4D97-AF65-F5344CB8AC3E}">
        <p14:creationId xmlns:p14="http://schemas.microsoft.com/office/powerpoint/2010/main" val="29778009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5F564E4-AAE7-41B8-ACEB-55EACE7399C4}"/>
              </a:ext>
            </a:extLst>
          </p:cNvPr>
          <p:cNvSpPr>
            <a:spLocks noGrp="1"/>
          </p:cNvSpPr>
          <p:nvPr>
            <p:ph type="title"/>
          </p:nvPr>
        </p:nvSpPr>
        <p:spPr/>
        <p:txBody>
          <a:bodyPr/>
          <a:lstStyle/>
          <a:p>
            <a:r>
              <a:rPr lang="en-GB" dirty="0"/>
              <a:t>Social Media Profile Types</a:t>
            </a:r>
            <a:endParaRPr lang="x-none" dirty="0"/>
          </a:p>
        </p:txBody>
      </p:sp>
      <p:sp>
        <p:nvSpPr>
          <p:cNvPr id="5" name="Text Placeholder 4">
            <a:extLst>
              <a:ext uri="{FF2B5EF4-FFF2-40B4-BE49-F238E27FC236}">
                <a16:creationId xmlns:a16="http://schemas.microsoft.com/office/drawing/2014/main" xmlns="" id="{8FC93452-B83D-4C76-A467-01FF141947DE}"/>
              </a:ext>
            </a:extLst>
          </p:cNvPr>
          <p:cNvSpPr>
            <a:spLocks noGrp="1"/>
          </p:cNvSpPr>
          <p:nvPr>
            <p:ph type="body" idx="1"/>
          </p:nvPr>
        </p:nvSpPr>
        <p:spPr/>
        <p:txBody>
          <a:bodyPr/>
          <a:lstStyle/>
          <a:p>
            <a:r>
              <a:rPr lang="en-GB" dirty="0"/>
              <a:t>Personal </a:t>
            </a:r>
          </a:p>
          <a:p>
            <a:r>
              <a:rPr lang="en-GB" dirty="0"/>
              <a:t>Business </a:t>
            </a:r>
          </a:p>
          <a:p>
            <a:r>
              <a:rPr lang="en-GB" dirty="0"/>
              <a:t>Groups</a:t>
            </a:r>
          </a:p>
          <a:p>
            <a:r>
              <a:rPr lang="en-GB" dirty="0"/>
              <a:t>Events</a:t>
            </a:r>
          </a:p>
        </p:txBody>
      </p:sp>
    </p:spTree>
    <p:extLst>
      <p:ext uri="{BB962C8B-B14F-4D97-AF65-F5344CB8AC3E}">
        <p14:creationId xmlns:p14="http://schemas.microsoft.com/office/powerpoint/2010/main" val="31861151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3A49DA1-125B-4B3D-ACA2-4BF07E633A2E}"/>
              </a:ext>
            </a:extLst>
          </p:cNvPr>
          <p:cNvSpPr>
            <a:spLocks noGrp="1"/>
          </p:cNvSpPr>
          <p:nvPr>
            <p:ph type="ctrTitle"/>
          </p:nvPr>
        </p:nvSpPr>
        <p:spPr/>
        <p:txBody>
          <a:bodyPr/>
          <a:lstStyle/>
          <a:p>
            <a:r>
              <a:rPr lang="en-GB" dirty="0"/>
              <a:t>8. Social Media Actions</a:t>
            </a:r>
            <a:endParaRPr lang="x-none" dirty="0"/>
          </a:p>
        </p:txBody>
      </p:sp>
      <p:sp>
        <p:nvSpPr>
          <p:cNvPr id="5" name="Subtitle 4">
            <a:extLst>
              <a:ext uri="{FF2B5EF4-FFF2-40B4-BE49-F238E27FC236}">
                <a16:creationId xmlns:a16="http://schemas.microsoft.com/office/drawing/2014/main" xmlns="" id="{181A42D1-321E-477B-B9BF-58E2AFC095C0}"/>
              </a:ext>
            </a:extLst>
          </p:cNvPr>
          <p:cNvSpPr>
            <a:spLocks noGrp="1"/>
          </p:cNvSpPr>
          <p:nvPr>
            <p:ph type="subTitle" idx="1"/>
          </p:nvPr>
        </p:nvSpPr>
        <p:spPr/>
        <p:txBody>
          <a:bodyPr/>
          <a:lstStyle/>
          <a:p>
            <a:endParaRPr lang="x-none"/>
          </a:p>
        </p:txBody>
      </p:sp>
    </p:spTree>
    <p:extLst>
      <p:ext uri="{BB962C8B-B14F-4D97-AF65-F5344CB8AC3E}">
        <p14:creationId xmlns:p14="http://schemas.microsoft.com/office/powerpoint/2010/main" val="6296879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94CF607-CCC8-4E55-9E84-6A4863187629}"/>
              </a:ext>
            </a:extLst>
          </p:cNvPr>
          <p:cNvSpPr>
            <a:spLocks noGrp="1"/>
          </p:cNvSpPr>
          <p:nvPr>
            <p:ph type="title"/>
          </p:nvPr>
        </p:nvSpPr>
        <p:spPr/>
        <p:txBody>
          <a:bodyPr/>
          <a:lstStyle/>
          <a:p>
            <a:r>
              <a:rPr lang="en-GB" dirty="0"/>
              <a:t>Social Media Actions</a:t>
            </a:r>
            <a:endParaRPr lang="x-none" dirty="0"/>
          </a:p>
        </p:txBody>
      </p:sp>
      <p:sp>
        <p:nvSpPr>
          <p:cNvPr id="5" name="Text Placeholder 4">
            <a:extLst>
              <a:ext uri="{FF2B5EF4-FFF2-40B4-BE49-F238E27FC236}">
                <a16:creationId xmlns:a16="http://schemas.microsoft.com/office/drawing/2014/main" xmlns="" id="{E6B0EF8B-60EF-4936-963E-DFE795DC8983}"/>
              </a:ext>
            </a:extLst>
          </p:cNvPr>
          <p:cNvSpPr>
            <a:spLocks noGrp="1"/>
          </p:cNvSpPr>
          <p:nvPr>
            <p:ph type="body" idx="1"/>
          </p:nvPr>
        </p:nvSpPr>
        <p:spPr/>
        <p:txBody>
          <a:bodyPr/>
          <a:lstStyle/>
          <a:p>
            <a:r>
              <a:rPr lang="en-GB" dirty="0"/>
              <a:t>Post</a:t>
            </a:r>
          </a:p>
          <a:p>
            <a:r>
              <a:rPr lang="en-GB" dirty="0"/>
              <a:t>Comment</a:t>
            </a:r>
          </a:p>
          <a:p>
            <a:r>
              <a:rPr lang="en-GB" dirty="0"/>
              <a:t>Share</a:t>
            </a:r>
          </a:p>
          <a:p>
            <a:r>
              <a:rPr lang="en-GB" dirty="0"/>
              <a:t>Like</a:t>
            </a:r>
          </a:p>
          <a:p>
            <a:r>
              <a:rPr lang="en-GB" dirty="0"/>
              <a:t>Tag</a:t>
            </a:r>
          </a:p>
          <a:p>
            <a:r>
              <a:rPr lang="en-GB" dirty="0"/>
              <a:t>Hashtag</a:t>
            </a:r>
          </a:p>
          <a:p>
            <a:r>
              <a:rPr lang="en-GB" dirty="0"/>
              <a:t>Follow </a:t>
            </a:r>
            <a:endParaRPr lang="x-none" dirty="0"/>
          </a:p>
        </p:txBody>
      </p:sp>
      <p:pic>
        <p:nvPicPr>
          <p:cNvPr id="10242" name="Picture 2" descr="Like love comment share social network icon Vector Image">
            <a:extLst>
              <a:ext uri="{FF2B5EF4-FFF2-40B4-BE49-F238E27FC236}">
                <a16:creationId xmlns:a16="http://schemas.microsoft.com/office/drawing/2014/main" xmlns="" id="{4C0FE061-0344-49D5-94AD-BC81D06183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418" b="44487"/>
          <a:stretch/>
        </p:blipFill>
        <p:spPr bwMode="auto">
          <a:xfrm>
            <a:off x="3683884" y="1724628"/>
            <a:ext cx="4762500" cy="1136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848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13C8D6-B3E4-4E12-A195-A92A8C0A471C}"/>
              </a:ext>
            </a:extLst>
          </p:cNvPr>
          <p:cNvSpPr>
            <a:spLocks noGrp="1"/>
          </p:cNvSpPr>
          <p:nvPr>
            <p:ph type="title"/>
          </p:nvPr>
        </p:nvSpPr>
        <p:spPr/>
        <p:txBody>
          <a:bodyPr/>
          <a:lstStyle/>
          <a:p>
            <a:r>
              <a:rPr lang="en-GB" dirty="0"/>
              <a:t>Posts on Social Media</a:t>
            </a:r>
            <a:endParaRPr lang="x-none" dirty="0"/>
          </a:p>
        </p:txBody>
      </p:sp>
      <p:sp>
        <p:nvSpPr>
          <p:cNvPr id="3" name="Text Placeholder 2">
            <a:extLst>
              <a:ext uri="{FF2B5EF4-FFF2-40B4-BE49-F238E27FC236}">
                <a16:creationId xmlns:a16="http://schemas.microsoft.com/office/drawing/2014/main" xmlns="" id="{FFECE024-44E6-4BEB-9D81-4217B93A9657}"/>
              </a:ext>
            </a:extLst>
          </p:cNvPr>
          <p:cNvSpPr>
            <a:spLocks noGrp="1"/>
          </p:cNvSpPr>
          <p:nvPr>
            <p:ph type="body" idx="1"/>
          </p:nvPr>
        </p:nvSpPr>
        <p:spPr/>
        <p:txBody>
          <a:bodyPr/>
          <a:lstStyle/>
          <a:p>
            <a:r>
              <a:rPr lang="en-GB" dirty="0"/>
              <a:t>Type of Posts on Facebook</a:t>
            </a:r>
          </a:p>
          <a:p>
            <a:pPr lvl="1"/>
            <a:r>
              <a:rPr lang="en-GB" sz="2000" dirty="0"/>
              <a:t>News</a:t>
            </a:r>
          </a:p>
          <a:p>
            <a:pPr lvl="1"/>
            <a:r>
              <a:rPr lang="en-GB" sz="2000" dirty="0"/>
              <a:t>Event</a:t>
            </a:r>
          </a:p>
          <a:p>
            <a:pPr lvl="1"/>
            <a:r>
              <a:rPr lang="en-GB" sz="2000" dirty="0"/>
              <a:t>Poll</a:t>
            </a:r>
          </a:p>
          <a:p>
            <a:pPr lvl="1"/>
            <a:r>
              <a:rPr lang="en-GB" sz="2000" dirty="0"/>
              <a:t>Offer</a:t>
            </a:r>
            <a:endParaRPr lang="x-none" sz="2000" dirty="0"/>
          </a:p>
        </p:txBody>
      </p:sp>
    </p:spTree>
    <p:extLst>
      <p:ext uri="{BB962C8B-B14F-4D97-AF65-F5344CB8AC3E}">
        <p14:creationId xmlns:p14="http://schemas.microsoft.com/office/powerpoint/2010/main" val="26722933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49A0E94-8004-43FD-91DC-CD55F84E7B58}"/>
              </a:ext>
            </a:extLst>
          </p:cNvPr>
          <p:cNvSpPr>
            <a:spLocks noGrp="1"/>
          </p:cNvSpPr>
          <p:nvPr>
            <p:ph type="ctrTitle"/>
          </p:nvPr>
        </p:nvSpPr>
        <p:spPr/>
        <p:txBody>
          <a:bodyPr/>
          <a:lstStyle/>
          <a:p>
            <a:r>
              <a:rPr lang="en-GB" dirty="0"/>
              <a:t>9. Social Media Management Services</a:t>
            </a:r>
            <a:endParaRPr lang="x-none" dirty="0"/>
          </a:p>
        </p:txBody>
      </p:sp>
      <p:sp>
        <p:nvSpPr>
          <p:cNvPr id="5" name="Subtitle 4">
            <a:extLst>
              <a:ext uri="{FF2B5EF4-FFF2-40B4-BE49-F238E27FC236}">
                <a16:creationId xmlns:a16="http://schemas.microsoft.com/office/drawing/2014/main" xmlns="" id="{BA8A957D-DA72-4D3E-8672-6497A284E6E2}"/>
              </a:ext>
            </a:extLst>
          </p:cNvPr>
          <p:cNvSpPr>
            <a:spLocks noGrp="1"/>
          </p:cNvSpPr>
          <p:nvPr>
            <p:ph type="subTitle" idx="1"/>
          </p:nvPr>
        </p:nvSpPr>
        <p:spPr/>
        <p:txBody>
          <a:bodyPr/>
          <a:lstStyle/>
          <a:p>
            <a:endParaRPr lang="x-none"/>
          </a:p>
        </p:txBody>
      </p:sp>
    </p:spTree>
    <p:extLst>
      <p:ext uri="{BB962C8B-B14F-4D97-AF65-F5344CB8AC3E}">
        <p14:creationId xmlns:p14="http://schemas.microsoft.com/office/powerpoint/2010/main" val="4608044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5E1FEF-A486-4A0E-B5EB-78741066EB9B}"/>
              </a:ext>
            </a:extLst>
          </p:cNvPr>
          <p:cNvSpPr>
            <a:spLocks noGrp="1"/>
          </p:cNvSpPr>
          <p:nvPr>
            <p:ph type="title"/>
          </p:nvPr>
        </p:nvSpPr>
        <p:spPr/>
        <p:txBody>
          <a:bodyPr/>
          <a:lstStyle/>
          <a:p>
            <a:r>
              <a:rPr lang="en-GB" dirty="0"/>
              <a:t>Social Media Management Services Tools</a:t>
            </a:r>
            <a:endParaRPr lang="x-none" dirty="0"/>
          </a:p>
        </p:txBody>
      </p:sp>
      <p:sp>
        <p:nvSpPr>
          <p:cNvPr id="5" name="Text Placeholder 4">
            <a:extLst>
              <a:ext uri="{FF2B5EF4-FFF2-40B4-BE49-F238E27FC236}">
                <a16:creationId xmlns:a16="http://schemas.microsoft.com/office/drawing/2014/main" xmlns="" id="{D669D7DF-D87B-455D-BD37-B42B2365510A}"/>
              </a:ext>
            </a:extLst>
          </p:cNvPr>
          <p:cNvSpPr>
            <a:spLocks noGrp="1"/>
          </p:cNvSpPr>
          <p:nvPr>
            <p:ph type="body" idx="1"/>
          </p:nvPr>
        </p:nvSpPr>
        <p:spPr/>
        <p:txBody>
          <a:bodyPr/>
          <a:lstStyle/>
          <a:p>
            <a:pPr algn="l"/>
            <a:r>
              <a:rPr lang="en-GB" sz="1800" b="0" i="0" u="none" strike="noStrike" baseline="0" dirty="0">
                <a:latin typeface="Helvetica" panose="020B0604020202020204" pitchFamily="34" charset="0"/>
              </a:rPr>
              <a:t>For organisations that manage many social media profiles across multiple platforms, social media management services can help make the tasks more efficient.</a:t>
            </a:r>
            <a:endParaRPr lang="en-GB" dirty="0"/>
          </a:p>
          <a:p>
            <a:endParaRPr lang="x-none" dirty="0"/>
          </a:p>
        </p:txBody>
      </p:sp>
      <p:pic>
        <p:nvPicPr>
          <p:cNvPr id="11266" name="Picture 2" descr="Hootsuite Review | PCMag">
            <a:extLst>
              <a:ext uri="{FF2B5EF4-FFF2-40B4-BE49-F238E27FC236}">
                <a16:creationId xmlns:a16="http://schemas.microsoft.com/office/drawing/2014/main" xmlns="" id="{5F57C624-3ED6-4459-972C-2B17703B4E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7650"/>
          <a:stretch/>
        </p:blipFill>
        <p:spPr bwMode="auto">
          <a:xfrm>
            <a:off x="2288007" y="3690159"/>
            <a:ext cx="2437809" cy="1130165"/>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IFTTT on the App Store">
            <a:extLst>
              <a:ext uri="{FF2B5EF4-FFF2-40B4-BE49-F238E27FC236}">
                <a16:creationId xmlns:a16="http://schemas.microsoft.com/office/drawing/2014/main" xmlns="" id="{FE57F33C-05DB-45DA-B9B6-A00A9FF063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3905" y="2304384"/>
            <a:ext cx="2997843" cy="1573868"/>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Sprout Social: Social Media Management Solutions">
            <a:extLst>
              <a:ext uri="{FF2B5EF4-FFF2-40B4-BE49-F238E27FC236}">
                <a16:creationId xmlns:a16="http://schemas.microsoft.com/office/drawing/2014/main" xmlns="" id="{10B5912E-20BF-40FC-97D2-D3FD712D44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2505" y="2463475"/>
            <a:ext cx="1798779" cy="12556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xmlns="" id="{D65698B1-C239-48B2-AD5D-8AE48EC3D10D}"/>
              </a:ext>
            </a:extLst>
          </p:cNvPr>
          <p:cNvPicPr>
            <a:picLocks noChangeAspect="1"/>
          </p:cNvPicPr>
          <p:nvPr/>
        </p:nvPicPr>
        <p:blipFill>
          <a:blip r:embed="rId5"/>
          <a:stretch>
            <a:fillRect/>
          </a:stretch>
        </p:blipFill>
        <p:spPr>
          <a:xfrm>
            <a:off x="4725816" y="3769705"/>
            <a:ext cx="2260157" cy="1103592"/>
          </a:xfrm>
          <a:prstGeom prst="rect">
            <a:avLst/>
          </a:prstGeom>
        </p:spPr>
      </p:pic>
    </p:spTree>
    <p:extLst>
      <p:ext uri="{BB962C8B-B14F-4D97-AF65-F5344CB8AC3E}">
        <p14:creationId xmlns:p14="http://schemas.microsoft.com/office/powerpoint/2010/main" val="194117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DCB203-A844-48C9-B12F-B99B0C6938D6}"/>
              </a:ext>
            </a:extLst>
          </p:cNvPr>
          <p:cNvSpPr>
            <a:spLocks noGrp="1"/>
          </p:cNvSpPr>
          <p:nvPr>
            <p:ph type="title"/>
          </p:nvPr>
        </p:nvSpPr>
        <p:spPr/>
        <p:txBody>
          <a:bodyPr/>
          <a:lstStyle/>
          <a:p>
            <a:r>
              <a:rPr lang="en-GB" dirty="0"/>
              <a:t>Importance of Digital Marketing</a:t>
            </a:r>
            <a:endParaRPr lang="x-none" dirty="0"/>
          </a:p>
        </p:txBody>
      </p:sp>
      <p:sp>
        <p:nvSpPr>
          <p:cNvPr id="3" name="Text Placeholder 2">
            <a:extLst>
              <a:ext uri="{FF2B5EF4-FFF2-40B4-BE49-F238E27FC236}">
                <a16:creationId xmlns:a16="http://schemas.microsoft.com/office/drawing/2014/main" xmlns="" id="{152D4250-278B-4E65-973F-86441FE441DE}"/>
              </a:ext>
            </a:extLst>
          </p:cNvPr>
          <p:cNvSpPr>
            <a:spLocks noGrp="1"/>
          </p:cNvSpPr>
          <p:nvPr>
            <p:ph type="body" idx="1"/>
          </p:nvPr>
        </p:nvSpPr>
        <p:spPr/>
        <p:txBody>
          <a:bodyPr/>
          <a:lstStyle/>
          <a:p>
            <a:r>
              <a:rPr lang="en-GB" dirty="0"/>
              <a:t>On average, Facebook users scroll </a:t>
            </a:r>
            <a:r>
              <a:rPr lang="en-GB" sz="3200" b="1" dirty="0"/>
              <a:t>90m</a:t>
            </a:r>
            <a:r>
              <a:rPr lang="en-GB" dirty="0"/>
              <a:t> metres of news feed per day.</a:t>
            </a:r>
          </a:p>
          <a:p>
            <a:endParaRPr lang="en-GB" sz="2000" dirty="0"/>
          </a:p>
          <a:p>
            <a:r>
              <a:rPr lang="en-GB" dirty="0"/>
              <a:t>In 2020, total turnover generated by local businesses  in Malta through e-commerce sales amounted to </a:t>
            </a:r>
            <a:r>
              <a:rPr lang="en-GB" sz="3200" b="1" dirty="0"/>
              <a:t>€2.1Billion </a:t>
            </a:r>
            <a:r>
              <a:rPr lang="en-GB" dirty="0"/>
              <a:t>(NSO)</a:t>
            </a:r>
          </a:p>
          <a:p>
            <a:endParaRPr lang="x-none" dirty="0"/>
          </a:p>
        </p:txBody>
      </p:sp>
    </p:spTree>
    <p:extLst>
      <p:ext uri="{BB962C8B-B14F-4D97-AF65-F5344CB8AC3E}">
        <p14:creationId xmlns:p14="http://schemas.microsoft.com/office/powerpoint/2010/main" val="16100891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023DBA-55DD-4F78-B3DC-58B281E4787A}"/>
              </a:ext>
            </a:extLst>
          </p:cNvPr>
          <p:cNvSpPr>
            <a:spLocks noGrp="1"/>
          </p:cNvSpPr>
          <p:nvPr>
            <p:ph type="title"/>
          </p:nvPr>
        </p:nvSpPr>
        <p:spPr/>
        <p:txBody>
          <a:bodyPr/>
          <a:lstStyle/>
          <a:p>
            <a:r>
              <a:rPr lang="en-GB" dirty="0"/>
              <a:t>URL Shortener</a:t>
            </a:r>
            <a:endParaRPr lang="x-none" dirty="0"/>
          </a:p>
        </p:txBody>
      </p:sp>
      <p:sp>
        <p:nvSpPr>
          <p:cNvPr id="3" name="Text Placeholder 2">
            <a:extLst>
              <a:ext uri="{FF2B5EF4-FFF2-40B4-BE49-F238E27FC236}">
                <a16:creationId xmlns:a16="http://schemas.microsoft.com/office/drawing/2014/main" xmlns="" id="{A8F5AE0D-BF38-490F-9EF3-B48F7B13C347}"/>
              </a:ext>
            </a:extLst>
          </p:cNvPr>
          <p:cNvSpPr>
            <a:spLocks noGrp="1"/>
          </p:cNvSpPr>
          <p:nvPr>
            <p:ph type="body" idx="1"/>
          </p:nvPr>
        </p:nvSpPr>
        <p:spPr/>
        <p:txBody>
          <a:bodyPr/>
          <a:lstStyle/>
          <a:p>
            <a:r>
              <a:rPr lang="en-GB" dirty="0"/>
              <a:t>There are many URL shortener services available but some common ones include</a:t>
            </a:r>
          </a:p>
          <a:p>
            <a:pPr lvl="1"/>
            <a:r>
              <a:rPr lang="en-GB" sz="2000" dirty="0"/>
              <a:t>bit.ly</a:t>
            </a:r>
            <a:endParaRPr lang="x-none" sz="2000" dirty="0"/>
          </a:p>
          <a:p>
            <a:pPr lvl="1"/>
            <a:r>
              <a:rPr lang="en-GB" sz="2000" dirty="0"/>
              <a:t>goo.gl (Google’s URL Shortener)</a:t>
            </a:r>
          </a:p>
          <a:p>
            <a:pPr lvl="1"/>
            <a:r>
              <a:rPr lang="en-GB" sz="2000" dirty="0"/>
              <a:t>tinyurl.com</a:t>
            </a:r>
          </a:p>
          <a:p>
            <a:pPr lvl="1"/>
            <a:r>
              <a:rPr lang="en-GB" sz="2000" dirty="0"/>
              <a:t>ow.ly</a:t>
            </a:r>
          </a:p>
        </p:txBody>
      </p:sp>
      <p:pic>
        <p:nvPicPr>
          <p:cNvPr id="7" name="Picture 6">
            <a:extLst>
              <a:ext uri="{FF2B5EF4-FFF2-40B4-BE49-F238E27FC236}">
                <a16:creationId xmlns:a16="http://schemas.microsoft.com/office/drawing/2014/main" xmlns="" id="{1B4D713A-0DCF-4DC9-8255-780059632EA1}"/>
              </a:ext>
            </a:extLst>
          </p:cNvPr>
          <p:cNvPicPr>
            <a:picLocks noChangeAspect="1"/>
          </p:cNvPicPr>
          <p:nvPr/>
        </p:nvPicPr>
        <p:blipFill rotWithShape="1">
          <a:blip r:embed="rId2"/>
          <a:srcRect b="28224"/>
          <a:stretch/>
        </p:blipFill>
        <p:spPr>
          <a:xfrm>
            <a:off x="1487784" y="3489444"/>
            <a:ext cx="7218108" cy="549156"/>
          </a:xfrm>
          <a:prstGeom prst="rect">
            <a:avLst/>
          </a:prstGeom>
        </p:spPr>
      </p:pic>
      <p:pic>
        <p:nvPicPr>
          <p:cNvPr id="9" name="Picture 8">
            <a:extLst>
              <a:ext uri="{FF2B5EF4-FFF2-40B4-BE49-F238E27FC236}">
                <a16:creationId xmlns:a16="http://schemas.microsoft.com/office/drawing/2014/main" xmlns="" id="{60EE3235-429C-4947-858E-04F38E03E3A2}"/>
              </a:ext>
            </a:extLst>
          </p:cNvPr>
          <p:cNvPicPr>
            <a:picLocks noChangeAspect="1"/>
          </p:cNvPicPr>
          <p:nvPr/>
        </p:nvPicPr>
        <p:blipFill rotWithShape="1">
          <a:blip r:embed="rId3"/>
          <a:srcRect b="61221"/>
          <a:stretch/>
        </p:blipFill>
        <p:spPr>
          <a:xfrm>
            <a:off x="1487784" y="4210049"/>
            <a:ext cx="7222574" cy="453389"/>
          </a:xfrm>
          <a:prstGeom prst="rect">
            <a:avLst/>
          </a:prstGeom>
        </p:spPr>
      </p:pic>
      <p:sp>
        <p:nvSpPr>
          <p:cNvPr id="10" name="TextBox 9">
            <a:extLst>
              <a:ext uri="{FF2B5EF4-FFF2-40B4-BE49-F238E27FC236}">
                <a16:creationId xmlns:a16="http://schemas.microsoft.com/office/drawing/2014/main" xmlns="" id="{FCEDAE70-08A1-4A4C-A50D-1622BA296F0C}"/>
              </a:ext>
            </a:extLst>
          </p:cNvPr>
          <p:cNvSpPr txBox="1"/>
          <p:nvPr/>
        </p:nvSpPr>
        <p:spPr>
          <a:xfrm>
            <a:off x="585785" y="3569110"/>
            <a:ext cx="862737" cy="307777"/>
          </a:xfrm>
          <a:prstGeom prst="rect">
            <a:avLst/>
          </a:prstGeom>
          <a:noFill/>
        </p:spPr>
        <p:txBody>
          <a:bodyPr wrap="none" rtlCol="0">
            <a:spAutoFit/>
          </a:bodyPr>
          <a:lstStyle/>
          <a:p>
            <a:r>
              <a:rPr lang="en-GB" dirty="0">
                <a:latin typeface="Nixie One"/>
              </a:rPr>
              <a:t>Long URL</a:t>
            </a:r>
            <a:endParaRPr lang="x-none" dirty="0">
              <a:latin typeface="Nixie One"/>
            </a:endParaRPr>
          </a:p>
        </p:txBody>
      </p:sp>
      <p:sp>
        <p:nvSpPr>
          <p:cNvPr id="11" name="TextBox 10">
            <a:extLst>
              <a:ext uri="{FF2B5EF4-FFF2-40B4-BE49-F238E27FC236}">
                <a16:creationId xmlns:a16="http://schemas.microsoft.com/office/drawing/2014/main" xmlns="" id="{CEEEBF4A-EB11-4544-B661-594963E3901E}"/>
              </a:ext>
            </a:extLst>
          </p:cNvPr>
          <p:cNvSpPr txBox="1"/>
          <p:nvPr/>
        </p:nvSpPr>
        <p:spPr>
          <a:xfrm>
            <a:off x="555329" y="4297602"/>
            <a:ext cx="907621" cy="307777"/>
          </a:xfrm>
          <a:prstGeom prst="rect">
            <a:avLst/>
          </a:prstGeom>
          <a:noFill/>
        </p:spPr>
        <p:txBody>
          <a:bodyPr wrap="none" rtlCol="0">
            <a:spAutoFit/>
          </a:bodyPr>
          <a:lstStyle/>
          <a:p>
            <a:r>
              <a:rPr lang="en-GB" dirty="0">
                <a:latin typeface="Nixie One"/>
              </a:rPr>
              <a:t>Short URL</a:t>
            </a:r>
            <a:endParaRPr lang="x-none" dirty="0">
              <a:latin typeface="Nixie One"/>
            </a:endParaRPr>
          </a:p>
        </p:txBody>
      </p:sp>
    </p:spTree>
    <p:extLst>
      <p:ext uri="{BB962C8B-B14F-4D97-AF65-F5344CB8AC3E}">
        <p14:creationId xmlns:p14="http://schemas.microsoft.com/office/powerpoint/2010/main" val="32337401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F873687-75D7-467E-96DA-DE61D16CF359}"/>
              </a:ext>
            </a:extLst>
          </p:cNvPr>
          <p:cNvSpPr>
            <a:spLocks noGrp="1"/>
          </p:cNvSpPr>
          <p:nvPr>
            <p:ph type="ctrTitle"/>
          </p:nvPr>
        </p:nvSpPr>
        <p:spPr/>
        <p:txBody>
          <a:bodyPr/>
          <a:lstStyle/>
          <a:p>
            <a:r>
              <a:rPr lang="en-GB" dirty="0"/>
              <a:t>10. Social Media Marketing &amp; Promotion</a:t>
            </a:r>
            <a:endParaRPr lang="x-none" dirty="0"/>
          </a:p>
        </p:txBody>
      </p:sp>
      <p:sp>
        <p:nvSpPr>
          <p:cNvPr id="5" name="Subtitle 4">
            <a:extLst>
              <a:ext uri="{FF2B5EF4-FFF2-40B4-BE49-F238E27FC236}">
                <a16:creationId xmlns:a16="http://schemas.microsoft.com/office/drawing/2014/main" xmlns="" id="{9E544950-FBDF-4140-B8FE-78E87A92A914}"/>
              </a:ext>
            </a:extLst>
          </p:cNvPr>
          <p:cNvSpPr>
            <a:spLocks noGrp="1"/>
          </p:cNvSpPr>
          <p:nvPr>
            <p:ph type="subTitle" idx="1"/>
          </p:nvPr>
        </p:nvSpPr>
        <p:spPr/>
        <p:txBody>
          <a:bodyPr/>
          <a:lstStyle/>
          <a:p>
            <a:endParaRPr lang="x-none"/>
          </a:p>
        </p:txBody>
      </p:sp>
    </p:spTree>
    <p:extLst>
      <p:ext uri="{BB962C8B-B14F-4D97-AF65-F5344CB8AC3E}">
        <p14:creationId xmlns:p14="http://schemas.microsoft.com/office/powerpoint/2010/main" val="22692278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F035587-7E86-482E-AD37-D27063D95A8E}"/>
              </a:ext>
            </a:extLst>
          </p:cNvPr>
          <p:cNvSpPr>
            <a:spLocks noGrp="1"/>
          </p:cNvSpPr>
          <p:nvPr>
            <p:ph type="title"/>
          </p:nvPr>
        </p:nvSpPr>
        <p:spPr/>
        <p:txBody>
          <a:bodyPr/>
          <a:lstStyle/>
          <a:p>
            <a:r>
              <a:rPr lang="en-GB" dirty="0"/>
              <a:t>Influencers, Reviews &amp; Rereferrals</a:t>
            </a:r>
            <a:endParaRPr lang="x-none" dirty="0"/>
          </a:p>
        </p:txBody>
      </p:sp>
      <p:sp>
        <p:nvSpPr>
          <p:cNvPr id="5" name="Text Placeholder 4">
            <a:extLst>
              <a:ext uri="{FF2B5EF4-FFF2-40B4-BE49-F238E27FC236}">
                <a16:creationId xmlns:a16="http://schemas.microsoft.com/office/drawing/2014/main" xmlns="" id="{B014D6DA-3A13-4CEF-BDFA-F9F43553CF06}"/>
              </a:ext>
            </a:extLst>
          </p:cNvPr>
          <p:cNvSpPr>
            <a:spLocks noGrp="1"/>
          </p:cNvSpPr>
          <p:nvPr>
            <p:ph type="body" idx="1"/>
          </p:nvPr>
        </p:nvSpPr>
        <p:spPr>
          <a:xfrm>
            <a:off x="337931" y="1080052"/>
            <a:ext cx="8586150" cy="3845923"/>
          </a:xfrm>
        </p:spPr>
        <p:txBody>
          <a:bodyPr/>
          <a:lstStyle/>
          <a:p>
            <a:r>
              <a:rPr lang="en-GB" sz="2000" b="1" dirty="0"/>
              <a:t>Influencers</a:t>
            </a:r>
            <a:r>
              <a:rPr lang="en-GB" sz="2000" dirty="0"/>
              <a:t> are social media power users who have built up a large number of followers on social media in their field. Influencers are highly respected by their followers. </a:t>
            </a:r>
          </a:p>
          <a:p>
            <a:r>
              <a:rPr lang="en-GB" sz="2000" b="1" dirty="0"/>
              <a:t>Reviews</a:t>
            </a:r>
            <a:r>
              <a:rPr lang="en-GB" sz="2000" dirty="0"/>
              <a:t> are an evaluation of a product or service by a customer or a third-party. </a:t>
            </a:r>
          </a:p>
          <a:p>
            <a:endParaRPr lang="en-GB" sz="2000" dirty="0"/>
          </a:p>
          <a:p>
            <a:endParaRPr lang="en-GB" sz="2000" dirty="0"/>
          </a:p>
          <a:p>
            <a:endParaRPr lang="en-GB" sz="2000" dirty="0"/>
          </a:p>
          <a:p>
            <a:r>
              <a:rPr lang="en-GB" sz="2000" dirty="0"/>
              <a:t>A </a:t>
            </a:r>
            <a:r>
              <a:rPr lang="en-GB" sz="2000" b="1" dirty="0"/>
              <a:t>referral</a:t>
            </a:r>
            <a:r>
              <a:rPr lang="en-GB" sz="2000" dirty="0"/>
              <a:t> is a website visitor that has come to your site from clicking a link on another site.</a:t>
            </a:r>
            <a:endParaRPr lang="x-none" sz="2000" dirty="0"/>
          </a:p>
        </p:txBody>
      </p:sp>
      <p:pic>
        <p:nvPicPr>
          <p:cNvPr id="7" name="Picture 6">
            <a:extLst>
              <a:ext uri="{FF2B5EF4-FFF2-40B4-BE49-F238E27FC236}">
                <a16:creationId xmlns:a16="http://schemas.microsoft.com/office/drawing/2014/main" xmlns="" id="{97025ED0-EC71-4DCF-B28B-6C9EEF2AC7FC}"/>
              </a:ext>
            </a:extLst>
          </p:cNvPr>
          <p:cNvPicPr>
            <a:picLocks noChangeAspect="1"/>
          </p:cNvPicPr>
          <p:nvPr/>
        </p:nvPicPr>
        <p:blipFill>
          <a:blip r:embed="rId3"/>
          <a:stretch>
            <a:fillRect/>
          </a:stretch>
        </p:blipFill>
        <p:spPr>
          <a:xfrm>
            <a:off x="3752405" y="2666641"/>
            <a:ext cx="4940183" cy="1223187"/>
          </a:xfrm>
          <a:prstGeom prst="rect">
            <a:avLst/>
          </a:prstGeom>
        </p:spPr>
      </p:pic>
    </p:spTree>
    <p:extLst>
      <p:ext uri="{BB962C8B-B14F-4D97-AF65-F5344CB8AC3E}">
        <p14:creationId xmlns:p14="http://schemas.microsoft.com/office/powerpoint/2010/main" val="24073873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D35596-FAA5-498E-9204-40932AEEC2A1}"/>
              </a:ext>
            </a:extLst>
          </p:cNvPr>
          <p:cNvSpPr>
            <a:spLocks noGrp="1"/>
          </p:cNvSpPr>
          <p:nvPr>
            <p:ph type="title"/>
          </p:nvPr>
        </p:nvSpPr>
        <p:spPr/>
        <p:txBody>
          <a:bodyPr/>
          <a:lstStyle/>
          <a:p>
            <a:r>
              <a:rPr lang="en-GB" dirty="0"/>
              <a:t>Targeted Audience</a:t>
            </a:r>
            <a:endParaRPr lang="x-none" dirty="0"/>
          </a:p>
        </p:txBody>
      </p:sp>
      <p:sp>
        <p:nvSpPr>
          <p:cNvPr id="3" name="Text Placeholder 2">
            <a:extLst>
              <a:ext uri="{FF2B5EF4-FFF2-40B4-BE49-F238E27FC236}">
                <a16:creationId xmlns:a16="http://schemas.microsoft.com/office/drawing/2014/main" xmlns="" id="{7FA2877B-504C-4E83-965A-7E3325EC6DCA}"/>
              </a:ext>
            </a:extLst>
          </p:cNvPr>
          <p:cNvSpPr>
            <a:spLocks noGrp="1"/>
          </p:cNvSpPr>
          <p:nvPr>
            <p:ph type="body" idx="1"/>
          </p:nvPr>
        </p:nvSpPr>
        <p:spPr/>
        <p:txBody>
          <a:bodyPr/>
          <a:lstStyle/>
          <a:p>
            <a:r>
              <a:rPr lang="en-GB" dirty="0"/>
              <a:t>A targeted audience is a particular group which a product or service is aimed towards.</a:t>
            </a:r>
          </a:p>
          <a:p>
            <a:r>
              <a:rPr lang="en-GB" dirty="0"/>
              <a:t>Content should be tailored depending on the targeted audience. </a:t>
            </a:r>
          </a:p>
          <a:p>
            <a:r>
              <a:rPr lang="en-GB" dirty="0"/>
              <a:t>Social media platforms allow very specific audience targeting</a:t>
            </a:r>
            <a:endParaRPr lang="x-none" dirty="0"/>
          </a:p>
        </p:txBody>
      </p:sp>
    </p:spTree>
    <p:extLst>
      <p:ext uri="{BB962C8B-B14F-4D97-AF65-F5344CB8AC3E}">
        <p14:creationId xmlns:p14="http://schemas.microsoft.com/office/powerpoint/2010/main" val="23370527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EBE207-57C6-416A-AA7B-745A8DF722C4}"/>
              </a:ext>
            </a:extLst>
          </p:cNvPr>
          <p:cNvSpPr>
            <a:spLocks noGrp="1"/>
          </p:cNvSpPr>
          <p:nvPr>
            <p:ph type="title"/>
          </p:nvPr>
        </p:nvSpPr>
        <p:spPr/>
        <p:txBody>
          <a:bodyPr/>
          <a:lstStyle/>
          <a:p>
            <a:r>
              <a:rPr lang="en-GB" dirty="0"/>
              <a:t>Engaging Content</a:t>
            </a:r>
            <a:endParaRPr lang="x-none" dirty="0"/>
          </a:p>
        </p:txBody>
      </p:sp>
      <p:sp>
        <p:nvSpPr>
          <p:cNvPr id="3" name="Text Placeholder 2">
            <a:extLst>
              <a:ext uri="{FF2B5EF4-FFF2-40B4-BE49-F238E27FC236}">
                <a16:creationId xmlns:a16="http://schemas.microsoft.com/office/drawing/2014/main" xmlns="" id="{2F8469B1-0FEE-42E4-BD32-8551C42DCD2C}"/>
              </a:ext>
            </a:extLst>
          </p:cNvPr>
          <p:cNvSpPr>
            <a:spLocks noGrp="1"/>
          </p:cNvSpPr>
          <p:nvPr>
            <p:ph type="body" idx="1"/>
          </p:nvPr>
        </p:nvSpPr>
        <p:spPr/>
        <p:txBody>
          <a:bodyPr/>
          <a:lstStyle/>
          <a:p>
            <a:r>
              <a:rPr lang="en-GB" sz="2000" dirty="0"/>
              <a:t>Video marketing is widely used in digital marketing. Why?</a:t>
            </a:r>
          </a:p>
          <a:p>
            <a:pPr lvl="1"/>
            <a:r>
              <a:rPr lang="en-GB" sz="2000" dirty="0"/>
              <a:t>Can create higher engagement and leave a lasting impact and </a:t>
            </a:r>
          </a:p>
          <a:p>
            <a:pPr lvl="1"/>
            <a:r>
              <a:rPr lang="en-GB" sz="2000" dirty="0"/>
              <a:t>Communicate information more easily</a:t>
            </a:r>
          </a:p>
          <a:p>
            <a:pPr lvl="1"/>
            <a:endParaRPr lang="en-GB" sz="2000" dirty="0"/>
          </a:p>
          <a:p>
            <a:pPr marL="457200" lvl="1">
              <a:spcBef>
                <a:spcPts val="600"/>
              </a:spcBef>
              <a:buFont typeface="Nixie One"/>
              <a:buChar char="▪"/>
            </a:pPr>
            <a:r>
              <a:rPr lang="en-GB" sz="2000" dirty="0"/>
              <a:t>Popular types of video on social media</a:t>
            </a:r>
          </a:p>
          <a:p>
            <a:pPr marL="914400" lvl="2">
              <a:spcBef>
                <a:spcPts val="600"/>
              </a:spcBef>
              <a:buFont typeface="Nixie One"/>
              <a:buChar char="▪"/>
            </a:pPr>
            <a:r>
              <a:rPr lang="en-GB" sz="2000" dirty="0"/>
              <a:t>Emotionally appealing ads</a:t>
            </a:r>
          </a:p>
          <a:p>
            <a:pPr marL="914400" lvl="2">
              <a:spcBef>
                <a:spcPts val="600"/>
              </a:spcBef>
              <a:buFont typeface="Nixie One"/>
              <a:buChar char="▪"/>
            </a:pPr>
            <a:r>
              <a:rPr lang="en-GB" sz="2000" dirty="0"/>
              <a:t>How-to video tutorials</a:t>
            </a:r>
          </a:p>
          <a:p>
            <a:pPr marL="914400" lvl="2">
              <a:spcBef>
                <a:spcPts val="600"/>
              </a:spcBef>
              <a:buFont typeface="Nixie One"/>
              <a:buChar char="▪"/>
            </a:pPr>
            <a:r>
              <a:rPr lang="en-GB" sz="2000" dirty="0"/>
              <a:t>Product demonstrations</a:t>
            </a:r>
          </a:p>
          <a:p>
            <a:pPr marL="914400" lvl="2">
              <a:spcBef>
                <a:spcPts val="600"/>
              </a:spcBef>
              <a:buFont typeface="Nixie One"/>
              <a:buChar char="▪"/>
            </a:pPr>
            <a:r>
              <a:rPr lang="en-GB" sz="2000" dirty="0"/>
              <a:t>Testimonial videos</a:t>
            </a:r>
          </a:p>
          <a:p>
            <a:pPr marL="914400" lvl="2">
              <a:spcBef>
                <a:spcPts val="600"/>
              </a:spcBef>
              <a:buFont typeface="Nixie One"/>
              <a:buChar char="▪"/>
            </a:pPr>
            <a:r>
              <a:rPr lang="en-GB" sz="2000" dirty="0"/>
              <a:t>Events</a:t>
            </a:r>
            <a:endParaRPr lang="x-none" sz="2000" dirty="0"/>
          </a:p>
        </p:txBody>
      </p:sp>
      <p:pic>
        <p:nvPicPr>
          <p:cNvPr id="4" name="Picture 3">
            <a:extLst>
              <a:ext uri="{FF2B5EF4-FFF2-40B4-BE49-F238E27FC236}">
                <a16:creationId xmlns:a16="http://schemas.microsoft.com/office/drawing/2014/main" xmlns="" id="{3163C1E1-6227-45A8-A055-2EAE30971A85}"/>
              </a:ext>
            </a:extLst>
          </p:cNvPr>
          <p:cNvPicPr>
            <a:picLocks noChangeAspect="1"/>
          </p:cNvPicPr>
          <p:nvPr/>
        </p:nvPicPr>
        <p:blipFill>
          <a:blip r:embed="rId2"/>
          <a:stretch>
            <a:fillRect/>
          </a:stretch>
        </p:blipFill>
        <p:spPr>
          <a:xfrm>
            <a:off x="4512377" y="2841476"/>
            <a:ext cx="4572000" cy="2084499"/>
          </a:xfrm>
          <a:prstGeom prst="rect">
            <a:avLst/>
          </a:prstGeom>
        </p:spPr>
      </p:pic>
    </p:spTree>
    <p:extLst>
      <p:ext uri="{BB962C8B-B14F-4D97-AF65-F5344CB8AC3E}">
        <p14:creationId xmlns:p14="http://schemas.microsoft.com/office/powerpoint/2010/main" val="14884716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6BF141-4D29-4CC8-AAFA-4C4CF66AD57C}"/>
              </a:ext>
            </a:extLst>
          </p:cNvPr>
          <p:cNvSpPr>
            <a:spLocks noGrp="1"/>
          </p:cNvSpPr>
          <p:nvPr>
            <p:ph type="title"/>
          </p:nvPr>
        </p:nvSpPr>
        <p:spPr/>
        <p:txBody>
          <a:bodyPr/>
          <a:lstStyle/>
          <a:p>
            <a:r>
              <a:rPr lang="en-GB" dirty="0"/>
              <a:t>Viral Content</a:t>
            </a:r>
            <a:endParaRPr lang="x-none" dirty="0"/>
          </a:p>
        </p:txBody>
      </p:sp>
      <p:sp>
        <p:nvSpPr>
          <p:cNvPr id="3" name="Text Placeholder 2">
            <a:extLst>
              <a:ext uri="{FF2B5EF4-FFF2-40B4-BE49-F238E27FC236}">
                <a16:creationId xmlns:a16="http://schemas.microsoft.com/office/drawing/2014/main" xmlns="" id="{2B40911E-864D-42FF-9D43-A5FF4A2AD779}"/>
              </a:ext>
            </a:extLst>
          </p:cNvPr>
          <p:cNvSpPr>
            <a:spLocks noGrp="1"/>
          </p:cNvSpPr>
          <p:nvPr>
            <p:ph type="body" idx="1"/>
          </p:nvPr>
        </p:nvSpPr>
        <p:spPr/>
        <p:txBody>
          <a:bodyPr/>
          <a:lstStyle/>
          <a:p>
            <a:r>
              <a:rPr lang="en-GB" dirty="0"/>
              <a:t>Viral content is content that is shared quickly and widely over the Internet</a:t>
            </a:r>
          </a:p>
          <a:p>
            <a:r>
              <a:rPr lang="en-GB" dirty="0"/>
              <a:t>Content is more likely to become viral when it is:</a:t>
            </a:r>
          </a:p>
          <a:p>
            <a:pPr lvl="1"/>
            <a:r>
              <a:rPr lang="en-GB" sz="2000" dirty="0"/>
              <a:t>Humorous</a:t>
            </a:r>
          </a:p>
          <a:p>
            <a:pPr lvl="1"/>
            <a:r>
              <a:rPr lang="en-GB" sz="2000" dirty="0"/>
              <a:t>Original</a:t>
            </a:r>
          </a:p>
          <a:p>
            <a:pPr lvl="1"/>
            <a:r>
              <a:rPr lang="en-GB" sz="2000" dirty="0"/>
              <a:t>Resonates with the audience</a:t>
            </a:r>
          </a:p>
          <a:p>
            <a:pPr lvl="1"/>
            <a:r>
              <a:rPr lang="en-GB" sz="2000" dirty="0"/>
              <a:t>Generates discussion</a:t>
            </a:r>
          </a:p>
          <a:p>
            <a:pPr lvl="1"/>
            <a:endParaRPr lang="en-GB" sz="2000" dirty="0"/>
          </a:p>
          <a:p>
            <a:pPr marL="450850" lvl="1" indent="-358775">
              <a:buSzPct val="100000"/>
              <a:buFont typeface="Wingdings" panose="05000000000000000000" pitchFamily="2" charset="2"/>
              <a:buChar char="§"/>
            </a:pPr>
            <a:r>
              <a:rPr lang="en-GB" sz="2000" dirty="0"/>
              <a:t>Viral marketing helps to reach a large audience in a cost-effective way.</a:t>
            </a:r>
          </a:p>
        </p:txBody>
      </p:sp>
    </p:spTree>
    <p:extLst>
      <p:ext uri="{BB962C8B-B14F-4D97-AF65-F5344CB8AC3E}">
        <p14:creationId xmlns:p14="http://schemas.microsoft.com/office/powerpoint/2010/main" val="34924982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4A9BAD-4907-4DE3-99AD-860258B90C08}"/>
              </a:ext>
            </a:extLst>
          </p:cNvPr>
          <p:cNvSpPr>
            <a:spLocks noGrp="1"/>
          </p:cNvSpPr>
          <p:nvPr>
            <p:ph type="title"/>
          </p:nvPr>
        </p:nvSpPr>
        <p:spPr/>
        <p:txBody>
          <a:bodyPr/>
          <a:lstStyle/>
          <a:p>
            <a:r>
              <a:rPr lang="en-GB" dirty="0"/>
              <a:t>Viral Content</a:t>
            </a:r>
            <a:endParaRPr lang="x-none" dirty="0"/>
          </a:p>
        </p:txBody>
      </p:sp>
      <p:sp>
        <p:nvSpPr>
          <p:cNvPr id="3" name="Text Placeholder 2">
            <a:extLst>
              <a:ext uri="{FF2B5EF4-FFF2-40B4-BE49-F238E27FC236}">
                <a16:creationId xmlns:a16="http://schemas.microsoft.com/office/drawing/2014/main" xmlns="" id="{A9D5424D-3463-4031-A06E-6F52CBB4F56A}"/>
              </a:ext>
            </a:extLst>
          </p:cNvPr>
          <p:cNvSpPr>
            <a:spLocks noGrp="1"/>
          </p:cNvSpPr>
          <p:nvPr>
            <p:ph type="body" idx="1"/>
          </p:nvPr>
        </p:nvSpPr>
        <p:spPr/>
        <p:txBody>
          <a:bodyPr/>
          <a:lstStyle/>
          <a:p>
            <a:r>
              <a:rPr lang="en-GB" sz="2400" dirty="0"/>
              <a:t>Example of viral marketing campaigns:</a:t>
            </a:r>
            <a:endParaRPr lang="x-none" dirty="0"/>
          </a:p>
        </p:txBody>
      </p:sp>
      <p:pic>
        <p:nvPicPr>
          <p:cNvPr id="2050" name="Picture 2" descr="Dove : Real Beauty Sketches. Beauty is everywhere and in everyone… | by  Vassilis Fragoulis | AD DISCOVERY — CREATIVITY Stories by ADandPRLAB |  Medium">
            <a:extLst>
              <a:ext uri="{FF2B5EF4-FFF2-40B4-BE49-F238E27FC236}">
                <a16:creationId xmlns:a16="http://schemas.microsoft.com/office/drawing/2014/main" xmlns="" id="{8FE8A461-3595-4797-AF83-B4B5E16846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324" y="2234660"/>
            <a:ext cx="3117181" cy="20751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C690CF04-CADD-4F93-8501-BA7407C9BA44}"/>
              </a:ext>
            </a:extLst>
          </p:cNvPr>
          <p:cNvPicPr>
            <a:picLocks noChangeAspect="1"/>
          </p:cNvPicPr>
          <p:nvPr/>
        </p:nvPicPr>
        <p:blipFill>
          <a:blip r:embed="rId3"/>
          <a:stretch>
            <a:fillRect/>
          </a:stretch>
        </p:blipFill>
        <p:spPr>
          <a:xfrm>
            <a:off x="4707337" y="2234658"/>
            <a:ext cx="3689157" cy="2075151"/>
          </a:xfrm>
          <a:prstGeom prst="rect">
            <a:avLst/>
          </a:prstGeom>
        </p:spPr>
      </p:pic>
      <p:sp>
        <p:nvSpPr>
          <p:cNvPr id="7" name="TextBox 6">
            <a:extLst>
              <a:ext uri="{FF2B5EF4-FFF2-40B4-BE49-F238E27FC236}">
                <a16:creationId xmlns:a16="http://schemas.microsoft.com/office/drawing/2014/main" xmlns="" id="{4F57485D-B56C-4AE5-BE18-E7BE453CDB88}"/>
              </a:ext>
            </a:extLst>
          </p:cNvPr>
          <p:cNvSpPr txBox="1"/>
          <p:nvPr/>
        </p:nvSpPr>
        <p:spPr>
          <a:xfrm>
            <a:off x="155909" y="4310116"/>
            <a:ext cx="4576010" cy="307777"/>
          </a:xfrm>
          <a:prstGeom prst="rect">
            <a:avLst/>
          </a:prstGeom>
          <a:noFill/>
        </p:spPr>
        <p:txBody>
          <a:bodyPr wrap="square">
            <a:spAutoFit/>
          </a:bodyPr>
          <a:lstStyle/>
          <a:p>
            <a:pPr algn="ctr"/>
            <a:r>
              <a:rPr lang="en-GB" b="1" dirty="0">
                <a:latin typeface="Nixie One"/>
              </a:rPr>
              <a:t>Dove Real Beauty Sketches Campaign</a:t>
            </a:r>
            <a:endParaRPr lang="x-none" b="1" dirty="0">
              <a:latin typeface="Nixie One"/>
            </a:endParaRPr>
          </a:p>
        </p:txBody>
      </p:sp>
      <p:sp>
        <p:nvSpPr>
          <p:cNvPr id="8" name="TextBox 7">
            <a:extLst>
              <a:ext uri="{FF2B5EF4-FFF2-40B4-BE49-F238E27FC236}">
                <a16:creationId xmlns:a16="http://schemas.microsoft.com/office/drawing/2014/main" xmlns="" id="{9755C812-4EA9-4358-8E2B-387A708D3BD2}"/>
              </a:ext>
            </a:extLst>
          </p:cNvPr>
          <p:cNvSpPr txBox="1"/>
          <p:nvPr/>
        </p:nvSpPr>
        <p:spPr>
          <a:xfrm>
            <a:off x="4331773" y="4356282"/>
            <a:ext cx="4576010" cy="523220"/>
          </a:xfrm>
          <a:prstGeom prst="rect">
            <a:avLst/>
          </a:prstGeom>
          <a:noFill/>
        </p:spPr>
        <p:txBody>
          <a:bodyPr wrap="square">
            <a:spAutoFit/>
          </a:bodyPr>
          <a:lstStyle/>
          <a:p>
            <a:pPr algn="ctr"/>
            <a:r>
              <a:rPr lang="en-GB" b="1" dirty="0">
                <a:latin typeface="Nixie One"/>
              </a:rPr>
              <a:t>Will it Blend Campaign by </a:t>
            </a:r>
            <a:r>
              <a:rPr lang="en-GB" b="1" dirty="0" err="1">
                <a:latin typeface="Nixie One"/>
              </a:rPr>
              <a:t>Blendtec</a:t>
            </a:r>
            <a:endParaRPr lang="en-GB" b="1" dirty="0">
              <a:latin typeface="Nixie One"/>
            </a:endParaRPr>
          </a:p>
          <a:p>
            <a:pPr algn="ctr"/>
            <a:r>
              <a:rPr lang="en-GB" b="1" dirty="0">
                <a:latin typeface="Nixie One"/>
              </a:rPr>
              <a:t> </a:t>
            </a:r>
            <a:endParaRPr lang="x-none" b="1" dirty="0">
              <a:latin typeface="Nixie One"/>
            </a:endParaRPr>
          </a:p>
        </p:txBody>
      </p:sp>
    </p:spTree>
    <p:extLst>
      <p:ext uri="{BB962C8B-B14F-4D97-AF65-F5344CB8AC3E}">
        <p14:creationId xmlns:p14="http://schemas.microsoft.com/office/powerpoint/2010/main" val="41077841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841EEF-4D55-424D-B3B7-27395426B973}"/>
              </a:ext>
            </a:extLst>
          </p:cNvPr>
          <p:cNvSpPr>
            <a:spLocks noGrp="1"/>
          </p:cNvSpPr>
          <p:nvPr>
            <p:ph type="title"/>
          </p:nvPr>
        </p:nvSpPr>
        <p:spPr/>
        <p:txBody>
          <a:bodyPr/>
          <a:lstStyle/>
          <a:p>
            <a:r>
              <a:rPr lang="en-GB" dirty="0"/>
              <a:t>Good Practice for creating engaging content</a:t>
            </a:r>
            <a:endParaRPr lang="x-none" dirty="0"/>
          </a:p>
        </p:txBody>
      </p:sp>
      <p:sp>
        <p:nvSpPr>
          <p:cNvPr id="3" name="Text Placeholder 2">
            <a:extLst>
              <a:ext uri="{FF2B5EF4-FFF2-40B4-BE49-F238E27FC236}">
                <a16:creationId xmlns:a16="http://schemas.microsoft.com/office/drawing/2014/main" xmlns="" id="{CC08E226-282D-417D-96D0-D17EC0AE4386}"/>
              </a:ext>
            </a:extLst>
          </p:cNvPr>
          <p:cNvSpPr>
            <a:spLocks noGrp="1"/>
          </p:cNvSpPr>
          <p:nvPr>
            <p:ph type="body" idx="1"/>
          </p:nvPr>
        </p:nvSpPr>
        <p:spPr/>
        <p:txBody>
          <a:bodyPr/>
          <a:lstStyle/>
          <a:p>
            <a:r>
              <a:rPr lang="en-GB" dirty="0"/>
              <a:t>Post regularly </a:t>
            </a:r>
          </a:p>
          <a:p>
            <a:r>
              <a:rPr lang="en-GB" dirty="0"/>
              <a:t>Post at times that your target audience are most likely to be online</a:t>
            </a:r>
          </a:p>
          <a:p>
            <a:r>
              <a:rPr lang="en-GB" dirty="0"/>
              <a:t>Post content that is relevant and tailored specifically to appeal to your target audience.</a:t>
            </a:r>
          </a:p>
          <a:p>
            <a:r>
              <a:rPr lang="en-GB" dirty="0"/>
              <a:t>Post good quality images and videos</a:t>
            </a:r>
            <a:endParaRPr lang="x-none" dirty="0"/>
          </a:p>
        </p:txBody>
      </p:sp>
    </p:spTree>
    <p:extLst>
      <p:ext uri="{BB962C8B-B14F-4D97-AF65-F5344CB8AC3E}">
        <p14:creationId xmlns:p14="http://schemas.microsoft.com/office/powerpoint/2010/main" val="3499875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04A118-C8E0-4EA7-9160-23C0B2F8E6C1}"/>
              </a:ext>
            </a:extLst>
          </p:cNvPr>
          <p:cNvSpPr>
            <a:spLocks noGrp="1"/>
          </p:cNvSpPr>
          <p:nvPr>
            <p:ph type="ctrTitle"/>
          </p:nvPr>
        </p:nvSpPr>
        <p:spPr/>
        <p:txBody>
          <a:bodyPr/>
          <a:lstStyle/>
          <a:p>
            <a:r>
              <a:rPr lang="en-GB" dirty="0"/>
              <a:t>11. Social Media Engagement, Lead Generation &amp; Sales</a:t>
            </a:r>
            <a:endParaRPr lang="x-none" dirty="0"/>
          </a:p>
        </p:txBody>
      </p:sp>
      <p:sp>
        <p:nvSpPr>
          <p:cNvPr id="3" name="Subtitle 2">
            <a:extLst>
              <a:ext uri="{FF2B5EF4-FFF2-40B4-BE49-F238E27FC236}">
                <a16:creationId xmlns:a16="http://schemas.microsoft.com/office/drawing/2014/main" xmlns="" id="{AA6D1FE0-24A2-4104-8378-7C6C1A84BA1C}"/>
              </a:ext>
            </a:extLst>
          </p:cNvPr>
          <p:cNvSpPr>
            <a:spLocks noGrp="1"/>
          </p:cNvSpPr>
          <p:nvPr>
            <p:ph type="subTitle" idx="1"/>
          </p:nvPr>
        </p:nvSpPr>
        <p:spPr/>
        <p:txBody>
          <a:bodyPr/>
          <a:lstStyle/>
          <a:p>
            <a:endParaRPr lang="x-none"/>
          </a:p>
        </p:txBody>
      </p:sp>
    </p:spTree>
    <p:extLst>
      <p:ext uri="{BB962C8B-B14F-4D97-AF65-F5344CB8AC3E}">
        <p14:creationId xmlns:p14="http://schemas.microsoft.com/office/powerpoint/2010/main" val="39072893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0BBEE2-C39D-40BD-907E-B2271BDBE255}"/>
              </a:ext>
            </a:extLst>
          </p:cNvPr>
          <p:cNvSpPr>
            <a:spLocks noGrp="1"/>
          </p:cNvSpPr>
          <p:nvPr>
            <p:ph type="title"/>
          </p:nvPr>
        </p:nvSpPr>
        <p:spPr/>
        <p:txBody>
          <a:bodyPr/>
          <a:lstStyle/>
          <a:p>
            <a:r>
              <a:rPr lang="en-GB" dirty="0"/>
              <a:t>Comments &amp; notification</a:t>
            </a:r>
            <a:endParaRPr lang="x-none" dirty="0"/>
          </a:p>
        </p:txBody>
      </p:sp>
      <p:sp>
        <p:nvSpPr>
          <p:cNvPr id="5" name="Text Placeholder 4">
            <a:extLst>
              <a:ext uri="{FF2B5EF4-FFF2-40B4-BE49-F238E27FC236}">
                <a16:creationId xmlns:a16="http://schemas.microsoft.com/office/drawing/2014/main" xmlns="" id="{5D31C785-1550-4B63-83E2-3959991201CD}"/>
              </a:ext>
            </a:extLst>
          </p:cNvPr>
          <p:cNvSpPr>
            <a:spLocks noGrp="1"/>
          </p:cNvSpPr>
          <p:nvPr>
            <p:ph type="body" idx="1"/>
          </p:nvPr>
        </p:nvSpPr>
        <p:spPr/>
        <p:txBody>
          <a:bodyPr/>
          <a:lstStyle/>
          <a:p>
            <a:r>
              <a:rPr lang="en-GB" dirty="0"/>
              <a:t>Brands should provide timely and appropriate responses to all comments on their posts or page.</a:t>
            </a:r>
          </a:p>
          <a:p>
            <a:pPr lvl="1"/>
            <a:r>
              <a:rPr lang="en-GB" sz="2000" dirty="0"/>
              <a:t>Positive comments act as recommendations and have a positive influence on potential customers. </a:t>
            </a:r>
          </a:p>
          <a:p>
            <a:pPr lvl="1"/>
            <a:r>
              <a:rPr lang="en-GB" sz="2000" dirty="0"/>
              <a:t>Negative comments and complaints on social media sites should be dealt with quickly and appropriately. </a:t>
            </a:r>
            <a:endParaRPr lang="en-GB" dirty="0"/>
          </a:p>
          <a:p>
            <a:r>
              <a:rPr lang="en-GB" dirty="0"/>
              <a:t>Notifications</a:t>
            </a:r>
          </a:p>
          <a:p>
            <a:pPr lvl="1"/>
            <a:r>
              <a:rPr lang="en-GB" sz="2000" dirty="0"/>
              <a:t>Notifications alert you when there has been some activity on your social media profile such a mention or a comment.</a:t>
            </a:r>
            <a:endParaRPr lang="x-none" sz="2000" dirty="0"/>
          </a:p>
        </p:txBody>
      </p:sp>
    </p:spTree>
    <p:extLst>
      <p:ext uri="{BB962C8B-B14F-4D97-AF65-F5344CB8AC3E}">
        <p14:creationId xmlns:p14="http://schemas.microsoft.com/office/powerpoint/2010/main" val="1681304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B15A14-88F6-4FE3-BFF4-4FD2285C7F30}"/>
              </a:ext>
            </a:extLst>
          </p:cNvPr>
          <p:cNvSpPr>
            <a:spLocks noGrp="1"/>
          </p:cNvSpPr>
          <p:nvPr>
            <p:ph type="title"/>
          </p:nvPr>
        </p:nvSpPr>
        <p:spPr/>
        <p:txBody>
          <a:bodyPr/>
          <a:lstStyle/>
          <a:p>
            <a:r>
              <a:rPr lang="en-GB" dirty="0"/>
              <a:t>Digital Marketing Goals</a:t>
            </a:r>
            <a:endParaRPr lang="x-none" dirty="0"/>
          </a:p>
        </p:txBody>
      </p:sp>
      <p:sp>
        <p:nvSpPr>
          <p:cNvPr id="3" name="Text Placeholder 2">
            <a:extLst>
              <a:ext uri="{FF2B5EF4-FFF2-40B4-BE49-F238E27FC236}">
                <a16:creationId xmlns:a16="http://schemas.microsoft.com/office/drawing/2014/main" xmlns="" id="{DABD37B7-2316-4FC2-ADA5-28725F5ABB64}"/>
              </a:ext>
            </a:extLst>
          </p:cNvPr>
          <p:cNvSpPr>
            <a:spLocks noGrp="1"/>
          </p:cNvSpPr>
          <p:nvPr>
            <p:ph type="body" idx="1"/>
          </p:nvPr>
        </p:nvSpPr>
        <p:spPr/>
        <p:txBody>
          <a:bodyPr/>
          <a:lstStyle/>
          <a:p>
            <a:r>
              <a:rPr lang="en-GB" sz="2000" dirty="0"/>
              <a:t>Increased brand awareness among current and potential customers</a:t>
            </a:r>
          </a:p>
          <a:p>
            <a:r>
              <a:rPr lang="en-GB" sz="2000" dirty="0"/>
              <a:t>Lead generation </a:t>
            </a:r>
          </a:p>
          <a:p>
            <a:r>
              <a:rPr lang="en-GB" sz="2000" dirty="0"/>
              <a:t>Sales generation </a:t>
            </a:r>
          </a:p>
          <a:p>
            <a:r>
              <a:rPr lang="en-GB" sz="2000" dirty="0"/>
              <a:t>Informing customers </a:t>
            </a:r>
          </a:p>
          <a:p>
            <a:r>
              <a:rPr lang="en-GB" sz="2000" dirty="0"/>
              <a:t>Improved customer service </a:t>
            </a:r>
          </a:p>
          <a:p>
            <a:r>
              <a:rPr lang="en-GB" sz="2000" dirty="0"/>
              <a:t>Direct customer engagement</a:t>
            </a:r>
          </a:p>
          <a:p>
            <a:r>
              <a:rPr lang="en-GB" sz="2000" dirty="0"/>
              <a:t>Generating Traffic</a:t>
            </a:r>
            <a:endParaRPr lang="x-none" sz="2000" dirty="0"/>
          </a:p>
        </p:txBody>
      </p:sp>
    </p:spTree>
    <p:extLst>
      <p:ext uri="{BB962C8B-B14F-4D97-AF65-F5344CB8AC3E}">
        <p14:creationId xmlns:p14="http://schemas.microsoft.com/office/powerpoint/2010/main" val="36261940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4BFBBE-FFE1-4100-A117-4BFBD0E5B4C2}"/>
              </a:ext>
            </a:extLst>
          </p:cNvPr>
          <p:cNvSpPr>
            <a:spLocks noGrp="1"/>
          </p:cNvSpPr>
          <p:nvPr>
            <p:ph type="title"/>
          </p:nvPr>
        </p:nvSpPr>
        <p:spPr/>
        <p:txBody>
          <a:bodyPr/>
          <a:lstStyle/>
          <a:p>
            <a:r>
              <a:rPr lang="en-GB" dirty="0"/>
              <a:t>Call to Action (CTA)</a:t>
            </a:r>
            <a:endParaRPr lang="x-none" dirty="0"/>
          </a:p>
        </p:txBody>
      </p:sp>
      <p:sp>
        <p:nvSpPr>
          <p:cNvPr id="3" name="Text Placeholder 2">
            <a:extLst>
              <a:ext uri="{FF2B5EF4-FFF2-40B4-BE49-F238E27FC236}">
                <a16:creationId xmlns:a16="http://schemas.microsoft.com/office/drawing/2014/main" xmlns="" id="{B0CCC582-0276-4EAB-B90D-0428F469F48A}"/>
              </a:ext>
            </a:extLst>
          </p:cNvPr>
          <p:cNvSpPr>
            <a:spLocks noGrp="1"/>
          </p:cNvSpPr>
          <p:nvPr>
            <p:ph type="body" idx="1"/>
          </p:nvPr>
        </p:nvSpPr>
        <p:spPr/>
        <p:txBody>
          <a:bodyPr/>
          <a:lstStyle/>
          <a:p>
            <a:r>
              <a:rPr lang="en-GB" sz="2000" dirty="0"/>
              <a:t>A call to action is an instruction to an audience to complete a specific action or goal. It should be enticing, attention-grabbing and clearly explain what the audience will get in return for the action.</a:t>
            </a:r>
          </a:p>
          <a:p>
            <a:r>
              <a:rPr lang="en-GB" sz="2000" dirty="0"/>
              <a:t>Some examples include:</a:t>
            </a:r>
          </a:p>
          <a:p>
            <a:pPr lvl="1"/>
            <a:r>
              <a:rPr lang="en-GB" sz="2000" dirty="0"/>
              <a:t>Get a quote</a:t>
            </a:r>
          </a:p>
          <a:p>
            <a:pPr lvl="1"/>
            <a:r>
              <a:rPr lang="en-GB" sz="2000" dirty="0"/>
              <a:t>Sign up</a:t>
            </a:r>
          </a:p>
          <a:p>
            <a:pPr lvl="1"/>
            <a:r>
              <a:rPr lang="en-GB" sz="2000" dirty="0"/>
              <a:t>Buy now</a:t>
            </a:r>
          </a:p>
          <a:p>
            <a:pPr lvl="1"/>
            <a:r>
              <a:rPr lang="en-GB" sz="2000" dirty="0"/>
              <a:t>Shop now</a:t>
            </a:r>
          </a:p>
          <a:p>
            <a:pPr lvl="1"/>
            <a:r>
              <a:rPr lang="en-GB" sz="2000" dirty="0"/>
              <a:t>Learn More</a:t>
            </a:r>
          </a:p>
          <a:p>
            <a:pPr lvl="1"/>
            <a:r>
              <a:rPr lang="en-GB" sz="2000" dirty="0"/>
              <a:t>Download app</a:t>
            </a:r>
            <a:endParaRPr lang="x-none" sz="2000" dirty="0"/>
          </a:p>
        </p:txBody>
      </p:sp>
      <p:pic>
        <p:nvPicPr>
          <p:cNvPr id="5" name="Picture 4">
            <a:extLst>
              <a:ext uri="{FF2B5EF4-FFF2-40B4-BE49-F238E27FC236}">
                <a16:creationId xmlns:a16="http://schemas.microsoft.com/office/drawing/2014/main" xmlns="" id="{4A314F1E-E042-4CBF-AD0A-94F86C8F8EFD}"/>
              </a:ext>
            </a:extLst>
          </p:cNvPr>
          <p:cNvPicPr>
            <a:picLocks noChangeAspect="1"/>
          </p:cNvPicPr>
          <p:nvPr/>
        </p:nvPicPr>
        <p:blipFill>
          <a:blip r:embed="rId2"/>
          <a:stretch>
            <a:fillRect/>
          </a:stretch>
        </p:blipFill>
        <p:spPr>
          <a:xfrm>
            <a:off x="3844335" y="2314936"/>
            <a:ext cx="2581526" cy="2342427"/>
          </a:xfrm>
          <a:prstGeom prst="rect">
            <a:avLst/>
          </a:prstGeom>
        </p:spPr>
      </p:pic>
    </p:spTree>
    <p:extLst>
      <p:ext uri="{BB962C8B-B14F-4D97-AF65-F5344CB8AC3E}">
        <p14:creationId xmlns:p14="http://schemas.microsoft.com/office/powerpoint/2010/main" val="7200152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04A118-C8E0-4EA7-9160-23C0B2F8E6C1}"/>
              </a:ext>
            </a:extLst>
          </p:cNvPr>
          <p:cNvSpPr>
            <a:spLocks noGrp="1"/>
          </p:cNvSpPr>
          <p:nvPr>
            <p:ph type="ctrTitle"/>
          </p:nvPr>
        </p:nvSpPr>
        <p:spPr/>
        <p:txBody>
          <a:bodyPr/>
          <a:lstStyle/>
          <a:p>
            <a:r>
              <a:rPr lang="en-GB" dirty="0"/>
              <a:t>12. Online Advertising</a:t>
            </a:r>
            <a:endParaRPr lang="x-none" dirty="0"/>
          </a:p>
        </p:txBody>
      </p:sp>
      <p:sp>
        <p:nvSpPr>
          <p:cNvPr id="3" name="Subtitle 2">
            <a:extLst>
              <a:ext uri="{FF2B5EF4-FFF2-40B4-BE49-F238E27FC236}">
                <a16:creationId xmlns:a16="http://schemas.microsoft.com/office/drawing/2014/main" xmlns="" id="{AA6D1FE0-24A2-4104-8378-7C6C1A84BA1C}"/>
              </a:ext>
            </a:extLst>
          </p:cNvPr>
          <p:cNvSpPr>
            <a:spLocks noGrp="1"/>
          </p:cNvSpPr>
          <p:nvPr>
            <p:ph type="subTitle" idx="1"/>
          </p:nvPr>
        </p:nvSpPr>
        <p:spPr/>
        <p:txBody>
          <a:bodyPr/>
          <a:lstStyle/>
          <a:p>
            <a:endParaRPr lang="x-none"/>
          </a:p>
        </p:txBody>
      </p:sp>
    </p:spTree>
    <p:extLst>
      <p:ext uri="{BB962C8B-B14F-4D97-AF65-F5344CB8AC3E}">
        <p14:creationId xmlns:p14="http://schemas.microsoft.com/office/powerpoint/2010/main" val="26377426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0EA02CA-EEE1-4465-A632-5A482CA29636}"/>
              </a:ext>
            </a:extLst>
          </p:cNvPr>
          <p:cNvSpPr>
            <a:spLocks noGrp="1"/>
          </p:cNvSpPr>
          <p:nvPr>
            <p:ph type="title"/>
          </p:nvPr>
        </p:nvSpPr>
        <p:spPr/>
        <p:txBody>
          <a:bodyPr/>
          <a:lstStyle/>
          <a:p>
            <a:r>
              <a:rPr lang="en-GB" dirty="0"/>
              <a:t>Online Advertising Channels</a:t>
            </a:r>
            <a:endParaRPr lang="x-none" dirty="0"/>
          </a:p>
        </p:txBody>
      </p:sp>
      <p:sp>
        <p:nvSpPr>
          <p:cNvPr id="5" name="Text Placeholder 4">
            <a:extLst>
              <a:ext uri="{FF2B5EF4-FFF2-40B4-BE49-F238E27FC236}">
                <a16:creationId xmlns:a16="http://schemas.microsoft.com/office/drawing/2014/main" xmlns="" id="{1A9BA881-0D33-493D-BC82-0AC45C35F071}"/>
              </a:ext>
            </a:extLst>
          </p:cNvPr>
          <p:cNvSpPr>
            <a:spLocks noGrp="1"/>
          </p:cNvSpPr>
          <p:nvPr>
            <p:ph type="body" idx="1"/>
          </p:nvPr>
        </p:nvSpPr>
        <p:spPr/>
        <p:txBody>
          <a:bodyPr/>
          <a:lstStyle/>
          <a:p>
            <a:pPr marL="508000" indent="-457200">
              <a:buSzPct val="100000"/>
              <a:buFont typeface="+mj-lt"/>
              <a:buAutoNum type="arabicPeriod"/>
            </a:pPr>
            <a:r>
              <a:rPr lang="en-GB" dirty="0"/>
              <a:t>Search Engine Marketing (SEM)</a:t>
            </a:r>
          </a:p>
          <a:p>
            <a:pPr marL="508000" indent="-457200">
              <a:buSzPct val="100000"/>
              <a:buFont typeface="+mj-lt"/>
              <a:buAutoNum type="arabicPeriod"/>
            </a:pPr>
            <a:r>
              <a:rPr lang="en-GB" dirty="0"/>
              <a:t>Display Advertising</a:t>
            </a:r>
          </a:p>
          <a:p>
            <a:pPr marL="508000" indent="-457200">
              <a:buSzPct val="100000"/>
              <a:buFont typeface="+mj-lt"/>
              <a:buAutoNum type="arabicPeriod"/>
            </a:pPr>
            <a:r>
              <a:rPr lang="en-GB" dirty="0"/>
              <a:t>Social Media Advertising</a:t>
            </a:r>
            <a:endParaRPr lang="x-none" dirty="0"/>
          </a:p>
        </p:txBody>
      </p:sp>
    </p:spTree>
    <p:extLst>
      <p:ext uri="{BB962C8B-B14F-4D97-AF65-F5344CB8AC3E}">
        <p14:creationId xmlns:p14="http://schemas.microsoft.com/office/powerpoint/2010/main" val="14711586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603FE4-899B-4799-AD26-283FCB9F331D}"/>
              </a:ext>
            </a:extLst>
          </p:cNvPr>
          <p:cNvSpPr>
            <a:spLocks noGrp="1"/>
          </p:cNvSpPr>
          <p:nvPr>
            <p:ph type="title"/>
          </p:nvPr>
        </p:nvSpPr>
        <p:spPr/>
        <p:txBody>
          <a:bodyPr/>
          <a:lstStyle/>
          <a:p>
            <a:r>
              <a:rPr lang="en-GB" dirty="0"/>
              <a:t>Search Engine Marketing</a:t>
            </a:r>
            <a:endParaRPr lang="x-none" dirty="0"/>
          </a:p>
        </p:txBody>
      </p:sp>
      <p:sp>
        <p:nvSpPr>
          <p:cNvPr id="3" name="Text Placeholder 2">
            <a:extLst>
              <a:ext uri="{FF2B5EF4-FFF2-40B4-BE49-F238E27FC236}">
                <a16:creationId xmlns:a16="http://schemas.microsoft.com/office/drawing/2014/main" xmlns="" id="{AA4C539F-EC5A-493E-8171-73F3808EFE57}"/>
              </a:ext>
            </a:extLst>
          </p:cNvPr>
          <p:cNvSpPr>
            <a:spLocks noGrp="1"/>
          </p:cNvSpPr>
          <p:nvPr>
            <p:ph type="body" idx="1"/>
          </p:nvPr>
        </p:nvSpPr>
        <p:spPr/>
        <p:txBody>
          <a:bodyPr/>
          <a:lstStyle/>
          <a:p>
            <a:r>
              <a:rPr lang="en-GB" sz="2000" dirty="0"/>
              <a:t>Search engine marketing (SEM) includes ads that appear in search engine results pages. This is known as pay-per-click advertising (PPC).</a:t>
            </a:r>
          </a:p>
          <a:p>
            <a:r>
              <a:rPr lang="en-GB" sz="2000" dirty="0"/>
              <a:t>Search engine advertising enables you to reach customers at the exact time that they are searching for your product or service.</a:t>
            </a:r>
          </a:p>
          <a:p>
            <a:r>
              <a:rPr lang="en-GB" sz="2000" dirty="0"/>
              <a:t>The two most common SEM platforms for search engine advertising are</a:t>
            </a:r>
            <a:endParaRPr lang="x-none" sz="2000" dirty="0"/>
          </a:p>
        </p:txBody>
      </p:sp>
      <p:pic>
        <p:nvPicPr>
          <p:cNvPr id="5" name="Picture 4">
            <a:extLst>
              <a:ext uri="{FF2B5EF4-FFF2-40B4-BE49-F238E27FC236}">
                <a16:creationId xmlns:a16="http://schemas.microsoft.com/office/drawing/2014/main" xmlns="" id="{144085A4-54AB-4F73-951C-82C752502E26}"/>
              </a:ext>
            </a:extLst>
          </p:cNvPr>
          <p:cNvPicPr>
            <a:picLocks noChangeAspect="1"/>
          </p:cNvPicPr>
          <p:nvPr/>
        </p:nvPicPr>
        <p:blipFill rotWithShape="1">
          <a:blip r:embed="rId2"/>
          <a:srcRect b="67042"/>
          <a:stretch/>
        </p:blipFill>
        <p:spPr>
          <a:xfrm>
            <a:off x="2176491" y="3231832"/>
            <a:ext cx="3633729" cy="501968"/>
          </a:xfrm>
          <a:prstGeom prst="rect">
            <a:avLst/>
          </a:prstGeom>
        </p:spPr>
      </p:pic>
      <p:pic>
        <p:nvPicPr>
          <p:cNvPr id="6" name="Picture 5">
            <a:extLst>
              <a:ext uri="{FF2B5EF4-FFF2-40B4-BE49-F238E27FC236}">
                <a16:creationId xmlns:a16="http://schemas.microsoft.com/office/drawing/2014/main" xmlns="" id="{36BC4008-E83C-4FF5-8A3D-64C844BB8979}"/>
              </a:ext>
            </a:extLst>
          </p:cNvPr>
          <p:cNvPicPr>
            <a:picLocks noChangeAspect="1"/>
          </p:cNvPicPr>
          <p:nvPr/>
        </p:nvPicPr>
        <p:blipFill rotWithShape="1">
          <a:blip r:embed="rId2"/>
          <a:srcRect t="63977"/>
          <a:stretch/>
        </p:blipFill>
        <p:spPr>
          <a:xfrm>
            <a:off x="5172341" y="3231832"/>
            <a:ext cx="3633729" cy="548640"/>
          </a:xfrm>
          <a:prstGeom prst="rect">
            <a:avLst/>
          </a:prstGeom>
        </p:spPr>
      </p:pic>
    </p:spTree>
    <p:extLst>
      <p:ext uri="{BB962C8B-B14F-4D97-AF65-F5344CB8AC3E}">
        <p14:creationId xmlns:p14="http://schemas.microsoft.com/office/powerpoint/2010/main" val="30520261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10FAAF-7C86-4E4F-B1ED-46918419CF93}"/>
              </a:ext>
            </a:extLst>
          </p:cNvPr>
          <p:cNvSpPr>
            <a:spLocks noGrp="1"/>
          </p:cNvSpPr>
          <p:nvPr>
            <p:ph type="title"/>
          </p:nvPr>
        </p:nvSpPr>
        <p:spPr/>
        <p:txBody>
          <a:bodyPr/>
          <a:lstStyle/>
          <a:p>
            <a:r>
              <a:rPr lang="en-GB" dirty="0"/>
              <a:t>How does Search Engine Marketing work?</a:t>
            </a:r>
            <a:endParaRPr lang="x-none" dirty="0"/>
          </a:p>
        </p:txBody>
      </p:sp>
      <p:sp>
        <p:nvSpPr>
          <p:cNvPr id="3" name="Text Placeholder 2">
            <a:extLst>
              <a:ext uri="{FF2B5EF4-FFF2-40B4-BE49-F238E27FC236}">
                <a16:creationId xmlns:a16="http://schemas.microsoft.com/office/drawing/2014/main" xmlns="" id="{136B62D2-147F-4767-B827-B231C2E43B10}"/>
              </a:ext>
            </a:extLst>
          </p:cNvPr>
          <p:cNvSpPr>
            <a:spLocks noGrp="1"/>
          </p:cNvSpPr>
          <p:nvPr>
            <p:ph type="body" idx="1"/>
          </p:nvPr>
        </p:nvSpPr>
        <p:spPr/>
        <p:txBody>
          <a:bodyPr/>
          <a:lstStyle/>
          <a:p>
            <a:r>
              <a:rPr lang="en-GB" sz="2000" dirty="0"/>
              <a:t>Step 1: Create an SEM platform account. For example, set up a Google AdWords account.</a:t>
            </a:r>
          </a:p>
          <a:p>
            <a:r>
              <a:rPr lang="en-GB" sz="2000" dirty="0"/>
              <a:t>Step 2: Create an ad campaign </a:t>
            </a:r>
          </a:p>
          <a:p>
            <a:pPr lvl="1"/>
            <a:r>
              <a:rPr lang="en-GB" sz="2000" dirty="0"/>
              <a:t>Define the budget, select target audience, select keywords, write ad text</a:t>
            </a:r>
          </a:p>
          <a:p>
            <a:r>
              <a:rPr lang="en-GB" sz="2000" dirty="0"/>
              <a:t>Step 3: A user searches for a word or phrase in the search engine.</a:t>
            </a:r>
          </a:p>
          <a:p>
            <a:r>
              <a:rPr lang="en-GB" sz="2000" dirty="0"/>
              <a:t>Step 4: Your ad is displayed in the SERP (depending if the search term matches the keywords you have identified in your ad)</a:t>
            </a:r>
          </a:p>
          <a:p>
            <a:r>
              <a:rPr lang="en-GB" sz="2000" dirty="0"/>
              <a:t>Step 5: Your ad is clicked. </a:t>
            </a:r>
          </a:p>
        </p:txBody>
      </p:sp>
    </p:spTree>
    <p:extLst>
      <p:ext uri="{BB962C8B-B14F-4D97-AF65-F5344CB8AC3E}">
        <p14:creationId xmlns:p14="http://schemas.microsoft.com/office/powerpoint/2010/main" val="23644193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55A6C9-6979-43E3-8BF7-F8F22BA593DF}"/>
              </a:ext>
            </a:extLst>
          </p:cNvPr>
          <p:cNvSpPr>
            <a:spLocks noGrp="1"/>
          </p:cNvSpPr>
          <p:nvPr>
            <p:ph type="title"/>
          </p:nvPr>
        </p:nvSpPr>
        <p:spPr/>
        <p:txBody>
          <a:bodyPr/>
          <a:lstStyle/>
          <a:p>
            <a:r>
              <a:rPr lang="en-GB" dirty="0"/>
              <a:t>Display Advertising</a:t>
            </a:r>
            <a:endParaRPr lang="x-none" dirty="0"/>
          </a:p>
        </p:txBody>
      </p:sp>
      <p:sp>
        <p:nvSpPr>
          <p:cNvPr id="3" name="Text Placeholder 2">
            <a:extLst>
              <a:ext uri="{FF2B5EF4-FFF2-40B4-BE49-F238E27FC236}">
                <a16:creationId xmlns:a16="http://schemas.microsoft.com/office/drawing/2014/main" xmlns="" id="{2336D991-334C-4028-A13D-0C030BD5EFE0}"/>
              </a:ext>
            </a:extLst>
          </p:cNvPr>
          <p:cNvSpPr>
            <a:spLocks noGrp="1"/>
          </p:cNvSpPr>
          <p:nvPr>
            <p:ph type="body" idx="1"/>
          </p:nvPr>
        </p:nvSpPr>
        <p:spPr/>
        <p:txBody>
          <a:bodyPr/>
          <a:lstStyle/>
          <a:p>
            <a:r>
              <a:rPr lang="en-GB" dirty="0"/>
              <a:t>Display ads are ads that are shown on the articles, videos, or websites that consumers browse</a:t>
            </a:r>
          </a:p>
          <a:p>
            <a:r>
              <a:rPr lang="en-GB" dirty="0"/>
              <a:t>Online advertising platforms: Google Display Network, Yahoo! Bing Network</a:t>
            </a:r>
          </a:p>
          <a:p>
            <a:endParaRPr lang="x-none" dirty="0"/>
          </a:p>
        </p:txBody>
      </p:sp>
    </p:spTree>
    <p:extLst>
      <p:ext uri="{BB962C8B-B14F-4D97-AF65-F5344CB8AC3E}">
        <p14:creationId xmlns:p14="http://schemas.microsoft.com/office/powerpoint/2010/main" val="13492485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97F95F-3EAC-433D-86C1-59CA1E175385}"/>
              </a:ext>
            </a:extLst>
          </p:cNvPr>
          <p:cNvSpPr>
            <a:spLocks noGrp="1"/>
          </p:cNvSpPr>
          <p:nvPr>
            <p:ph type="title"/>
          </p:nvPr>
        </p:nvSpPr>
        <p:spPr/>
        <p:txBody>
          <a:bodyPr/>
          <a:lstStyle/>
          <a:p>
            <a:r>
              <a:rPr lang="en-GB" dirty="0"/>
              <a:t>Types of Online advertisement</a:t>
            </a:r>
            <a:endParaRPr lang="x-none" dirty="0"/>
          </a:p>
        </p:txBody>
      </p:sp>
      <p:pic>
        <p:nvPicPr>
          <p:cNvPr id="4" name="Picture 3">
            <a:extLst>
              <a:ext uri="{FF2B5EF4-FFF2-40B4-BE49-F238E27FC236}">
                <a16:creationId xmlns:a16="http://schemas.microsoft.com/office/drawing/2014/main" xmlns="" id="{0D75A7B6-5FB5-4E2D-A069-2F430ED0D23F}"/>
              </a:ext>
            </a:extLst>
          </p:cNvPr>
          <p:cNvPicPr>
            <a:picLocks noChangeAspect="1"/>
          </p:cNvPicPr>
          <p:nvPr/>
        </p:nvPicPr>
        <p:blipFill>
          <a:blip r:embed="rId2"/>
          <a:stretch>
            <a:fillRect/>
          </a:stretch>
        </p:blipFill>
        <p:spPr>
          <a:xfrm>
            <a:off x="430537" y="1481211"/>
            <a:ext cx="2504477" cy="1647946"/>
          </a:xfrm>
          <a:prstGeom prst="rect">
            <a:avLst/>
          </a:prstGeom>
        </p:spPr>
      </p:pic>
      <p:pic>
        <p:nvPicPr>
          <p:cNvPr id="6" name="Picture 5">
            <a:extLst>
              <a:ext uri="{FF2B5EF4-FFF2-40B4-BE49-F238E27FC236}">
                <a16:creationId xmlns:a16="http://schemas.microsoft.com/office/drawing/2014/main" xmlns="" id="{9488E748-7828-4F4B-9386-0BE782B52902}"/>
              </a:ext>
            </a:extLst>
          </p:cNvPr>
          <p:cNvPicPr>
            <a:picLocks noChangeAspect="1"/>
          </p:cNvPicPr>
          <p:nvPr/>
        </p:nvPicPr>
        <p:blipFill>
          <a:blip r:embed="rId3"/>
          <a:stretch>
            <a:fillRect/>
          </a:stretch>
        </p:blipFill>
        <p:spPr>
          <a:xfrm>
            <a:off x="6789753" y="1368447"/>
            <a:ext cx="1721580" cy="1789649"/>
          </a:xfrm>
          <a:prstGeom prst="rect">
            <a:avLst/>
          </a:prstGeom>
        </p:spPr>
      </p:pic>
      <p:pic>
        <p:nvPicPr>
          <p:cNvPr id="12292" name="Picture 4" descr="Floating Ads | On today, Glassware, Floating">
            <a:extLst>
              <a:ext uri="{FF2B5EF4-FFF2-40B4-BE49-F238E27FC236}">
                <a16:creationId xmlns:a16="http://schemas.microsoft.com/office/drawing/2014/main" xmlns="" id="{B23665D2-A94D-4AEB-BCE9-539A47100B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0115" y="1558194"/>
            <a:ext cx="1981303" cy="15999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57D0CE6E-246B-4307-B05B-7DBFCDAB3172}"/>
              </a:ext>
            </a:extLst>
          </p:cNvPr>
          <p:cNvPicPr>
            <a:picLocks noChangeAspect="1"/>
          </p:cNvPicPr>
          <p:nvPr/>
        </p:nvPicPr>
        <p:blipFill>
          <a:blip r:embed="rId5"/>
          <a:stretch>
            <a:fillRect/>
          </a:stretch>
        </p:blipFill>
        <p:spPr>
          <a:xfrm>
            <a:off x="569027" y="3498489"/>
            <a:ext cx="2425831" cy="1470660"/>
          </a:xfrm>
          <a:prstGeom prst="rect">
            <a:avLst/>
          </a:prstGeom>
        </p:spPr>
      </p:pic>
      <p:sp>
        <p:nvSpPr>
          <p:cNvPr id="9" name="TextBox 8">
            <a:extLst>
              <a:ext uri="{FF2B5EF4-FFF2-40B4-BE49-F238E27FC236}">
                <a16:creationId xmlns:a16="http://schemas.microsoft.com/office/drawing/2014/main" xmlns="" id="{30FAF56F-191A-47B4-B597-BED69A71072C}"/>
              </a:ext>
            </a:extLst>
          </p:cNvPr>
          <p:cNvSpPr txBox="1"/>
          <p:nvPr/>
        </p:nvSpPr>
        <p:spPr>
          <a:xfrm>
            <a:off x="4159794" y="1111879"/>
            <a:ext cx="1268296" cy="369332"/>
          </a:xfrm>
          <a:prstGeom prst="rect">
            <a:avLst/>
          </a:prstGeom>
          <a:noFill/>
        </p:spPr>
        <p:txBody>
          <a:bodyPr wrap="none" rtlCol="0">
            <a:spAutoFit/>
          </a:bodyPr>
          <a:lstStyle/>
          <a:p>
            <a:r>
              <a:rPr lang="en-GB" sz="1800" dirty="0">
                <a:latin typeface="Nixie One"/>
              </a:rPr>
              <a:t>Floating Ad</a:t>
            </a:r>
            <a:endParaRPr lang="x-none" sz="1800" dirty="0">
              <a:latin typeface="Nixie One"/>
            </a:endParaRPr>
          </a:p>
        </p:txBody>
      </p:sp>
      <p:sp>
        <p:nvSpPr>
          <p:cNvPr id="12" name="TextBox 11">
            <a:extLst>
              <a:ext uri="{FF2B5EF4-FFF2-40B4-BE49-F238E27FC236}">
                <a16:creationId xmlns:a16="http://schemas.microsoft.com/office/drawing/2014/main" xmlns="" id="{806D19E7-7E92-4DE8-A44E-51BAEE6F915C}"/>
              </a:ext>
            </a:extLst>
          </p:cNvPr>
          <p:cNvSpPr txBox="1"/>
          <p:nvPr/>
        </p:nvSpPr>
        <p:spPr>
          <a:xfrm>
            <a:off x="1166640" y="3129157"/>
            <a:ext cx="1197764" cy="369332"/>
          </a:xfrm>
          <a:prstGeom prst="rect">
            <a:avLst/>
          </a:prstGeom>
          <a:noFill/>
        </p:spPr>
        <p:txBody>
          <a:bodyPr wrap="none" rtlCol="0">
            <a:spAutoFit/>
          </a:bodyPr>
          <a:lstStyle/>
          <a:p>
            <a:r>
              <a:rPr lang="en-GB" sz="1800" dirty="0">
                <a:latin typeface="Nixie One"/>
              </a:rPr>
              <a:t>Pop Up Ad</a:t>
            </a:r>
            <a:endParaRPr lang="x-none" sz="1800" dirty="0">
              <a:latin typeface="Nixie One"/>
            </a:endParaRPr>
          </a:p>
        </p:txBody>
      </p:sp>
      <p:sp>
        <p:nvSpPr>
          <p:cNvPr id="13" name="TextBox 12">
            <a:extLst>
              <a:ext uri="{FF2B5EF4-FFF2-40B4-BE49-F238E27FC236}">
                <a16:creationId xmlns:a16="http://schemas.microsoft.com/office/drawing/2014/main" xmlns="" id="{A5BB2F2B-F70C-4C47-8F05-466DD4A4E4AC}"/>
              </a:ext>
            </a:extLst>
          </p:cNvPr>
          <p:cNvSpPr txBox="1"/>
          <p:nvPr/>
        </p:nvSpPr>
        <p:spPr>
          <a:xfrm>
            <a:off x="6715831" y="1111879"/>
            <a:ext cx="1869423" cy="369332"/>
          </a:xfrm>
          <a:prstGeom prst="rect">
            <a:avLst/>
          </a:prstGeom>
          <a:noFill/>
        </p:spPr>
        <p:txBody>
          <a:bodyPr wrap="none" rtlCol="0">
            <a:spAutoFit/>
          </a:bodyPr>
          <a:lstStyle/>
          <a:p>
            <a:r>
              <a:rPr lang="en-GB" sz="1800" dirty="0">
                <a:latin typeface="Nixie One"/>
              </a:rPr>
              <a:t>Banner/image Ad</a:t>
            </a:r>
            <a:endParaRPr lang="x-none" sz="1800" dirty="0">
              <a:latin typeface="Nixie One"/>
            </a:endParaRPr>
          </a:p>
        </p:txBody>
      </p:sp>
      <p:sp>
        <p:nvSpPr>
          <p:cNvPr id="14" name="TextBox 13">
            <a:extLst>
              <a:ext uri="{FF2B5EF4-FFF2-40B4-BE49-F238E27FC236}">
                <a16:creationId xmlns:a16="http://schemas.microsoft.com/office/drawing/2014/main" xmlns="" id="{77E6198B-4E69-432C-82A6-B451D80B09EB}"/>
              </a:ext>
            </a:extLst>
          </p:cNvPr>
          <p:cNvSpPr txBox="1"/>
          <p:nvPr/>
        </p:nvSpPr>
        <p:spPr>
          <a:xfrm>
            <a:off x="179582" y="1111879"/>
            <a:ext cx="3204723" cy="369332"/>
          </a:xfrm>
          <a:prstGeom prst="rect">
            <a:avLst/>
          </a:prstGeom>
          <a:noFill/>
        </p:spPr>
        <p:txBody>
          <a:bodyPr wrap="none" rtlCol="0">
            <a:spAutoFit/>
          </a:bodyPr>
          <a:lstStyle/>
          <a:p>
            <a:r>
              <a:rPr lang="en-GB" sz="1800" dirty="0">
                <a:latin typeface="Nixie One"/>
              </a:rPr>
              <a:t>Text Ad (e.g. google search ads)</a:t>
            </a:r>
            <a:endParaRPr lang="x-none" sz="1800" dirty="0">
              <a:latin typeface="Nixie One"/>
            </a:endParaRPr>
          </a:p>
        </p:txBody>
      </p:sp>
      <p:pic>
        <p:nvPicPr>
          <p:cNvPr id="12296" name="Picture 8" descr="YouTube Ads for Beginners: How to Launch &amp;amp; Optimize a YouTube Video  Advertising Campaign | Cristian A. De Nardo">
            <a:extLst>
              <a:ext uri="{FF2B5EF4-FFF2-40B4-BE49-F238E27FC236}">
                <a16:creationId xmlns:a16="http://schemas.microsoft.com/office/drawing/2014/main" xmlns="" id="{C503F27F-52F3-4F15-8535-260F5554D0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6628" y="3498489"/>
            <a:ext cx="1981303" cy="143340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xmlns="" id="{5A28C890-ADA4-4957-8871-DE566D654A02}"/>
              </a:ext>
            </a:extLst>
          </p:cNvPr>
          <p:cNvSpPr txBox="1"/>
          <p:nvPr/>
        </p:nvSpPr>
        <p:spPr>
          <a:xfrm>
            <a:off x="4266393" y="3129157"/>
            <a:ext cx="1055097" cy="369332"/>
          </a:xfrm>
          <a:prstGeom prst="rect">
            <a:avLst/>
          </a:prstGeom>
          <a:noFill/>
        </p:spPr>
        <p:txBody>
          <a:bodyPr wrap="none" rtlCol="0">
            <a:spAutoFit/>
          </a:bodyPr>
          <a:lstStyle/>
          <a:p>
            <a:r>
              <a:rPr lang="en-GB" sz="1800" dirty="0">
                <a:latin typeface="Nixie One"/>
              </a:rPr>
              <a:t>Video Ad</a:t>
            </a:r>
            <a:endParaRPr lang="x-none" sz="1800" dirty="0">
              <a:latin typeface="Nixie One"/>
            </a:endParaRPr>
          </a:p>
        </p:txBody>
      </p:sp>
    </p:spTree>
    <p:extLst>
      <p:ext uri="{BB962C8B-B14F-4D97-AF65-F5344CB8AC3E}">
        <p14:creationId xmlns:p14="http://schemas.microsoft.com/office/powerpoint/2010/main" val="31174949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BE9F9E-ABC5-43EA-9A0C-F2BEC47ADCAA}"/>
              </a:ext>
            </a:extLst>
          </p:cNvPr>
          <p:cNvSpPr>
            <a:spLocks noGrp="1"/>
          </p:cNvSpPr>
          <p:nvPr>
            <p:ph type="title"/>
          </p:nvPr>
        </p:nvSpPr>
        <p:spPr/>
        <p:txBody>
          <a:bodyPr/>
          <a:lstStyle/>
          <a:p>
            <a:r>
              <a:rPr lang="en-GB" dirty="0"/>
              <a:t>How does display advertising work?</a:t>
            </a:r>
            <a:endParaRPr lang="x-none" dirty="0"/>
          </a:p>
        </p:txBody>
      </p:sp>
      <p:sp>
        <p:nvSpPr>
          <p:cNvPr id="3" name="Text Placeholder 2">
            <a:extLst>
              <a:ext uri="{FF2B5EF4-FFF2-40B4-BE49-F238E27FC236}">
                <a16:creationId xmlns:a16="http://schemas.microsoft.com/office/drawing/2014/main" xmlns="" id="{693B011E-BAC3-4058-89A6-67756190C03E}"/>
              </a:ext>
            </a:extLst>
          </p:cNvPr>
          <p:cNvSpPr>
            <a:spLocks noGrp="1"/>
          </p:cNvSpPr>
          <p:nvPr>
            <p:ph type="body" idx="1"/>
          </p:nvPr>
        </p:nvSpPr>
        <p:spPr/>
        <p:txBody>
          <a:bodyPr/>
          <a:lstStyle/>
          <a:p>
            <a:pPr marL="50800" indent="0">
              <a:buNone/>
            </a:pPr>
            <a:r>
              <a:rPr lang="en-GB" sz="2000" dirty="0"/>
              <a:t>Imagine you have a wedding photography business and want to show your ads to people who are planning their wedding. </a:t>
            </a:r>
          </a:p>
          <a:p>
            <a:r>
              <a:rPr lang="en-GB" sz="2000" dirty="0"/>
              <a:t>Step 1: Create an Online Advertising account</a:t>
            </a:r>
          </a:p>
          <a:p>
            <a:r>
              <a:rPr lang="en-GB" sz="2000" dirty="0"/>
              <a:t>Step 2: Create an ad campaign (specify keywords, budget, placement, targeting)</a:t>
            </a:r>
          </a:p>
          <a:p>
            <a:r>
              <a:rPr lang="en-GB" sz="2000" dirty="0"/>
              <a:t>Step 3: Create your ad (text, artwork)</a:t>
            </a:r>
          </a:p>
          <a:p>
            <a:r>
              <a:rPr lang="en-GB" sz="2000" dirty="0"/>
              <a:t>Step 4: Your ad is displayed</a:t>
            </a:r>
          </a:p>
          <a:p>
            <a:r>
              <a:rPr lang="en-GB" sz="2000" dirty="0"/>
              <a:t>Step 5: Payment</a:t>
            </a:r>
          </a:p>
          <a:p>
            <a:pPr marL="50800" indent="0">
              <a:buNone/>
            </a:pPr>
            <a:endParaRPr lang="en-GB" sz="1200" dirty="0"/>
          </a:p>
          <a:p>
            <a:pPr marL="50800" indent="0">
              <a:buNone/>
            </a:pPr>
            <a:r>
              <a:rPr lang="en-GB" sz="2000" dirty="0"/>
              <a:t>Your ads will show on wedding venue websites, blog posts on wedding flowers etc. </a:t>
            </a:r>
            <a:endParaRPr lang="x-none" sz="2000" dirty="0"/>
          </a:p>
        </p:txBody>
      </p:sp>
    </p:spTree>
    <p:extLst>
      <p:ext uri="{BB962C8B-B14F-4D97-AF65-F5344CB8AC3E}">
        <p14:creationId xmlns:p14="http://schemas.microsoft.com/office/powerpoint/2010/main" val="40743479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0EE85D-9464-467F-AD20-21C38640F35A}"/>
              </a:ext>
            </a:extLst>
          </p:cNvPr>
          <p:cNvSpPr>
            <a:spLocks noGrp="1"/>
          </p:cNvSpPr>
          <p:nvPr>
            <p:ph type="title"/>
          </p:nvPr>
        </p:nvSpPr>
        <p:spPr/>
        <p:txBody>
          <a:bodyPr/>
          <a:lstStyle/>
          <a:p>
            <a:r>
              <a:rPr lang="en-GB" dirty="0"/>
              <a:t>Search ads vs display ads</a:t>
            </a:r>
            <a:endParaRPr lang="x-none" dirty="0"/>
          </a:p>
        </p:txBody>
      </p:sp>
      <p:sp>
        <p:nvSpPr>
          <p:cNvPr id="3" name="Text Placeholder 2">
            <a:extLst>
              <a:ext uri="{FF2B5EF4-FFF2-40B4-BE49-F238E27FC236}">
                <a16:creationId xmlns:a16="http://schemas.microsoft.com/office/drawing/2014/main" xmlns="" id="{AC8B8FAA-5A75-4ABD-B4CB-9D0863965C9C}"/>
              </a:ext>
            </a:extLst>
          </p:cNvPr>
          <p:cNvSpPr>
            <a:spLocks noGrp="1"/>
          </p:cNvSpPr>
          <p:nvPr>
            <p:ph type="body" idx="1"/>
          </p:nvPr>
        </p:nvSpPr>
        <p:spPr>
          <a:xfrm>
            <a:off x="4996069" y="947534"/>
            <a:ext cx="3900731" cy="3845923"/>
          </a:xfrm>
        </p:spPr>
        <p:txBody>
          <a:bodyPr/>
          <a:lstStyle/>
          <a:p>
            <a:pPr marL="50800" indent="0" algn="ctr">
              <a:buNone/>
            </a:pPr>
            <a:r>
              <a:rPr lang="en-GB" sz="2000" dirty="0"/>
              <a:t>Display Ads</a:t>
            </a:r>
          </a:p>
          <a:p>
            <a:r>
              <a:rPr lang="en-GB" sz="2000" dirty="0"/>
              <a:t>Push approach</a:t>
            </a:r>
          </a:p>
          <a:p>
            <a:r>
              <a:rPr lang="en-GB" sz="2000" dirty="0"/>
              <a:t>Ads are viewed to online users while browsing online</a:t>
            </a:r>
            <a:endParaRPr lang="x-none" sz="2000" dirty="0"/>
          </a:p>
        </p:txBody>
      </p:sp>
      <p:sp>
        <p:nvSpPr>
          <p:cNvPr id="5" name="Text Placeholder 2">
            <a:extLst>
              <a:ext uri="{FF2B5EF4-FFF2-40B4-BE49-F238E27FC236}">
                <a16:creationId xmlns:a16="http://schemas.microsoft.com/office/drawing/2014/main" xmlns="" id="{B193FD06-9D22-4611-AE48-85DD8DFB8F7B}"/>
              </a:ext>
            </a:extLst>
          </p:cNvPr>
          <p:cNvSpPr txBox="1">
            <a:spLocks/>
          </p:cNvSpPr>
          <p:nvPr/>
        </p:nvSpPr>
        <p:spPr>
          <a:xfrm>
            <a:off x="247200" y="947534"/>
            <a:ext cx="3900731" cy="3845923"/>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406400" algn="l" rtl="0">
              <a:lnSpc>
                <a:spcPct val="100000"/>
              </a:lnSpc>
              <a:spcBef>
                <a:spcPts val="600"/>
              </a:spcBef>
              <a:spcAft>
                <a:spcPts val="0"/>
              </a:spcAft>
              <a:buClr>
                <a:srgbClr val="114454"/>
              </a:buClr>
              <a:buSzPts val="2800"/>
              <a:buFont typeface="Nixie One"/>
              <a:buChar char="▪"/>
              <a:defRPr sz="2200" b="0" i="0" u="none" strike="noStrike" cap="none">
                <a:solidFill>
                  <a:srgbClr val="114454"/>
                </a:solidFill>
                <a:latin typeface="Nixie One"/>
                <a:ea typeface="Nixie One"/>
                <a:cs typeface="Nixie One"/>
                <a:sym typeface="Nixie One"/>
              </a:defRPr>
            </a:lvl1pPr>
            <a:lvl2pPr marL="914400" marR="0" lvl="1" indent="-406400" algn="l" rtl="0">
              <a:lnSpc>
                <a:spcPct val="100000"/>
              </a:lnSpc>
              <a:spcBef>
                <a:spcPts val="0"/>
              </a:spcBef>
              <a:spcAft>
                <a:spcPts val="0"/>
              </a:spcAft>
              <a:buClr>
                <a:srgbClr val="114454"/>
              </a:buClr>
              <a:buSzPts val="2800"/>
              <a:buFont typeface="Nixie One"/>
              <a:buChar char="▫"/>
              <a:defRPr sz="2800" b="0" i="0" u="none" strike="noStrike" cap="none">
                <a:solidFill>
                  <a:srgbClr val="114454"/>
                </a:solidFill>
                <a:latin typeface="Nixie One"/>
                <a:ea typeface="Nixie One"/>
                <a:cs typeface="Nixie One"/>
                <a:sym typeface="Nixie One"/>
              </a:defRPr>
            </a:lvl2pPr>
            <a:lvl3pPr marL="1371600" marR="0" lvl="2" indent="-406400" algn="l" rtl="0">
              <a:lnSpc>
                <a:spcPct val="100000"/>
              </a:lnSpc>
              <a:spcBef>
                <a:spcPts val="0"/>
              </a:spcBef>
              <a:spcAft>
                <a:spcPts val="0"/>
              </a:spcAft>
              <a:buClr>
                <a:srgbClr val="114454"/>
              </a:buClr>
              <a:buSzPts val="2800"/>
              <a:buFont typeface="Nixie One"/>
              <a:buChar char="■"/>
              <a:defRPr sz="2800" b="0" i="0" u="none" strike="noStrike" cap="none">
                <a:solidFill>
                  <a:srgbClr val="114454"/>
                </a:solidFill>
                <a:latin typeface="Nixie One"/>
                <a:ea typeface="Nixie One"/>
                <a:cs typeface="Nixie One"/>
                <a:sym typeface="Nixie One"/>
              </a:defRPr>
            </a:lvl3pPr>
            <a:lvl4pPr marL="1828800" marR="0" lvl="3" indent="-406400" algn="l" rtl="0">
              <a:lnSpc>
                <a:spcPct val="100000"/>
              </a:lnSpc>
              <a:spcBef>
                <a:spcPts val="0"/>
              </a:spcBef>
              <a:spcAft>
                <a:spcPts val="0"/>
              </a:spcAft>
              <a:buClr>
                <a:srgbClr val="114454"/>
              </a:buClr>
              <a:buSzPts val="2800"/>
              <a:buFont typeface="Nixie One"/>
              <a:buChar char="●"/>
              <a:defRPr sz="2800" b="0" i="0" u="none" strike="noStrike" cap="none">
                <a:solidFill>
                  <a:srgbClr val="114454"/>
                </a:solidFill>
                <a:latin typeface="Nixie One"/>
                <a:ea typeface="Nixie One"/>
                <a:cs typeface="Nixie One"/>
                <a:sym typeface="Nixie One"/>
              </a:defRPr>
            </a:lvl4pPr>
            <a:lvl5pPr marL="2286000" marR="0" lvl="4" indent="-406400" algn="l" rtl="0">
              <a:lnSpc>
                <a:spcPct val="100000"/>
              </a:lnSpc>
              <a:spcBef>
                <a:spcPts val="0"/>
              </a:spcBef>
              <a:spcAft>
                <a:spcPts val="0"/>
              </a:spcAft>
              <a:buClr>
                <a:srgbClr val="114454"/>
              </a:buClr>
              <a:buSzPts val="2800"/>
              <a:buFont typeface="Nixie One"/>
              <a:buChar char="○"/>
              <a:defRPr sz="2800" b="0" i="0" u="none" strike="noStrike" cap="none">
                <a:solidFill>
                  <a:srgbClr val="114454"/>
                </a:solidFill>
                <a:latin typeface="Nixie One"/>
                <a:ea typeface="Nixie One"/>
                <a:cs typeface="Nixie One"/>
                <a:sym typeface="Nixie One"/>
              </a:defRPr>
            </a:lvl5pPr>
            <a:lvl6pPr marL="2743200" marR="0" lvl="5" indent="-406400" algn="l" rtl="0">
              <a:lnSpc>
                <a:spcPct val="100000"/>
              </a:lnSpc>
              <a:spcBef>
                <a:spcPts val="0"/>
              </a:spcBef>
              <a:spcAft>
                <a:spcPts val="0"/>
              </a:spcAft>
              <a:buClr>
                <a:srgbClr val="114454"/>
              </a:buClr>
              <a:buSzPts val="2800"/>
              <a:buFont typeface="Nixie One"/>
              <a:buChar char="■"/>
              <a:defRPr sz="2800" b="0" i="0" u="none" strike="noStrike" cap="none">
                <a:solidFill>
                  <a:srgbClr val="114454"/>
                </a:solidFill>
                <a:latin typeface="Nixie One"/>
                <a:ea typeface="Nixie One"/>
                <a:cs typeface="Nixie One"/>
                <a:sym typeface="Nixie One"/>
              </a:defRPr>
            </a:lvl6pPr>
            <a:lvl7pPr marL="3200400" marR="0" lvl="6" indent="-406400" algn="l" rtl="0">
              <a:lnSpc>
                <a:spcPct val="100000"/>
              </a:lnSpc>
              <a:spcBef>
                <a:spcPts val="0"/>
              </a:spcBef>
              <a:spcAft>
                <a:spcPts val="0"/>
              </a:spcAft>
              <a:buClr>
                <a:srgbClr val="114454"/>
              </a:buClr>
              <a:buSzPts val="2800"/>
              <a:buFont typeface="Nixie One"/>
              <a:buChar char="●"/>
              <a:defRPr sz="2800" b="0" i="0" u="none" strike="noStrike" cap="none">
                <a:solidFill>
                  <a:srgbClr val="114454"/>
                </a:solidFill>
                <a:latin typeface="Nixie One"/>
                <a:ea typeface="Nixie One"/>
                <a:cs typeface="Nixie One"/>
                <a:sym typeface="Nixie One"/>
              </a:defRPr>
            </a:lvl7pPr>
            <a:lvl8pPr marL="3657600" marR="0" lvl="7" indent="-406400" algn="l" rtl="0">
              <a:lnSpc>
                <a:spcPct val="100000"/>
              </a:lnSpc>
              <a:spcBef>
                <a:spcPts val="0"/>
              </a:spcBef>
              <a:spcAft>
                <a:spcPts val="0"/>
              </a:spcAft>
              <a:buClr>
                <a:srgbClr val="114454"/>
              </a:buClr>
              <a:buSzPts val="2800"/>
              <a:buFont typeface="Nixie One"/>
              <a:buChar char="○"/>
              <a:defRPr sz="2800" b="0" i="0" u="none" strike="noStrike" cap="none">
                <a:solidFill>
                  <a:srgbClr val="114454"/>
                </a:solidFill>
                <a:latin typeface="Nixie One"/>
                <a:ea typeface="Nixie One"/>
                <a:cs typeface="Nixie One"/>
                <a:sym typeface="Nixie One"/>
              </a:defRPr>
            </a:lvl8pPr>
            <a:lvl9pPr marL="4114800" marR="0" lvl="8" indent="-406400" algn="l" rtl="0">
              <a:lnSpc>
                <a:spcPct val="100000"/>
              </a:lnSpc>
              <a:spcBef>
                <a:spcPts val="0"/>
              </a:spcBef>
              <a:spcAft>
                <a:spcPts val="0"/>
              </a:spcAft>
              <a:buClr>
                <a:srgbClr val="114454"/>
              </a:buClr>
              <a:buSzPts val="2800"/>
              <a:buFont typeface="Nixie One"/>
              <a:buChar char="■"/>
              <a:defRPr sz="2800" b="0" i="0" u="none" strike="noStrike" cap="none">
                <a:solidFill>
                  <a:srgbClr val="114454"/>
                </a:solidFill>
                <a:latin typeface="Nixie One"/>
                <a:ea typeface="Nixie One"/>
                <a:cs typeface="Nixie One"/>
                <a:sym typeface="Nixie One"/>
              </a:defRPr>
            </a:lvl9pPr>
          </a:lstStyle>
          <a:p>
            <a:pPr marL="50800" indent="0" algn="ctr">
              <a:buFont typeface="Nixie One"/>
              <a:buNone/>
            </a:pPr>
            <a:r>
              <a:rPr lang="en-GB" sz="2000" dirty="0"/>
              <a:t>Search Ads</a:t>
            </a:r>
          </a:p>
          <a:p>
            <a:r>
              <a:rPr lang="en-GB" sz="2000" dirty="0"/>
              <a:t>Pull approach</a:t>
            </a:r>
          </a:p>
          <a:p>
            <a:r>
              <a:rPr lang="en-GB" sz="2000" dirty="0"/>
              <a:t>Ads are viewed to online users that are looking for your product/service</a:t>
            </a:r>
            <a:endParaRPr lang="x-none" sz="2000" dirty="0"/>
          </a:p>
        </p:txBody>
      </p:sp>
      <p:pic>
        <p:nvPicPr>
          <p:cNvPr id="6" name="Picture 5">
            <a:extLst>
              <a:ext uri="{FF2B5EF4-FFF2-40B4-BE49-F238E27FC236}">
                <a16:creationId xmlns:a16="http://schemas.microsoft.com/office/drawing/2014/main" xmlns="" id="{4CF58523-032F-4A6E-B006-4A1FC7193BB7}"/>
              </a:ext>
            </a:extLst>
          </p:cNvPr>
          <p:cNvPicPr>
            <a:picLocks noChangeAspect="1"/>
          </p:cNvPicPr>
          <p:nvPr/>
        </p:nvPicPr>
        <p:blipFill>
          <a:blip r:embed="rId2"/>
          <a:stretch>
            <a:fillRect/>
          </a:stretch>
        </p:blipFill>
        <p:spPr>
          <a:xfrm>
            <a:off x="945326" y="2910296"/>
            <a:ext cx="2504477" cy="1647946"/>
          </a:xfrm>
          <a:prstGeom prst="rect">
            <a:avLst/>
          </a:prstGeom>
        </p:spPr>
      </p:pic>
      <p:pic>
        <p:nvPicPr>
          <p:cNvPr id="7" name="Picture 6">
            <a:extLst>
              <a:ext uri="{FF2B5EF4-FFF2-40B4-BE49-F238E27FC236}">
                <a16:creationId xmlns:a16="http://schemas.microsoft.com/office/drawing/2014/main" xmlns="" id="{5659B508-FC65-47F1-8603-D3B3CA33362D}"/>
              </a:ext>
            </a:extLst>
          </p:cNvPr>
          <p:cNvPicPr>
            <a:picLocks noChangeAspect="1"/>
          </p:cNvPicPr>
          <p:nvPr/>
        </p:nvPicPr>
        <p:blipFill>
          <a:blip r:embed="rId3"/>
          <a:stretch>
            <a:fillRect/>
          </a:stretch>
        </p:blipFill>
        <p:spPr>
          <a:xfrm>
            <a:off x="6268385" y="2839445"/>
            <a:ext cx="1721580" cy="1789649"/>
          </a:xfrm>
          <a:prstGeom prst="rect">
            <a:avLst/>
          </a:prstGeom>
        </p:spPr>
      </p:pic>
    </p:spTree>
    <p:extLst>
      <p:ext uri="{BB962C8B-B14F-4D97-AF65-F5344CB8AC3E}">
        <p14:creationId xmlns:p14="http://schemas.microsoft.com/office/powerpoint/2010/main" val="14745140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1C5B2C-3BC5-4A06-92D2-4F883ABAF2BB}"/>
              </a:ext>
            </a:extLst>
          </p:cNvPr>
          <p:cNvSpPr>
            <a:spLocks noGrp="1"/>
          </p:cNvSpPr>
          <p:nvPr>
            <p:ph type="title"/>
          </p:nvPr>
        </p:nvSpPr>
        <p:spPr/>
        <p:txBody>
          <a:bodyPr/>
          <a:lstStyle/>
          <a:p>
            <a:r>
              <a:rPr lang="en-GB" dirty="0"/>
              <a:t>Social Media Advertising</a:t>
            </a:r>
            <a:endParaRPr lang="x-none" dirty="0"/>
          </a:p>
        </p:txBody>
      </p:sp>
      <p:sp>
        <p:nvSpPr>
          <p:cNvPr id="3" name="Text Placeholder 2">
            <a:extLst>
              <a:ext uri="{FF2B5EF4-FFF2-40B4-BE49-F238E27FC236}">
                <a16:creationId xmlns:a16="http://schemas.microsoft.com/office/drawing/2014/main" xmlns="" id="{FC746C59-8EF3-43A3-97A7-67D0300514C4}"/>
              </a:ext>
            </a:extLst>
          </p:cNvPr>
          <p:cNvSpPr>
            <a:spLocks noGrp="1"/>
          </p:cNvSpPr>
          <p:nvPr>
            <p:ph type="body" idx="1"/>
          </p:nvPr>
        </p:nvSpPr>
        <p:spPr/>
        <p:txBody>
          <a:bodyPr/>
          <a:lstStyle/>
          <a:p>
            <a:r>
              <a:rPr lang="en-GB" sz="2000" dirty="0"/>
              <a:t>Why use social media advertising?</a:t>
            </a:r>
          </a:p>
          <a:p>
            <a:pPr lvl="1"/>
            <a:r>
              <a:rPr lang="en-GB" sz="2000" dirty="0"/>
              <a:t>Allow brands to leverage real word of mouth and recommendations</a:t>
            </a:r>
          </a:p>
          <a:p>
            <a:pPr lvl="1"/>
            <a:r>
              <a:rPr lang="en-GB" sz="2000" dirty="0"/>
              <a:t>Sponsored posts are an opportunity for brands to be more playful, fun and experimental than traditional media ads</a:t>
            </a:r>
          </a:p>
          <a:p>
            <a:pPr lvl="1"/>
            <a:r>
              <a:rPr lang="en-GB" sz="2000" dirty="0"/>
              <a:t>The turnaround time for producing and getting ads live on social media is also attractive.</a:t>
            </a:r>
          </a:p>
          <a:p>
            <a:pPr lvl="1"/>
            <a:r>
              <a:rPr lang="en-GB" sz="2000" dirty="0"/>
              <a:t>Clicks on social media ads are often more cost-effective than other ad platforms.</a:t>
            </a:r>
          </a:p>
          <a:p>
            <a:pPr lvl="1"/>
            <a:r>
              <a:rPr lang="en-GB" sz="2000" dirty="0"/>
              <a:t>Ability to apply audience targeting</a:t>
            </a:r>
            <a:endParaRPr lang="x-none" sz="2000" dirty="0"/>
          </a:p>
        </p:txBody>
      </p:sp>
    </p:spTree>
    <p:extLst>
      <p:ext uri="{BB962C8B-B14F-4D97-AF65-F5344CB8AC3E}">
        <p14:creationId xmlns:p14="http://schemas.microsoft.com/office/powerpoint/2010/main" val="797135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4FF238-6D06-4106-9518-39D7B8A60F77}"/>
              </a:ext>
            </a:extLst>
          </p:cNvPr>
          <p:cNvSpPr>
            <a:spLocks noGrp="1"/>
          </p:cNvSpPr>
          <p:nvPr>
            <p:ph type="title"/>
          </p:nvPr>
        </p:nvSpPr>
        <p:spPr/>
        <p:txBody>
          <a:bodyPr/>
          <a:lstStyle/>
          <a:p>
            <a:r>
              <a:rPr lang="en-GB" dirty="0"/>
              <a:t>Advantages of Digital Marketing</a:t>
            </a:r>
            <a:br>
              <a:rPr lang="en-GB" dirty="0"/>
            </a:br>
            <a:r>
              <a:rPr lang="en-GB" sz="1600" dirty="0"/>
              <a:t>vs Traditional Marketing</a:t>
            </a:r>
            <a:endParaRPr lang="x-none" sz="1600" dirty="0"/>
          </a:p>
        </p:txBody>
      </p:sp>
      <p:sp>
        <p:nvSpPr>
          <p:cNvPr id="4" name="TextBox 3">
            <a:extLst>
              <a:ext uri="{FF2B5EF4-FFF2-40B4-BE49-F238E27FC236}">
                <a16:creationId xmlns:a16="http://schemas.microsoft.com/office/drawing/2014/main" xmlns="" id="{EA8EE4D2-1339-4F79-9270-D361BFFE3096}"/>
              </a:ext>
            </a:extLst>
          </p:cNvPr>
          <p:cNvSpPr txBox="1"/>
          <p:nvPr/>
        </p:nvSpPr>
        <p:spPr>
          <a:xfrm>
            <a:off x="1756679" y="1291044"/>
            <a:ext cx="367408" cy="523220"/>
          </a:xfrm>
          <a:prstGeom prst="rect">
            <a:avLst/>
          </a:prstGeom>
          <a:noFill/>
        </p:spPr>
        <p:txBody>
          <a:bodyPr wrap="none" rtlCol="0">
            <a:spAutoFit/>
          </a:bodyPr>
          <a:lstStyle/>
          <a:p>
            <a:r>
              <a:rPr lang="en-GB" sz="2800" b="1" dirty="0">
                <a:latin typeface="Nixie One"/>
              </a:rPr>
              <a:t>€</a:t>
            </a:r>
            <a:endParaRPr lang="x-none" sz="2800" b="1" dirty="0">
              <a:latin typeface="Nixie One"/>
            </a:endParaRPr>
          </a:p>
        </p:txBody>
      </p:sp>
      <p:sp>
        <p:nvSpPr>
          <p:cNvPr id="5" name="TextBox 4">
            <a:extLst>
              <a:ext uri="{FF2B5EF4-FFF2-40B4-BE49-F238E27FC236}">
                <a16:creationId xmlns:a16="http://schemas.microsoft.com/office/drawing/2014/main" xmlns="" id="{F2B6FB8C-CDD1-4470-B6E7-34980FDE803F}"/>
              </a:ext>
            </a:extLst>
          </p:cNvPr>
          <p:cNvSpPr txBox="1"/>
          <p:nvPr/>
        </p:nvSpPr>
        <p:spPr>
          <a:xfrm>
            <a:off x="814113" y="1969586"/>
            <a:ext cx="2252540" cy="400110"/>
          </a:xfrm>
          <a:prstGeom prst="rect">
            <a:avLst/>
          </a:prstGeom>
          <a:noFill/>
        </p:spPr>
        <p:txBody>
          <a:bodyPr wrap="none" rtlCol="0">
            <a:spAutoFit/>
          </a:bodyPr>
          <a:lstStyle/>
          <a:p>
            <a:r>
              <a:rPr lang="en-GB" sz="2000" dirty="0">
                <a:latin typeface="Nixie One"/>
              </a:rPr>
              <a:t>More cost effective</a:t>
            </a:r>
            <a:endParaRPr lang="x-none" sz="2000" dirty="0">
              <a:latin typeface="Nixie One"/>
            </a:endParaRPr>
          </a:p>
        </p:txBody>
      </p:sp>
      <p:pic>
        <p:nvPicPr>
          <p:cNvPr id="1026" name="Picture 2" descr="Free Analytics Icon. SVG, EPS, JPG, PNG. Download Analytics Icon.">
            <a:extLst>
              <a:ext uri="{FF2B5EF4-FFF2-40B4-BE49-F238E27FC236}">
                <a16:creationId xmlns:a16="http://schemas.microsoft.com/office/drawing/2014/main" xmlns="" id="{FCF93B59-0B71-4E93-9355-8B9513E973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798" t="23593" r="24974" b="16345"/>
          <a:stretch/>
        </p:blipFill>
        <p:spPr bwMode="auto">
          <a:xfrm>
            <a:off x="3890492" y="1270440"/>
            <a:ext cx="865632" cy="87782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B508275C-40AA-4058-B1B3-C51751784E08}"/>
              </a:ext>
            </a:extLst>
          </p:cNvPr>
          <p:cNvSpPr txBox="1"/>
          <p:nvPr/>
        </p:nvSpPr>
        <p:spPr>
          <a:xfrm>
            <a:off x="3068780" y="1975602"/>
            <a:ext cx="2874505" cy="400110"/>
          </a:xfrm>
          <a:prstGeom prst="rect">
            <a:avLst/>
          </a:prstGeom>
          <a:noFill/>
        </p:spPr>
        <p:txBody>
          <a:bodyPr wrap="none" rtlCol="0">
            <a:spAutoFit/>
          </a:bodyPr>
          <a:lstStyle/>
          <a:p>
            <a:r>
              <a:rPr lang="en-GB" sz="2000" dirty="0">
                <a:latin typeface="Nixie One"/>
              </a:rPr>
              <a:t>Easier to track &amp; measure</a:t>
            </a:r>
            <a:endParaRPr lang="x-none" sz="2000" dirty="0">
              <a:latin typeface="Nixie One"/>
            </a:endParaRPr>
          </a:p>
        </p:txBody>
      </p:sp>
      <p:pic>
        <p:nvPicPr>
          <p:cNvPr id="1028" name="Picture 4" descr="Demography Diagram Vector Icon This Rounded Stock Vector (Royalty Free)  307842791">
            <a:extLst>
              <a:ext uri="{FF2B5EF4-FFF2-40B4-BE49-F238E27FC236}">
                <a16:creationId xmlns:a16="http://schemas.microsoft.com/office/drawing/2014/main" xmlns="" id="{5FD21DBB-E919-4D06-9D17-742FFBFB1F9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371"/>
          <a:stretch/>
        </p:blipFill>
        <p:spPr bwMode="auto">
          <a:xfrm>
            <a:off x="7078437" y="1117470"/>
            <a:ext cx="881413" cy="86975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0D4C089D-7CFE-4AA1-A063-99F3958AF7CE}"/>
              </a:ext>
            </a:extLst>
          </p:cNvPr>
          <p:cNvSpPr txBox="1"/>
          <p:nvPr/>
        </p:nvSpPr>
        <p:spPr>
          <a:xfrm>
            <a:off x="6035405" y="1975602"/>
            <a:ext cx="2917786" cy="400110"/>
          </a:xfrm>
          <a:prstGeom prst="rect">
            <a:avLst/>
          </a:prstGeom>
          <a:noFill/>
        </p:spPr>
        <p:txBody>
          <a:bodyPr wrap="none" rtlCol="0">
            <a:spAutoFit/>
          </a:bodyPr>
          <a:lstStyle/>
          <a:p>
            <a:r>
              <a:rPr lang="en-GB" sz="2000" dirty="0">
                <a:latin typeface="Nixie One"/>
              </a:rPr>
              <a:t>Larger demographic reach</a:t>
            </a:r>
            <a:endParaRPr lang="x-none" sz="2000" dirty="0">
              <a:latin typeface="Nixie One"/>
            </a:endParaRPr>
          </a:p>
        </p:txBody>
      </p:sp>
      <p:pic>
        <p:nvPicPr>
          <p:cNvPr id="6" name="Picture 5">
            <a:extLst>
              <a:ext uri="{FF2B5EF4-FFF2-40B4-BE49-F238E27FC236}">
                <a16:creationId xmlns:a16="http://schemas.microsoft.com/office/drawing/2014/main" xmlns="" id="{65A85790-C647-49EE-9862-5EFE8E4F92F4}"/>
              </a:ext>
            </a:extLst>
          </p:cNvPr>
          <p:cNvPicPr>
            <a:picLocks noChangeAspect="1"/>
          </p:cNvPicPr>
          <p:nvPr/>
        </p:nvPicPr>
        <p:blipFill>
          <a:blip r:embed="rId5"/>
          <a:stretch>
            <a:fillRect/>
          </a:stretch>
        </p:blipFill>
        <p:spPr>
          <a:xfrm>
            <a:off x="2425729" y="2832088"/>
            <a:ext cx="1281847" cy="1281847"/>
          </a:xfrm>
          <a:prstGeom prst="rect">
            <a:avLst/>
          </a:prstGeom>
        </p:spPr>
      </p:pic>
      <p:sp>
        <p:nvSpPr>
          <p:cNvPr id="11" name="TextBox 10">
            <a:extLst>
              <a:ext uri="{FF2B5EF4-FFF2-40B4-BE49-F238E27FC236}">
                <a16:creationId xmlns:a16="http://schemas.microsoft.com/office/drawing/2014/main" xmlns="" id="{2516AA0F-213C-43DD-A987-3500573A5E62}"/>
              </a:ext>
            </a:extLst>
          </p:cNvPr>
          <p:cNvSpPr txBox="1"/>
          <p:nvPr/>
        </p:nvSpPr>
        <p:spPr>
          <a:xfrm>
            <a:off x="1969497" y="4033433"/>
            <a:ext cx="2244525" cy="400110"/>
          </a:xfrm>
          <a:prstGeom prst="rect">
            <a:avLst/>
          </a:prstGeom>
          <a:noFill/>
        </p:spPr>
        <p:txBody>
          <a:bodyPr wrap="none" rtlCol="0">
            <a:spAutoFit/>
          </a:bodyPr>
          <a:lstStyle/>
          <a:p>
            <a:r>
              <a:rPr lang="en-GB" sz="2000" dirty="0">
                <a:latin typeface="Nixie One"/>
              </a:rPr>
              <a:t>Higher engagement</a:t>
            </a:r>
            <a:endParaRPr lang="x-none" sz="2000" dirty="0">
              <a:latin typeface="Nixie One"/>
            </a:endParaRPr>
          </a:p>
        </p:txBody>
      </p:sp>
      <p:pic>
        <p:nvPicPr>
          <p:cNvPr id="8" name="Picture 7">
            <a:extLst>
              <a:ext uri="{FF2B5EF4-FFF2-40B4-BE49-F238E27FC236}">
                <a16:creationId xmlns:a16="http://schemas.microsoft.com/office/drawing/2014/main" xmlns="" id="{A7A65BD2-1D7E-4D2C-84BB-8BE01411BC74}"/>
              </a:ext>
            </a:extLst>
          </p:cNvPr>
          <p:cNvPicPr>
            <a:picLocks noChangeAspect="1"/>
          </p:cNvPicPr>
          <p:nvPr/>
        </p:nvPicPr>
        <p:blipFill rotWithShape="1">
          <a:blip r:embed="rId6"/>
          <a:srcRect l="14992" t="7972" r="23102" b="11114"/>
          <a:stretch/>
        </p:blipFill>
        <p:spPr>
          <a:xfrm>
            <a:off x="5602589" y="2895472"/>
            <a:ext cx="865632" cy="1218463"/>
          </a:xfrm>
          <a:prstGeom prst="rect">
            <a:avLst/>
          </a:prstGeom>
        </p:spPr>
      </p:pic>
      <p:sp>
        <p:nvSpPr>
          <p:cNvPr id="13" name="TextBox 12">
            <a:extLst>
              <a:ext uri="{FF2B5EF4-FFF2-40B4-BE49-F238E27FC236}">
                <a16:creationId xmlns:a16="http://schemas.microsoft.com/office/drawing/2014/main" xmlns="" id="{77F61CE4-58F4-4F59-9303-547880F6E6A0}"/>
              </a:ext>
            </a:extLst>
          </p:cNvPr>
          <p:cNvSpPr txBox="1"/>
          <p:nvPr/>
        </p:nvSpPr>
        <p:spPr>
          <a:xfrm>
            <a:off x="4595691" y="4033433"/>
            <a:ext cx="3268844" cy="400110"/>
          </a:xfrm>
          <a:prstGeom prst="rect">
            <a:avLst/>
          </a:prstGeom>
          <a:noFill/>
        </p:spPr>
        <p:txBody>
          <a:bodyPr wrap="none" rtlCol="0">
            <a:spAutoFit/>
          </a:bodyPr>
          <a:lstStyle/>
          <a:p>
            <a:r>
              <a:rPr lang="en-GB" sz="2000" dirty="0">
                <a:latin typeface="Nixie One"/>
              </a:rPr>
              <a:t>Catering to mobile customers</a:t>
            </a:r>
            <a:endParaRPr lang="x-none" sz="2000" dirty="0">
              <a:latin typeface="Nixie One"/>
            </a:endParaRPr>
          </a:p>
        </p:txBody>
      </p:sp>
    </p:spTree>
    <p:extLst>
      <p:ext uri="{BB962C8B-B14F-4D97-AF65-F5344CB8AC3E}">
        <p14:creationId xmlns:p14="http://schemas.microsoft.com/office/powerpoint/2010/main" val="34158186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B2EA1B-ABD0-4688-99D7-5B53185F4E6A}"/>
              </a:ext>
            </a:extLst>
          </p:cNvPr>
          <p:cNvSpPr>
            <a:spLocks noGrp="1"/>
          </p:cNvSpPr>
          <p:nvPr>
            <p:ph type="title"/>
          </p:nvPr>
        </p:nvSpPr>
        <p:spPr/>
        <p:txBody>
          <a:bodyPr/>
          <a:lstStyle/>
          <a:p>
            <a:r>
              <a:rPr lang="en-GB" dirty="0"/>
              <a:t>Audience targeting</a:t>
            </a:r>
            <a:endParaRPr lang="x-none" dirty="0"/>
          </a:p>
        </p:txBody>
      </p:sp>
      <p:sp>
        <p:nvSpPr>
          <p:cNvPr id="3" name="Text Placeholder 2">
            <a:extLst>
              <a:ext uri="{FF2B5EF4-FFF2-40B4-BE49-F238E27FC236}">
                <a16:creationId xmlns:a16="http://schemas.microsoft.com/office/drawing/2014/main" xmlns="" id="{A9A633CB-E7A4-449E-990D-94896BCDFDCA}"/>
              </a:ext>
            </a:extLst>
          </p:cNvPr>
          <p:cNvSpPr>
            <a:spLocks noGrp="1"/>
          </p:cNvSpPr>
          <p:nvPr>
            <p:ph type="body" idx="1"/>
          </p:nvPr>
        </p:nvSpPr>
        <p:spPr/>
        <p:txBody>
          <a:bodyPr/>
          <a:lstStyle/>
          <a:p>
            <a:r>
              <a:rPr lang="en-GB" dirty="0"/>
              <a:t>Demographics</a:t>
            </a:r>
          </a:p>
          <a:p>
            <a:r>
              <a:rPr lang="en-GB" dirty="0"/>
              <a:t>Location </a:t>
            </a:r>
          </a:p>
          <a:p>
            <a:r>
              <a:rPr lang="en-GB" dirty="0"/>
              <a:t>Interests</a:t>
            </a:r>
          </a:p>
          <a:p>
            <a:r>
              <a:rPr lang="en-GB" dirty="0"/>
              <a:t>Behaviours</a:t>
            </a:r>
          </a:p>
          <a:p>
            <a:r>
              <a:rPr lang="en-GB" dirty="0"/>
              <a:t>Connections</a:t>
            </a:r>
          </a:p>
          <a:p>
            <a:r>
              <a:rPr lang="en-GB" dirty="0"/>
              <a:t>Etc. </a:t>
            </a:r>
            <a:endParaRPr lang="x-none" dirty="0"/>
          </a:p>
        </p:txBody>
      </p:sp>
    </p:spTree>
    <p:extLst>
      <p:ext uri="{BB962C8B-B14F-4D97-AF65-F5344CB8AC3E}">
        <p14:creationId xmlns:p14="http://schemas.microsoft.com/office/powerpoint/2010/main" val="37420412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05A8A6-E455-4F97-9E67-BEB0952C8A56}"/>
              </a:ext>
            </a:extLst>
          </p:cNvPr>
          <p:cNvSpPr>
            <a:spLocks noGrp="1"/>
          </p:cNvSpPr>
          <p:nvPr>
            <p:ph type="title"/>
          </p:nvPr>
        </p:nvSpPr>
        <p:spPr/>
        <p:txBody>
          <a:bodyPr/>
          <a:lstStyle/>
          <a:p>
            <a:r>
              <a:rPr lang="en-GB" dirty="0"/>
              <a:t>How does social media advertising work?</a:t>
            </a:r>
            <a:endParaRPr lang="x-none" dirty="0"/>
          </a:p>
        </p:txBody>
      </p:sp>
      <p:sp>
        <p:nvSpPr>
          <p:cNvPr id="3" name="Text Placeholder 2">
            <a:extLst>
              <a:ext uri="{FF2B5EF4-FFF2-40B4-BE49-F238E27FC236}">
                <a16:creationId xmlns:a16="http://schemas.microsoft.com/office/drawing/2014/main" xmlns="" id="{47750399-35B1-45CB-A3A5-9118E938E7E9}"/>
              </a:ext>
            </a:extLst>
          </p:cNvPr>
          <p:cNvSpPr>
            <a:spLocks noGrp="1"/>
          </p:cNvSpPr>
          <p:nvPr>
            <p:ph type="body" idx="1"/>
          </p:nvPr>
        </p:nvSpPr>
        <p:spPr/>
        <p:txBody>
          <a:bodyPr/>
          <a:lstStyle/>
          <a:p>
            <a:r>
              <a:rPr lang="en-GB" dirty="0"/>
              <a:t>Step 1: Select your ad type depending on your goal (Reach, engagement, leads, etc)</a:t>
            </a:r>
          </a:p>
          <a:p>
            <a:r>
              <a:rPr lang="en-GB" dirty="0"/>
              <a:t>Step 2: Create your ad (targeting, placement, ad format)</a:t>
            </a:r>
          </a:p>
          <a:p>
            <a:r>
              <a:rPr lang="en-GB" dirty="0"/>
              <a:t>Step 3: Your ad is displayed</a:t>
            </a:r>
            <a:endParaRPr lang="x-none" dirty="0"/>
          </a:p>
        </p:txBody>
      </p:sp>
    </p:spTree>
    <p:extLst>
      <p:ext uri="{BB962C8B-B14F-4D97-AF65-F5344CB8AC3E}">
        <p14:creationId xmlns:p14="http://schemas.microsoft.com/office/powerpoint/2010/main" val="39730001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90918E3-BC3D-4960-8278-7CCC6A3235B4}"/>
              </a:ext>
            </a:extLst>
          </p:cNvPr>
          <p:cNvSpPr>
            <a:spLocks noGrp="1"/>
          </p:cNvSpPr>
          <p:nvPr>
            <p:ph type="ctrTitle"/>
          </p:nvPr>
        </p:nvSpPr>
        <p:spPr/>
        <p:txBody>
          <a:bodyPr/>
          <a:lstStyle/>
          <a:p>
            <a:r>
              <a:rPr lang="en-GB" dirty="0"/>
              <a:t>13. Email Marketing</a:t>
            </a:r>
            <a:endParaRPr lang="x-none" dirty="0"/>
          </a:p>
        </p:txBody>
      </p:sp>
      <p:sp>
        <p:nvSpPr>
          <p:cNvPr id="5" name="Subtitle 4">
            <a:extLst>
              <a:ext uri="{FF2B5EF4-FFF2-40B4-BE49-F238E27FC236}">
                <a16:creationId xmlns:a16="http://schemas.microsoft.com/office/drawing/2014/main" xmlns="" id="{76CCDC9D-7698-4321-A069-BE4F88517010}"/>
              </a:ext>
            </a:extLst>
          </p:cNvPr>
          <p:cNvSpPr>
            <a:spLocks noGrp="1"/>
          </p:cNvSpPr>
          <p:nvPr>
            <p:ph type="subTitle" idx="1"/>
          </p:nvPr>
        </p:nvSpPr>
        <p:spPr/>
        <p:txBody>
          <a:bodyPr/>
          <a:lstStyle/>
          <a:p>
            <a:endParaRPr lang="x-none"/>
          </a:p>
        </p:txBody>
      </p:sp>
    </p:spTree>
    <p:extLst>
      <p:ext uri="{BB962C8B-B14F-4D97-AF65-F5344CB8AC3E}">
        <p14:creationId xmlns:p14="http://schemas.microsoft.com/office/powerpoint/2010/main" val="22567463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EECA911-FACE-4E1F-BA4B-94B65FB03B29}"/>
              </a:ext>
            </a:extLst>
          </p:cNvPr>
          <p:cNvSpPr>
            <a:spLocks noGrp="1"/>
          </p:cNvSpPr>
          <p:nvPr>
            <p:ph type="title"/>
          </p:nvPr>
        </p:nvSpPr>
        <p:spPr/>
        <p:txBody>
          <a:bodyPr/>
          <a:lstStyle/>
          <a:p>
            <a:r>
              <a:rPr lang="en-GB" dirty="0"/>
              <a:t>Email Marketing</a:t>
            </a:r>
            <a:endParaRPr lang="x-none" dirty="0"/>
          </a:p>
        </p:txBody>
      </p:sp>
      <p:sp>
        <p:nvSpPr>
          <p:cNvPr id="5" name="Text Placeholder 4">
            <a:extLst>
              <a:ext uri="{FF2B5EF4-FFF2-40B4-BE49-F238E27FC236}">
                <a16:creationId xmlns:a16="http://schemas.microsoft.com/office/drawing/2014/main" xmlns="" id="{73981230-AED4-4439-AA1C-BB0FBCDF4F49}"/>
              </a:ext>
            </a:extLst>
          </p:cNvPr>
          <p:cNvSpPr>
            <a:spLocks noGrp="1"/>
          </p:cNvSpPr>
          <p:nvPr>
            <p:ph type="body" idx="1"/>
          </p:nvPr>
        </p:nvSpPr>
        <p:spPr/>
        <p:txBody>
          <a:bodyPr/>
          <a:lstStyle/>
          <a:p>
            <a:pPr marL="50800" indent="0">
              <a:buNone/>
            </a:pPr>
            <a:r>
              <a:rPr lang="en-GB" sz="2000" dirty="0"/>
              <a:t>Benefits of email marketing</a:t>
            </a:r>
          </a:p>
          <a:p>
            <a:r>
              <a:rPr lang="en-GB" sz="2000" dirty="0"/>
              <a:t>Good tool to keep the conversation going with your customers</a:t>
            </a:r>
          </a:p>
          <a:p>
            <a:r>
              <a:rPr lang="en-GB" sz="2000" dirty="0"/>
              <a:t>Ability to segment/tailor messages </a:t>
            </a:r>
          </a:p>
          <a:p>
            <a:r>
              <a:rPr lang="en-GB" sz="2000" dirty="0"/>
              <a:t>Most cost-effective tactic to communicate/sell your brand</a:t>
            </a:r>
          </a:p>
          <a:p>
            <a:endParaRPr lang="en-GB" sz="2000" dirty="0"/>
          </a:p>
          <a:p>
            <a:pPr marL="50800" indent="0">
              <a:buNone/>
            </a:pPr>
            <a:r>
              <a:rPr lang="en-GB" sz="2000" dirty="0"/>
              <a:t>Email Marketing Platforms:</a:t>
            </a:r>
          </a:p>
        </p:txBody>
      </p:sp>
      <p:pic>
        <p:nvPicPr>
          <p:cNvPr id="3074" name="Picture 2" descr="Mailchimp | Drupal.org">
            <a:extLst>
              <a:ext uri="{FF2B5EF4-FFF2-40B4-BE49-F238E27FC236}">
                <a16:creationId xmlns:a16="http://schemas.microsoft.com/office/drawing/2014/main" xmlns="" id="{FAED57DE-1C17-43E7-9D21-46E4C29B69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75" y="3513222"/>
            <a:ext cx="1042736" cy="104273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mail Marketing Software | Constant Contact">
            <a:extLst>
              <a:ext uri="{FF2B5EF4-FFF2-40B4-BE49-F238E27FC236}">
                <a16:creationId xmlns:a16="http://schemas.microsoft.com/office/drawing/2014/main" xmlns="" id="{E6192B1B-CBA3-4AB8-93A9-649EC4AC3B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156" y="3653489"/>
            <a:ext cx="1451811" cy="762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9577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16DA90-7D6C-4CC9-B6C4-285B7BD28E9A}"/>
              </a:ext>
            </a:extLst>
          </p:cNvPr>
          <p:cNvSpPr>
            <a:spLocks noGrp="1"/>
          </p:cNvSpPr>
          <p:nvPr>
            <p:ph type="title"/>
          </p:nvPr>
        </p:nvSpPr>
        <p:spPr/>
        <p:txBody>
          <a:bodyPr/>
          <a:lstStyle/>
          <a:p>
            <a:r>
              <a:rPr lang="en-GB" dirty="0"/>
              <a:t>Email Marketing</a:t>
            </a:r>
            <a:endParaRPr lang="x-none" dirty="0"/>
          </a:p>
        </p:txBody>
      </p:sp>
      <p:sp>
        <p:nvSpPr>
          <p:cNvPr id="3" name="Text Placeholder 2">
            <a:extLst>
              <a:ext uri="{FF2B5EF4-FFF2-40B4-BE49-F238E27FC236}">
                <a16:creationId xmlns:a16="http://schemas.microsoft.com/office/drawing/2014/main" xmlns="" id="{086BEDD9-F739-4506-B072-90BDDA4D12D2}"/>
              </a:ext>
            </a:extLst>
          </p:cNvPr>
          <p:cNvSpPr>
            <a:spLocks noGrp="1"/>
          </p:cNvSpPr>
          <p:nvPr>
            <p:ph type="body" idx="1"/>
          </p:nvPr>
        </p:nvSpPr>
        <p:spPr/>
        <p:txBody>
          <a:bodyPr/>
          <a:lstStyle/>
          <a:p>
            <a:pPr marL="0" lvl="1" indent="0">
              <a:buNone/>
            </a:pPr>
            <a:r>
              <a:rPr lang="en-GB" sz="2000" dirty="0"/>
              <a:t>Mail list can be built from:</a:t>
            </a:r>
          </a:p>
          <a:p>
            <a:pPr marL="406400" lvl="1"/>
            <a:r>
              <a:rPr lang="en-GB" sz="2000" dirty="0"/>
              <a:t>Past customer sales</a:t>
            </a:r>
          </a:p>
          <a:p>
            <a:pPr marL="406400" lvl="1"/>
            <a:r>
              <a:rPr lang="en-GB" sz="2000" dirty="0"/>
              <a:t>Opt-in subscribers</a:t>
            </a:r>
          </a:p>
          <a:p>
            <a:pPr marL="0" lvl="1" indent="0">
              <a:buNone/>
            </a:pPr>
            <a:endParaRPr lang="en-GB" sz="2000" dirty="0"/>
          </a:p>
          <a:p>
            <a:pPr marL="0" lvl="1" indent="0">
              <a:buNone/>
            </a:pPr>
            <a:r>
              <a:rPr lang="en-GB" sz="2000" dirty="0"/>
              <a:t>Opti in and opt out</a:t>
            </a:r>
          </a:p>
          <a:p>
            <a:pPr marL="0" lvl="1" indent="0">
              <a:buNone/>
            </a:pPr>
            <a:endParaRPr lang="en-GB" sz="2000" dirty="0"/>
          </a:p>
          <a:p>
            <a:pPr marL="0" lvl="1" indent="0">
              <a:buNone/>
            </a:pPr>
            <a:r>
              <a:rPr lang="en-GB" sz="2000" dirty="0"/>
              <a:t>Organise</a:t>
            </a:r>
          </a:p>
          <a:p>
            <a:pPr marL="342900" lvl="1" indent="-342900"/>
            <a:r>
              <a:rPr lang="en-GB" sz="2000" dirty="0"/>
              <a:t>Contact details should be categorised</a:t>
            </a:r>
          </a:p>
          <a:p>
            <a:pPr marL="342900" lvl="1" indent="-342900"/>
            <a:r>
              <a:rPr lang="en-GB" sz="2000" dirty="0"/>
              <a:t>Example: First time customer, Loyal customer, prospect</a:t>
            </a:r>
            <a:endParaRPr lang="x-none" sz="2000" dirty="0"/>
          </a:p>
          <a:p>
            <a:endParaRPr lang="x-none" sz="2000" dirty="0"/>
          </a:p>
        </p:txBody>
      </p:sp>
    </p:spTree>
    <p:extLst>
      <p:ext uri="{BB962C8B-B14F-4D97-AF65-F5344CB8AC3E}">
        <p14:creationId xmlns:p14="http://schemas.microsoft.com/office/powerpoint/2010/main" val="1722486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4D35461-09BF-433A-A6D7-35D8654E7616}"/>
              </a:ext>
            </a:extLst>
          </p:cNvPr>
          <p:cNvSpPr>
            <a:spLocks noGrp="1"/>
          </p:cNvSpPr>
          <p:nvPr>
            <p:ph type="ctrTitle"/>
          </p:nvPr>
        </p:nvSpPr>
        <p:spPr/>
        <p:txBody>
          <a:bodyPr/>
          <a:lstStyle/>
          <a:p>
            <a:r>
              <a:rPr lang="en-GB" dirty="0"/>
              <a:t>14. Mobile Marketing</a:t>
            </a:r>
            <a:endParaRPr lang="x-none" dirty="0"/>
          </a:p>
        </p:txBody>
      </p:sp>
      <p:sp>
        <p:nvSpPr>
          <p:cNvPr id="5" name="Subtitle 4">
            <a:extLst>
              <a:ext uri="{FF2B5EF4-FFF2-40B4-BE49-F238E27FC236}">
                <a16:creationId xmlns:a16="http://schemas.microsoft.com/office/drawing/2014/main" xmlns="" id="{BFE7DB47-4F3A-47DB-BC72-3D376E3B8D35}"/>
              </a:ext>
            </a:extLst>
          </p:cNvPr>
          <p:cNvSpPr>
            <a:spLocks noGrp="1"/>
          </p:cNvSpPr>
          <p:nvPr>
            <p:ph type="subTitle" idx="1"/>
          </p:nvPr>
        </p:nvSpPr>
        <p:spPr/>
        <p:txBody>
          <a:bodyPr/>
          <a:lstStyle/>
          <a:p>
            <a:endParaRPr lang="x-none"/>
          </a:p>
        </p:txBody>
      </p:sp>
    </p:spTree>
    <p:extLst>
      <p:ext uri="{BB962C8B-B14F-4D97-AF65-F5344CB8AC3E}">
        <p14:creationId xmlns:p14="http://schemas.microsoft.com/office/powerpoint/2010/main" val="28044477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ED88794-23BC-4F09-B137-DE06D95F3E50}"/>
              </a:ext>
            </a:extLst>
          </p:cNvPr>
          <p:cNvSpPr>
            <a:spLocks noGrp="1"/>
          </p:cNvSpPr>
          <p:nvPr>
            <p:ph type="title"/>
          </p:nvPr>
        </p:nvSpPr>
        <p:spPr/>
        <p:txBody>
          <a:bodyPr/>
          <a:lstStyle/>
          <a:p>
            <a:r>
              <a:rPr lang="en-GB" dirty="0"/>
              <a:t>Mobile marketing </a:t>
            </a:r>
            <a:endParaRPr lang="x-none" dirty="0"/>
          </a:p>
        </p:txBody>
      </p:sp>
      <p:sp>
        <p:nvSpPr>
          <p:cNvPr id="5" name="Text Placeholder 4">
            <a:extLst>
              <a:ext uri="{FF2B5EF4-FFF2-40B4-BE49-F238E27FC236}">
                <a16:creationId xmlns:a16="http://schemas.microsoft.com/office/drawing/2014/main" xmlns="" id="{083F82FF-74FE-4100-BCBE-89EE199D84B1}"/>
              </a:ext>
            </a:extLst>
          </p:cNvPr>
          <p:cNvSpPr>
            <a:spLocks noGrp="1"/>
          </p:cNvSpPr>
          <p:nvPr>
            <p:ph type="body" idx="1"/>
          </p:nvPr>
        </p:nvSpPr>
        <p:spPr/>
        <p:txBody>
          <a:bodyPr/>
          <a:lstStyle/>
          <a:p>
            <a:r>
              <a:rPr lang="en-GB" sz="2000" dirty="0"/>
              <a:t>Mobile marketing is the use of marketing techniques to reach people directly on devices, including smart phones, tablets and mobile phones.</a:t>
            </a:r>
          </a:p>
          <a:p>
            <a:r>
              <a:rPr lang="en-GB" sz="2000" dirty="0"/>
              <a:t>Why use mobile marketing?</a:t>
            </a:r>
          </a:p>
          <a:p>
            <a:pPr lvl="1"/>
            <a:r>
              <a:rPr lang="en-GB" sz="2000" dirty="0"/>
              <a:t>Targeting customers based on location</a:t>
            </a:r>
          </a:p>
          <a:p>
            <a:pPr lvl="1"/>
            <a:r>
              <a:rPr lang="en-GB" sz="2000" dirty="0"/>
              <a:t>Access to more customers</a:t>
            </a:r>
          </a:p>
          <a:p>
            <a:pPr lvl="1"/>
            <a:r>
              <a:rPr lang="en-GB" sz="2000" dirty="0"/>
              <a:t>Help customers find you.</a:t>
            </a:r>
            <a:endParaRPr lang="x-none" sz="2000" dirty="0"/>
          </a:p>
        </p:txBody>
      </p:sp>
    </p:spTree>
    <p:extLst>
      <p:ext uri="{BB962C8B-B14F-4D97-AF65-F5344CB8AC3E}">
        <p14:creationId xmlns:p14="http://schemas.microsoft.com/office/powerpoint/2010/main" val="15388545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FD11E1-8BED-4F51-92B7-DDC054A2DC22}"/>
              </a:ext>
            </a:extLst>
          </p:cNvPr>
          <p:cNvSpPr>
            <a:spLocks noGrp="1"/>
          </p:cNvSpPr>
          <p:nvPr>
            <p:ph type="title"/>
          </p:nvPr>
        </p:nvSpPr>
        <p:spPr/>
        <p:txBody>
          <a:bodyPr/>
          <a:lstStyle/>
          <a:p>
            <a:r>
              <a:rPr lang="en-GB" dirty="0"/>
              <a:t>Mobile Applications</a:t>
            </a:r>
            <a:endParaRPr lang="x-none" dirty="0"/>
          </a:p>
        </p:txBody>
      </p:sp>
      <p:sp>
        <p:nvSpPr>
          <p:cNvPr id="3" name="Text Placeholder 2">
            <a:extLst>
              <a:ext uri="{FF2B5EF4-FFF2-40B4-BE49-F238E27FC236}">
                <a16:creationId xmlns:a16="http://schemas.microsoft.com/office/drawing/2014/main" xmlns="" id="{1F424B1C-B83D-4841-B75E-44101287B51C}"/>
              </a:ext>
            </a:extLst>
          </p:cNvPr>
          <p:cNvSpPr>
            <a:spLocks noGrp="1"/>
          </p:cNvSpPr>
          <p:nvPr>
            <p:ph type="body" idx="1"/>
          </p:nvPr>
        </p:nvSpPr>
        <p:spPr/>
        <p:txBody>
          <a:bodyPr/>
          <a:lstStyle/>
          <a:p>
            <a:r>
              <a:rPr lang="en-GB" sz="2000" dirty="0"/>
              <a:t>A mobile application, commonly known as an app, is an application designed to run locally on mobile devices, such as a smartphones and tablets.</a:t>
            </a:r>
          </a:p>
          <a:p>
            <a:r>
              <a:rPr lang="en-GB" sz="2000" dirty="0"/>
              <a:t>How can apps be used for marketing?</a:t>
            </a:r>
          </a:p>
          <a:p>
            <a:pPr lvl="1"/>
            <a:r>
              <a:rPr lang="en-GB" sz="2000" dirty="0"/>
              <a:t>Promoting businesses and services</a:t>
            </a:r>
          </a:p>
          <a:p>
            <a:pPr lvl="1"/>
            <a:r>
              <a:rPr lang="en-GB" sz="2000" dirty="0"/>
              <a:t>Offering services</a:t>
            </a:r>
          </a:p>
          <a:p>
            <a:pPr lvl="1"/>
            <a:r>
              <a:rPr lang="en-GB" sz="2000" dirty="0"/>
              <a:t>Generating Sales</a:t>
            </a:r>
            <a:endParaRPr lang="x-none" sz="2000" dirty="0"/>
          </a:p>
        </p:txBody>
      </p:sp>
      <p:pic>
        <p:nvPicPr>
          <p:cNvPr id="4" name="Picture 3">
            <a:extLst>
              <a:ext uri="{FF2B5EF4-FFF2-40B4-BE49-F238E27FC236}">
                <a16:creationId xmlns:a16="http://schemas.microsoft.com/office/drawing/2014/main" xmlns="" id="{874C84C6-6CCC-4FDB-B6ED-036B5ED2034F}"/>
              </a:ext>
            </a:extLst>
          </p:cNvPr>
          <p:cNvPicPr>
            <a:picLocks noChangeAspect="1"/>
          </p:cNvPicPr>
          <p:nvPr/>
        </p:nvPicPr>
        <p:blipFill>
          <a:blip r:embed="rId2"/>
          <a:stretch>
            <a:fillRect/>
          </a:stretch>
        </p:blipFill>
        <p:spPr>
          <a:xfrm>
            <a:off x="1099929" y="3636728"/>
            <a:ext cx="1362137" cy="1362137"/>
          </a:xfrm>
          <a:prstGeom prst="rect">
            <a:avLst/>
          </a:prstGeom>
        </p:spPr>
      </p:pic>
      <p:pic>
        <p:nvPicPr>
          <p:cNvPr id="5" name="Picture 4">
            <a:extLst>
              <a:ext uri="{FF2B5EF4-FFF2-40B4-BE49-F238E27FC236}">
                <a16:creationId xmlns:a16="http://schemas.microsoft.com/office/drawing/2014/main" xmlns="" id="{3C3A27B4-439A-4948-9A20-4F85AD85E1F9}"/>
              </a:ext>
            </a:extLst>
          </p:cNvPr>
          <p:cNvPicPr>
            <a:picLocks noChangeAspect="1"/>
          </p:cNvPicPr>
          <p:nvPr/>
        </p:nvPicPr>
        <p:blipFill rotWithShape="1">
          <a:blip r:embed="rId3"/>
          <a:srcRect l="17816" t="16224" r="9081" b="15914"/>
          <a:stretch/>
        </p:blipFill>
        <p:spPr>
          <a:xfrm>
            <a:off x="3307080" y="3901439"/>
            <a:ext cx="2423160" cy="937261"/>
          </a:xfrm>
          <a:prstGeom prst="rect">
            <a:avLst/>
          </a:prstGeom>
        </p:spPr>
      </p:pic>
    </p:spTree>
    <p:extLst>
      <p:ext uri="{BB962C8B-B14F-4D97-AF65-F5344CB8AC3E}">
        <p14:creationId xmlns:p14="http://schemas.microsoft.com/office/powerpoint/2010/main" val="18970095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548EAA-DB46-4625-8F69-7A7C768C4FC2}"/>
              </a:ext>
            </a:extLst>
          </p:cNvPr>
          <p:cNvSpPr>
            <a:spLocks noGrp="1"/>
          </p:cNvSpPr>
          <p:nvPr>
            <p:ph type="title"/>
          </p:nvPr>
        </p:nvSpPr>
        <p:spPr/>
        <p:txBody>
          <a:bodyPr/>
          <a:lstStyle/>
          <a:p>
            <a:r>
              <a:rPr lang="en-GB" dirty="0"/>
              <a:t>Mobile Marketing Considerations</a:t>
            </a:r>
            <a:endParaRPr lang="x-none" dirty="0"/>
          </a:p>
        </p:txBody>
      </p:sp>
      <p:sp>
        <p:nvSpPr>
          <p:cNvPr id="3" name="Text Placeholder 2">
            <a:extLst>
              <a:ext uri="{FF2B5EF4-FFF2-40B4-BE49-F238E27FC236}">
                <a16:creationId xmlns:a16="http://schemas.microsoft.com/office/drawing/2014/main" xmlns="" id="{86AE325A-FEDB-4E78-A9FC-F56098187BFA}"/>
              </a:ext>
            </a:extLst>
          </p:cNvPr>
          <p:cNvSpPr>
            <a:spLocks noGrp="1"/>
          </p:cNvSpPr>
          <p:nvPr>
            <p:ph type="body" idx="1"/>
          </p:nvPr>
        </p:nvSpPr>
        <p:spPr/>
        <p:txBody>
          <a:bodyPr/>
          <a:lstStyle/>
          <a:p>
            <a:r>
              <a:rPr lang="en-GB" sz="2000" dirty="0"/>
              <a:t>Creating a mobile-friendly website</a:t>
            </a:r>
          </a:p>
          <a:p>
            <a:r>
              <a:rPr lang="en-GB" sz="2000" dirty="0"/>
              <a:t>Tailoring keywords for mobile</a:t>
            </a:r>
          </a:p>
          <a:p>
            <a:r>
              <a:rPr lang="en-GB" sz="2000" dirty="0"/>
              <a:t>Tailor your ads for mobile</a:t>
            </a:r>
          </a:p>
          <a:p>
            <a:endParaRPr lang="en-GB" sz="2000" dirty="0"/>
          </a:p>
          <a:p>
            <a:pPr marL="50800" indent="0">
              <a:buNone/>
            </a:pPr>
            <a:r>
              <a:rPr lang="en-GB" sz="2000" dirty="0"/>
              <a:t>Mobile Advertising</a:t>
            </a:r>
          </a:p>
          <a:p>
            <a:r>
              <a:rPr lang="en-GB" sz="2000" dirty="0"/>
              <a:t>Mobile advertising targets ads directly to customers on mobile devices.</a:t>
            </a:r>
          </a:p>
          <a:p>
            <a:r>
              <a:rPr lang="en-GB" sz="2000" dirty="0"/>
              <a:t>Mobile ads can be targeted based on geolocation, device model, operating system, apps used in the past, demographic targeting and behavioural targeting.</a:t>
            </a:r>
          </a:p>
          <a:p>
            <a:endParaRPr lang="x-none" sz="2000" dirty="0"/>
          </a:p>
        </p:txBody>
      </p:sp>
    </p:spTree>
    <p:extLst>
      <p:ext uri="{BB962C8B-B14F-4D97-AF65-F5344CB8AC3E}">
        <p14:creationId xmlns:p14="http://schemas.microsoft.com/office/powerpoint/2010/main" val="6135466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4D35461-09BF-433A-A6D7-35D8654E7616}"/>
              </a:ext>
            </a:extLst>
          </p:cNvPr>
          <p:cNvSpPr>
            <a:spLocks noGrp="1"/>
          </p:cNvSpPr>
          <p:nvPr>
            <p:ph type="ctrTitle"/>
          </p:nvPr>
        </p:nvSpPr>
        <p:spPr/>
        <p:txBody>
          <a:bodyPr/>
          <a:lstStyle/>
          <a:p>
            <a:r>
              <a:rPr lang="en-GB" dirty="0"/>
              <a:t>15. Analytics Overview</a:t>
            </a:r>
            <a:endParaRPr lang="x-none" dirty="0"/>
          </a:p>
        </p:txBody>
      </p:sp>
      <p:sp>
        <p:nvSpPr>
          <p:cNvPr id="5" name="Subtitle 4">
            <a:extLst>
              <a:ext uri="{FF2B5EF4-FFF2-40B4-BE49-F238E27FC236}">
                <a16:creationId xmlns:a16="http://schemas.microsoft.com/office/drawing/2014/main" xmlns="" id="{BFE7DB47-4F3A-47DB-BC72-3D376E3B8D35}"/>
              </a:ext>
            </a:extLst>
          </p:cNvPr>
          <p:cNvSpPr>
            <a:spLocks noGrp="1"/>
          </p:cNvSpPr>
          <p:nvPr>
            <p:ph type="subTitle" idx="1"/>
          </p:nvPr>
        </p:nvSpPr>
        <p:spPr/>
        <p:txBody>
          <a:bodyPr/>
          <a:lstStyle/>
          <a:p>
            <a:endParaRPr lang="x-none"/>
          </a:p>
        </p:txBody>
      </p:sp>
    </p:spTree>
    <p:extLst>
      <p:ext uri="{BB962C8B-B14F-4D97-AF65-F5344CB8AC3E}">
        <p14:creationId xmlns:p14="http://schemas.microsoft.com/office/powerpoint/2010/main" val="1521741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49">
            <a:extLst>
              <a:ext uri="{FF2B5EF4-FFF2-40B4-BE49-F238E27FC236}">
                <a16:creationId xmlns:a16="http://schemas.microsoft.com/office/drawing/2014/main" xmlns="" id="{C208F7EF-F3F9-4B14-9474-60B2C9D84895}"/>
              </a:ext>
            </a:extLst>
          </p:cNvPr>
          <p:cNvCxnSpPr>
            <a:cxnSpLocks/>
          </p:cNvCxnSpPr>
          <p:nvPr/>
        </p:nvCxnSpPr>
        <p:spPr>
          <a:xfrm flipH="1" flipV="1">
            <a:off x="2084284" y="4296164"/>
            <a:ext cx="238945" cy="39390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F150E854-C563-4B1A-9AEC-1485E6A0675F}"/>
              </a:ext>
            </a:extLst>
          </p:cNvPr>
          <p:cNvCxnSpPr/>
          <p:nvPr/>
        </p:nvCxnSpPr>
        <p:spPr>
          <a:xfrm>
            <a:off x="2842103" y="2519306"/>
            <a:ext cx="80788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3B55789B-07D6-4B09-B907-A5C766BB637F}"/>
              </a:ext>
            </a:extLst>
          </p:cNvPr>
          <p:cNvCxnSpPr/>
          <p:nvPr/>
        </p:nvCxnSpPr>
        <p:spPr>
          <a:xfrm>
            <a:off x="2784642" y="3456119"/>
            <a:ext cx="80788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0945C2E9-F2E2-46CB-A96B-361681522818}"/>
              </a:ext>
            </a:extLst>
          </p:cNvPr>
          <p:cNvCxnSpPr/>
          <p:nvPr/>
        </p:nvCxnSpPr>
        <p:spPr>
          <a:xfrm>
            <a:off x="2321344" y="4697362"/>
            <a:ext cx="80788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C68B7130-00D4-4EA3-9811-B6FD1803B620}"/>
              </a:ext>
            </a:extLst>
          </p:cNvPr>
          <p:cNvCxnSpPr/>
          <p:nvPr/>
        </p:nvCxnSpPr>
        <p:spPr>
          <a:xfrm flipV="1">
            <a:off x="2175540" y="1286094"/>
            <a:ext cx="238945" cy="39390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9733C8B9-5A37-4017-8AE2-807E8A096579}"/>
              </a:ext>
            </a:extLst>
          </p:cNvPr>
          <p:cNvCxnSpPr/>
          <p:nvPr/>
        </p:nvCxnSpPr>
        <p:spPr>
          <a:xfrm>
            <a:off x="2401341" y="1291672"/>
            <a:ext cx="80788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xmlns="" id="{B425712F-7387-436D-9CFD-C7D8295DDC81}"/>
              </a:ext>
            </a:extLst>
          </p:cNvPr>
          <p:cNvPicPr>
            <a:picLocks noChangeAspect="1"/>
          </p:cNvPicPr>
          <p:nvPr/>
        </p:nvPicPr>
        <p:blipFill rotWithShape="1">
          <a:blip r:embed="rId3"/>
          <a:srcRect l="50000"/>
          <a:stretch/>
        </p:blipFill>
        <p:spPr>
          <a:xfrm>
            <a:off x="1483173" y="1413755"/>
            <a:ext cx="1536325" cy="3072650"/>
          </a:xfrm>
          <a:prstGeom prst="rect">
            <a:avLst/>
          </a:prstGeom>
        </p:spPr>
      </p:pic>
      <p:sp>
        <p:nvSpPr>
          <p:cNvPr id="2" name="Title 1">
            <a:extLst>
              <a:ext uri="{FF2B5EF4-FFF2-40B4-BE49-F238E27FC236}">
                <a16:creationId xmlns:a16="http://schemas.microsoft.com/office/drawing/2014/main" xmlns="" id="{770A1E17-DFD8-4060-844E-FFDD9D28BF47}"/>
              </a:ext>
            </a:extLst>
          </p:cNvPr>
          <p:cNvSpPr>
            <a:spLocks noGrp="1"/>
          </p:cNvSpPr>
          <p:nvPr>
            <p:ph type="title"/>
          </p:nvPr>
        </p:nvSpPr>
        <p:spPr/>
        <p:txBody>
          <a:bodyPr/>
          <a:lstStyle/>
          <a:p>
            <a:r>
              <a:rPr lang="en-GB" dirty="0"/>
              <a:t>Limitations of Digital Marketing</a:t>
            </a:r>
            <a:endParaRPr lang="x-none" dirty="0"/>
          </a:p>
        </p:txBody>
      </p:sp>
      <p:sp>
        <p:nvSpPr>
          <p:cNvPr id="6" name="Oval 5">
            <a:extLst>
              <a:ext uri="{FF2B5EF4-FFF2-40B4-BE49-F238E27FC236}">
                <a16:creationId xmlns:a16="http://schemas.microsoft.com/office/drawing/2014/main" xmlns="" id="{CC4F06FD-C089-4842-8A3F-78E3B7467CD0}"/>
              </a:ext>
            </a:extLst>
          </p:cNvPr>
          <p:cNvSpPr/>
          <p:nvPr/>
        </p:nvSpPr>
        <p:spPr>
          <a:xfrm>
            <a:off x="875520" y="2131190"/>
            <a:ext cx="1592580" cy="15925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7" name="Picture 6">
            <a:extLst>
              <a:ext uri="{FF2B5EF4-FFF2-40B4-BE49-F238E27FC236}">
                <a16:creationId xmlns:a16="http://schemas.microsoft.com/office/drawing/2014/main" xmlns="" id="{5A72FDD5-8675-49AB-BA1A-2D11F2AEAF6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166370" y="2362200"/>
            <a:ext cx="1010879" cy="1010879"/>
          </a:xfrm>
          <a:prstGeom prst="rect">
            <a:avLst/>
          </a:prstGeom>
        </p:spPr>
      </p:pic>
      <p:sp>
        <p:nvSpPr>
          <p:cNvPr id="14" name="Oval 13">
            <a:extLst>
              <a:ext uri="{FF2B5EF4-FFF2-40B4-BE49-F238E27FC236}">
                <a16:creationId xmlns:a16="http://schemas.microsoft.com/office/drawing/2014/main" xmlns="" id="{C8FD00D6-94CD-416A-B276-83125F5FEE06}"/>
              </a:ext>
            </a:extLst>
          </p:cNvPr>
          <p:cNvSpPr/>
          <p:nvPr/>
        </p:nvSpPr>
        <p:spPr>
          <a:xfrm>
            <a:off x="3089508" y="1070494"/>
            <a:ext cx="836222" cy="83622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200"/>
          </a:p>
        </p:txBody>
      </p:sp>
      <p:sp>
        <p:nvSpPr>
          <p:cNvPr id="18" name="Oval 17">
            <a:extLst>
              <a:ext uri="{FF2B5EF4-FFF2-40B4-BE49-F238E27FC236}">
                <a16:creationId xmlns:a16="http://schemas.microsoft.com/office/drawing/2014/main" xmlns="" id="{1CB2B864-6A58-41BD-81AE-38B52017ADAA}"/>
              </a:ext>
            </a:extLst>
          </p:cNvPr>
          <p:cNvSpPr/>
          <p:nvPr/>
        </p:nvSpPr>
        <p:spPr>
          <a:xfrm>
            <a:off x="3477907" y="2048057"/>
            <a:ext cx="836222" cy="83622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9" name="Oval 18">
            <a:extLst>
              <a:ext uri="{FF2B5EF4-FFF2-40B4-BE49-F238E27FC236}">
                <a16:creationId xmlns:a16="http://schemas.microsoft.com/office/drawing/2014/main" xmlns="" id="{0A3DEE42-C931-450A-AC39-A465034E7D71}"/>
              </a:ext>
            </a:extLst>
          </p:cNvPr>
          <p:cNvSpPr/>
          <p:nvPr/>
        </p:nvSpPr>
        <p:spPr>
          <a:xfrm>
            <a:off x="3500220" y="3075903"/>
            <a:ext cx="836222" cy="83622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0" name="Oval 19">
            <a:extLst>
              <a:ext uri="{FF2B5EF4-FFF2-40B4-BE49-F238E27FC236}">
                <a16:creationId xmlns:a16="http://schemas.microsoft.com/office/drawing/2014/main" xmlns="" id="{78A0EC46-6293-4216-B0AC-7127EBAA93AD}"/>
              </a:ext>
            </a:extLst>
          </p:cNvPr>
          <p:cNvSpPr/>
          <p:nvPr/>
        </p:nvSpPr>
        <p:spPr>
          <a:xfrm>
            <a:off x="3089508" y="4220694"/>
            <a:ext cx="836222" cy="83622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200"/>
          </a:p>
        </p:txBody>
      </p:sp>
      <p:sp>
        <p:nvSpPr>
          <p:cNvPr id="21" name="TextBox 20">
            <a:extLst>
              <a:ext uri="{FF2B5EF4-FFF2-40B4-BE49-F238E27FC236}">
                <a16:creationId xmlns:a16="http://schemas.microsoft.com/office/drawing/2014/main" xmlns="" id="{DC1BF46A-2D1B-4919-8514-3FBFF77FB4CD}"/>
              </a:ext>
            </a:extLst>
          </p:cNvPr>
          <p:cNvSpPr txBox="1"/>
          <p:nvPr/>
        </p:nvSpPr>
        <p:spPr>
          <a:xfrm>
            <a:off x="3272619" y="1273162"/>
            <a:ext cx="470000" cy="430887"/>
          </a:xfrm>
          <a:prstGeom prst="rect">
            <a:avLst/>
          </a:prstGeom>
          <a:noFill/>
        </p:spPr>
        <p:txBody>
          <a:bodyPr wrap="none" rtlCol="0">
            <a:spAutoFit/>
          </a:bodyPr>
          <a:lstStyle/>
          <a:p>
            <a:r>
              <a:rPr lang="en-GB" sz="2200" b="1" dirty="0">
                <a:latin typeface="Nixie One"/>
              </a:rPr>
              <a:t>01</a:t>
            </a:r>
            <a:endParaRPr lang="x-none" sz="2200" b="1" dirty="0">
              <a:latin typeface="Nixie One"/>
            </a:endParaRPr>
          </a:p>
        </p:txBody>
      </p:sp>
      <p:sp>
        <p:nvSpPr>
          <p:cNvPr id="22" name="TextBox 21">
            <a:extLst>
              <a:ext uri="{FF2B5EF4-FFF2-40B4-BE49-F238E27FC236}">
                <a16:creationId xmlns:a16="http://schemas.microsoft.com/office/drawing/2014/main" xmlns="" id="{7E57297C-7D9B-4ED4-AF19-17E7F8CEE3B4}"/>
              </a:ext>
            </a:extLst>
          </p:cNvPr>
          <p:cNvSpPr txBox="1"/>
          <p:nvPr/>
        </p:nvSpPr>
        <p:spPr>
          <a:xfrm>
            <a:off x="3661018" y="2250725"/>
            <a:ext cx="470000" cy="430887"/>
          </a:xfrm>
          <a:prstGeom prst="rect">
            <a:avLst/>
          </a:prstGeom>
          <a:noFill/>
        </p:spPr>
        <p:txBody>
          <a:bodyPr wrap="none" rtlCol="0">
            <a:spAutoFit/>
          </a:bodyPr>
          <a:lstStyle/>
          <a:p>
            <a:r>
              <a:rPr lang="en-GB" sz="2200" b="1" dirty="0">
                <a:latin typeface="Nixie One"/>
              </a:rPr>
              <a:t>02</a:t>
            </a:r>
            <a:endParaRPr lang="x-none" sz="2200" b="1" dirty="0">
              <a:latin typeface="Nixie One"/>
            </a:endParaRPr>
          </a:p>
        </p:txBody>
      </p:sp>
      <p:sp>
        <p:nvSpPr>
          <p:cNvPr id="23" name="TextBox 22">
            <a:extLst>
              <a:ext uri="{FF2B5EF4-FFF2-40B4-BE49-F238E27FC236}">
                <a16:creationId xmlns:a16="http://schemas.microsoft.com/office/drawing/2014/main" xmlns="" id="{2C7D98E3-81E5-4B3F-83C0-39BBF8EEC1B6}"/>
              </a:ext>
            </a:extLst>
          </p:cNvPr>
          <p:cNvSpPr txBox="1"/>
          <p:nvPr/>
        </p:nvSpPr>
        <p:spPr>
          <a:xfrm>
            <a:off x="3683331" y="3278571"/>
            <a:ext cx="470000" cy="430887"/>
          </a:xfrm>
          <a:prstGeom prst="rect">
            <a:avLst/>
          </a:prstGeom>
          <a:noFill/>
        </p:spPr>
        <p:txBody>
          <a:bodyPr wrap="none" rtlCol="0">
            <a:spAutoFit/>
          </a:bodyPr>
          <a:lstStyle/>
          <a:p>
            <a:r>
              <a:rPr lang="en-GB" sz="2200" b="1" dirty="0">
                <a:latin typeface="Nixie One"/>
              </a:rPr>
              <a:t>03</a:t>
            </a:r>
            <a:endParaRPr lang="x-none" sz="2200" b="1" dirty="0">
              <a:latin typeface="Nixie One"/>
            </a:endParaRPr>
          </a:p>
        </p:txBody>
      </p:sp>
      <p:sp>
        <p:nvSpPr>
          <p:cNvPr id="24" name="TextBox 23">
            <a:extLst>
              <a:ext uri="{FF2B5EF4-FFF2-40B4-BE49-F238E27FC236}">
                <a16:creationId xmlns:a16="http://schemas.microsoft.com/office/drawing/2014/main" xmlns="" id="{64144A07-9F34-41CF-9E62-E918C5CFA219}"/>
              </a:ext>
            </a:extLst>
          </p:cNvPr>
          <p:cNvSpPr txBox="1"/>
          <p:nvPr/>
        </p:nvSpPr>
        <p:spPr>
          <a:xfrm>
            <a:off x="3272619" y="4423362"/>
            <a:ext cx="470000" cy="430887"/>
          </a:xfrm>
          <a:prstGeom prst="rect">
            <a:avLst/>
          </a:prstGeom>
          <a:noFill/>
        </p:spPr>
        <p:txBody>
          <a:bodyPr wrap="none" rtlCol="0">
            <a:spAutoFit/>
          </a:bodyPr>
          <a:lstStyle/>
          <a:p>
            <a:r>
              <a:rPr lang="en-GB" sz="2200" b="1" dirty="0">
                <a:latin typeface="Nixie One"/>
              </a:rPr>
              <a:t>04</a:t>
            </a:r>
          </a:p>
        </p:txBody>
      </p:sp>
      <p:sp>
        <p:nvSpPr>
          <p:cNvPr id="29" name="TextBox 28">
            <a:extLst>
              <a:ext uri="{FF2B5EF4-FFF2-40B4-BE49-F238E27FC236}">
                <a16:creationId xmlns:a16="http://schemas.microsoft.com/office/drawing/2014/main" xmlns="" id="{6A578BFA-3956-4808-B037-9A3A89F35157}"/>
              </a:ext>
            </a:extLst>
          </p:cNvPr>
          <p:cNvSpPr txBox="1"/>
          <p:nvPr/>
        </p:nvSpPr>
        <p:spPr>
          <a:xfrm>
            <a:off x="3951160" y="1198311"/>
            <a:ext cx="11971020" cy="430887"/>
          </a:xfrm>
          <a:prstGeom prst="rect">
            <a:avLst/>
          </a:prstGeom>
          <a:noFill/>
        </p:spPr>
        <p:txBody>
          <a:bodyPr wrap="square">
            <a:spAutoFit/>
          </a:bodyPr>
          <a:lstStyle/>
          <a:p>
            <a:pPr marL="50800" marR="0" lvl="0" algn="l" defTabSz="914400" rtl="0" eaLnBrk="1" fontAlgn="auto" latinLnBrk="0" hangingPunct="1">
              <a:lnSpc>
                <a:spcPct val="100000"/>
              </a:lnSpc>
              <a:spcBef>
                <a:spcPts val="600"/>
              </a:spcBef>
              <a:spcAft>
                <a:spcPts val="0"/>
              </a:spcAft>
              <a:buClr>
                <a:srgbClr val="114454"/>
              </a:buClr>
              <a:buSzPts val="2800"/>
              <a:tabLst/>
              <a:defRPr/>
            </a:pPr>
            <a:r>
              <a:rPr kumimoji="0" lang="en-GB" sz="2200" b="0" i="0" u="none" strike="noStrike" kern="0" cap="none" spc="0" normalizeH="0" baseline="0" noProof="0" dirty="0">
                <a:ln>
                  <a:noFill/>
                </a:ln>
                <a:solidFill>
                  <a:srgbClr val="114454"/>
                </a:solidFill>
                <a:effectLst/>
                <a:uLnTx/>
                <a:uFillTx/>
                <a:latin typeface="Nixie One"/>
                <a:sym typeface="Nixie One"/>
              </a:rPr>
              <a:t>Lack of face-to-face interaction</a:t>
            </a:r>
          </a:p>
        </p:txBody>
      </p:sp>
      <p:sp>
        <p:nvSpPr>
          <p:cNvPr id="31" name="TextBox 30">
            <a:extLst>
              <a:ext uri="{FF2B5EF4-FFF2-40B4-BE49-F238E27FC236}">
                <a16:creationId xmlns:a16="http://schemas.microsoft.com/office/drawing/2014/main" xmlns="" id="{EE456A1D-21A3-47D9-97E0-83279C3E9020}"/>
              </a:ext>
            </a:extLst>
          </p:cNvPr>
          <p:cNvSpPr txBox="1"/>
          <p:nvPr/>
        </p:nvSpPr>
        <p:spPr>
          <a:xfrm>
            <a:off x="4442028" y="2297382"/>
            <a:ext cx="11971020" cy="430887"/>
          </a:xfrm>
          <a:prstGeom prst="rect">
            <a:avLst/>
          </a:prstGeom>
          <a:noFill/>
        </p:spPr>
        <p:txBody>
          <a:bodyPr wrap="square">
            <a:spAutoFit/>
          </a:bodyPr>
          <a:lstStyle/>
          <a:p>
            <a:pPr marL="50800" marR="0" lvl="0" algn="l" defTabSz="914400" rtl="0" eaLnBrk="1" fontAlgn="auto" latinLnBrk="0" hangingPunct="1">
              <a:lnSpc>
                <a:spcPct val="100000"/>
              </a:lnSpc>
              <a:spcBef>
                <a:spcPts val="600"/>
              </a:spcBef>
              <a:spcAft>
                <a:spcPts val="0"/>
              </a:spcAft>
              <a:buClr>
                <a:srgbClr val="114454"/>
              </a:buClr>
              <a:buSzPts val="2800"/>
              <a:tabLst/>
              <a:defRPr/>
            </a:pPr>
            <a:r>
              <a:rPr kumimoji="0" lang="en-GB" sz="2200" b="0" i="0" u="none" strike="noStrike" kern="0" cap="none" spc="0" normalizeH="0" baseline="0" noProof="0" dirty="0">
                <a:ln>
                  <a:noFill/>
                </a:ln>
                <a:solidFill>
                  <a:srgbClr val="114454"/>
                </a:solidFill>
                <a:effectLst/>
                <a:uLnTx/>
                <a:uFillTx/>
                <a:latin typeface="Nixie One"/>
                <a:sym typeface="Nixie One"/>
              </a:rPr>
              <a:t>Can be obtrusive</a:t>
            </a:r>
          </a:p>
        </p:txBody>
      </p:sp>
      <p:sp>
        <p:nvSpPr>
          <p:cNvPr id="33" name="TextBox 32">
            <a:extLst>
              <a:ext uri="{FF2B5EF4-FFF2-40B4-BE49-F238E27FC236}">
                <a16:creationId xmlns:a16="http://schemas.microsoft.com/office/drawing/2014/main" xmlns="" id="{2DD31271-EC12-4249-88B5-4980BFA30DCB}"/>
              </a:ext>
            </a:extLst>
          </p:cNvPr>
          <p:cNvSpPr txBox="1"/>
          <p:nvPr/>
        </p:nvSpPr>
        <p:spPr>
          <a:xfrm>
            <a:off x="4442028" y="3278570"/>
            <a:ext cx="11971020" cy="430887"/>
          </a:xfrm>
          <a:prstGeom prst="rect">
            <a:avLst/>
          </a:prstGeom>
          <a:noFill/>
        </p:spPr>
        <p:txBody>
          <a:bodyPr wrap="square">
            <a:spAutoFit/>
          </a:bodyPr>
          <a:lstStyle/>
          <a:p>
            <a:pPr marL="50800" marR="0" lvl="0" algn="l" defTabSz="914400" rtl="0" eaLnBrk="1" fontAlgn="auto" latinLnBrk="0" hangingPunct="1">
              <a:lnSpc>
                <a:spcPct val="100000"/>
              </a:lnSpc>
              <a:spcBef>
                <a:spcPts val="600"/>
              </a:spcBef>
              <a:spcAft>
                <a:spcPts val="0"/>
              </a:spcAft>
              <a:buClr>
                <a:srgbClr val="114454"/>
              </a:buClr>
              <a:buSzPts val="2800"/>
              <a:tabLst/>
              <a:defRPr/>
            </a:pPr>
            <a:r>
              <a:rPr kumimoji="0" lang="en-GB" sz="2200" b="0" i="0" u="none" strike="noStrike" kern="0" cap="none" spc="0" normalizeH="0" baseline="0" noProof="0" dirty="0">
                <a:ln>
                  <a:noFill/>
                </a:ln>
                <a:solidFill>
                  <a:srgbClr val="114454"/>
                </a:solidFill>
                <a:effectLst/>
                <a:uLnTx/>
                <a:uFillTx/>
                <a:latin typeface="Nixie One"/>
                <a:sym typeface="Nixie One"/>
              </a:rPr>
              <a:t>Time commitment</a:t>
            </a:r>
          </a:p>
        </p:txBody>
      </p:sp>
      <p:sp>
        <p:nvSpPr>
          <p:cNvPr id="35" name="TextBox 34">
            <a:extLst>
              <a:ext uri="{FF2B5EF4-FFF2-40B4-BE49-F238E27FC236}">
                <a16:creationId xmlns:a16="http://schemas.microsoft.com/office/drawing/2014/main" xmlns="" id="{7AB3FE99-E32A-46DA-A7C8-ED706933B72E}"/>
              </a:ext>
            </a:extLst>
          </p:cNvPr>
          <p:cNvSpPr txBox="1"/>
          <p:nvPr/>
        </p:nvSpPr>
        <p:spPr>
          <a:xfrm>
            <a:off x="4069120" y="4423361"/>
            <a:ext cx="11971020" cy="430887"/>
          </a:xfrm>
          <a:prstGeom prst="rect">
            <a:avLst/>
          </a:prstGeom>
          <a:noFill/>
        </p:spPr>
        <p:txBody>
          <a:bodyPr wrap="square">
            <a:spAutoFit/>
          </a:bodyPr>
          <a:lstStyle/>
          <a:p>
            <a:pPr marL="50800" marR="0" lvl="0" algn="l" defTabSz="914400" rtl="0" eaLnBrk="1" fontAlgn="auto" latinLnBrk="0" hangingPunct="1">
              <a:lnSpc>
                <a:spcPct val="100000"/>
              </a:lnSpc>
              <a:spcBef>
                <a:spcPts val="600"/>
              </a:spcBef>
              <a:spcAft>
                <a:spcPts val="0"/>
              </a:spcAft>
              <a:buClr>
                <a:srgbClr val="114454"/>
              </a:buClr>
              <a:buSzPts val="2800"/>
              <a:tabLst/>
              <a:defRPr/>
            </a:pPr>
            <a:r>
              <a:rPr kumimoji="0" lang="en-GB" sz="2200" b="0" i="0" u="none" strike="noStrike" kern="0" cap="none" spc="0" normalizeH="0" baseline="0" noProof="0" dirty="0">
                <a:ln>
                  <a:noFill/>
                </a:ln>
                <a:solidFill>
                  <a:srgbClr val="114454"/>
                </a:solidFill>
                <a:effectLst/>
                <a:uLnTx/>
                <a:uFillTx/>
                <a:latin typeface="Nixie One"/>
                <a:sym typeface="Nixie One"/>
              </a:rPr>
              <a:t>May not be suitable for your product</a:t>
            </a:r>
          </a:p>
        </p:txBody>
      </p:sp>
      <p:sp>
        <p:nvSpPr>
          <p:cNvPr id="39" name="Oval 38">
            <a:extLst>
              <a:ext uri="{FF2B5EF4-FFF2-40B4-BE49-F238E27FC236}">
                <a16:creationId xmlns:a16="http://schemas.microsoft.com/office/drawing/2014/main" xmlns="" id="{FD2D3AE1-6A43-4E06-8239-B0ABFDA5F8CE}"/>
              </a:ext>
            </a:extLst>
          </p:cNvPr>
          <p:cNvSpPr/>
          <p:nvPr/>
        </p:nvSpPr>
        <p:spPr>
          <a:xfrm>
            <a:off x="1998146" y="1509566"/>
            <a:ext cx="354789" cy="354789"/>
          </a:xfrm>
          <a:prstGeom prst="ellipse">
            <a:avLst/>
          </a:prstGeom>
          <a:solidFill>
            <a:srgbClr val="1F8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4" name="Oval 43">
            <a:extLst>
              <a:ext uri="{FF2B5EF4-FFF2-40B4-BE49-F238E27FC236}">
                <a16:creationId xmlns:a16="http://schemas.microsoft.com/office/drawing/2014/main" xmlns="" id="{C0BBE0B3-C433-4A9D-98EB-06CEB1BB29B1}"/>
              </a:ext>
            </a:extLst>
          </p:cNvPr>
          <p:cNvSpPr/>
          <p:nvPr/>
        </p:nvSpPr>
        <p:spPr>
          <a:xfrm>
            <a:off x="2664709" y="2356298"/>
            <a:ext cx="354789" cy="354789"/>
          </a:xfrm>
          <a:prstGeom prst="ellipse">
            <a:avLst/>
          </a:prstGeom>
          <a:solidFill>
            <a:srgbClr val="1F8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6" name="Oval 45">
            <a:extLst>
              <a:ext uri="{FF2B5EF4-FFF2-40B4-BE49-F238E27FC236}">
                <a16:creationId xmlns:a16="http://schemas.microsoft.com/office/drawing/2014/main" xmlns="" id="{C2E58CDE-9DE9-4D5B-B34E-A254FF034FA8}"/>
              </a:ext>
            </a:extLst>
          </p:cNvPr>
          <p:cNvSpPr/>
          <p:nvPr/>
        </p:nvSpPr>
        <p:spPr>
          <a:xfrm>
            <a:off x="2607248" y="3293111"/>
            <a:ext cx="354789" cy="354789"/>
          </a:xfrm>
          <a:prstGeom prst="ellipse">
            <a:avLst/>
          </a:prstGeom>
          <a:solidFill>
            <a:srgbClr val="1F8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8" name="Oval 47">
            <a:extLst>
              <a:ext uri="{FF2B5EF4-FFF2-40B4-BE49-F238E27FC236}">
                <a16:creationId xmlns:a16="http://schemas.microsoft.com/office/drawing/2014/main" xmlns="" id="{D254E4D6-1952-4869-A7C4-D6E297496293}"/>
              </a:ext>
            </a:extLst>
          </p:cNvPr>
          <p:cNvSpPr/>
          <p:nvPr/>
        </p:nvSpPr>
        <p:spPr>
          <a:xfrm>
            <a:off x="1902003" y="4127934"/>
            <a:ext cx="354789" cy="354789"/>
          </a:xfrm>
          <a:prstGeom prst="ellipse">
            <a:avLst/>
          </a:prstGeom>
          <a:solidFill>
            <a:srgbClr val="1F8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337834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F7EC45-4A78-45EC-80FE-ADB0A7DE28CD}"/>
              </a:ext>
            </a:extLst>
          </p:cNvPr>
          <p:cNvSpPr>
            <a:spLocks noGrp="1"/>
          </p:cNvSpPr>
          <p:nvPr>
            <p:ph type="title"/>
          </p:nvPr>
        </p:nvSpPr>
        <p:spPr/>
        <p:txBody>
          <a:bodyPr/>
          <a:lstStyle/>
          <a:p>
            <a:r>
              <a:rPr lang="en-GB" dirty="0"/>
              <a:t>Analytics Overview</a:t>
            </a:r>
            <a:endParaRPr lang="x-none" dirty="0"/>
          </a:p>
        </p:txBody>
      </p:sp>
      <p:sp>
        <p:nvSpPr>
          <p:cNvPr id="3" name="Text Placeholder 2">
            <a:extLst>
              <a:ext uri="{FF2B5EF4-FFF2-40B4-BE49-F238E27FC236}">
                <a16:creationId xmlns:a16="http://schemas.microsoft.com/office/drawing/2014/main" xmlns="" id="{CA93CDCA-657A-4055-99C9-C391A9D2AE8B}"/>
              </a:ext>
            </a:extLst>
          </p:cNvPr>
          <p:cNvSpPr>
            <a:spLocks noGrp="1"/>
          </p:cNvSpPr>
          <p:nvPr>
            <p:ph type="body" idx="1"/>
          </p:nvPr>
        </p:nvSpPr>
        <p:spPr/>
        <p:txBody>
          <a:bodyPr/>
          <a:lstStyle/>
          <a:p>
            <a:r>
              <a:rPr lang="en-GB" dirty="0"/>
              <a:t>Analytics for digital marketing is the process of capturing, reporting and analysing data based on user behaviour, to find patterns and gain actionable insights.</a:t>
            </a:r>
          </a:p>
          <a:p>
            <a:pPr marL="50800" indent="0">
              <a:buNone/>
            </a:pPr>
            <a:endParaRPr lang="en-GB" dirty="0"/>
          </a:p>
          <a:p>
            <a:pPr marL="50800" indent="0">
              <a:buNone/>
            </a:pPr>
            <a:r>
              <a:rPr lang="en-GB" dirty="0"/>
              <a:t>Why is analytics important?</a:t>
            </a:r>
          </a:p>
          <a:p>
            <a:r>
              <a:rPr lang="en-GB" dirty="0"/>
              <a:t>Analytics offers real-time insights</a:t>
            </a:r>
          </a:p>
          <a:p>
            <a:r>
              <a:rPr lang="en-GB" dirty="0"/>
              <a:t>Ability to measure Return on Investment (ROI)</a:t>
            </a:r>
          </a:p>
          <a:p>
            <a:pPr marL="50800" indent="0">
              <a:buNone/>
            </a:pPr>
            <a:endParaRPr lang="x-none" dirty="0"/>
          </a:p>
        </p:txBody>
      </p:sp>
    </p:spTree>
    <p:extLst>
      <p:ext uri="{BB962C8B-B14F-4D97-AF65-F5344CB8AC3E}">
        <p14:creationId xmlns:p14="http://schemas.microsoft.com/office/powerpoint/2010/main" val="8909080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B270E2-2945-4980-A0B4-EDEAA70C87B9}"/>
              </a:ext>
            </a:extLst>
          </p:cNvPr>
          <p:cNvSpPr>
            <a:spLocks noGrp="1"/>
          </p:cNvSpPr>
          <p:nvPr>
            <p:ph type="title"/>
          </p:nvPr>
        </p:nvSpPr>
        <p:spPr/>
        <p:txBody>
          <a:bodyPr/>
          <a:lstStyle/>
          <a:p>
            <a:r>
              <a:rPr lang="en-GB" dirty="0"/>
              <a:t>Process to incorporate analytics</a:t>
            </a:r>
            <a:endParaRPr lang="x-none" dirty="0"/>
          </a:p>
        </p:txBody>
      </p:sp>
      <p:sp>
        <p:nvSpPr>
          <p:cNvPr id="3" name="Text Placeholder 2">
            <a:extLst>
              <a:ext uri="{FF2B5EF4-FFF2-40B4-BE49-F238E27FC236}">
                <a16:creationId xmlns:a16="http://schemas.microsoft.com/office/drawing/2014/main" xmlns="" id="{181F1150-12C8-4C21-9990-6D0E2AA8D0E9}"/>
              </a:ext>
            </a:extLst>
          </p:cNvPr>
          <p:cNvSpPr>
            <a:spLocks noGrp="1"/>
          </p:cNvSpPr>
          <p:nvPr>
            <p:ph type="body" idx="1"/>
          </p:nvPr>
        </p:nvSpPr>
        <p:spPr/>
        <p:txBody>
          <a:bodyPr/>
          <a:lstStyle/>
          <a:p>
            <a:pPr marL="565150" indent="-514350">
              <a:buSzPct val="100000"/>
              <a:buFont typeface="+mj-lt"/>
              <a:buAutoNum type="arabicPeriod"/>
            </a:pPr>
            <a:r>
              <a:rPr lang="en-GB" dirty="0"/>
              <a:t>Set goals</a:t>
            </a:r>
          </a:p>
          <a:p>
            <a:pPr marL="565150" indent="-514350">
              <a:buSzPct val="100000"/>
              <a:buFont typeface="+mj-lt"/>
              <a:buAutoNum type="arabicPeriod"/>
            </a:pPr>
            <a:r>
              <a:rPr lang="en-GB" dirty="0"/>
              <a:t>Track and measure</a:t>
            </a:r>
          </a:p>
          <a:p>
            <a:pPr marL="565150" indent="-514350">
              <a:buSzPct val="100000"/>
              <a:buFont typeface="+mj-lt"/>
              <a:buAutoNum type="arabicPeriod"/>
            </a:pPr>
            <a:r>
              <a:rPr lang="en-GB" dirty="0"/>
              <a:t>Identify improvements</a:t>
            </a:r>
          </a:p>
          <a:p>
            <a:pPr marL="565150" indent="-514350">
              <a:buSzPct val="100000"/>
              <a:buFont typeface="+mj-lt"/>
              <a:buAutoNum type="arabicPeriod"/>
            </a:pPr>
            <a:r>
              <a:rPr lang="en-GB" dirty="0"/>
              <a:t>Implement changes</a:t>
            </a:r>
          </a:p>
          <a:p>
            <a:pPr marL="565150" indent="-514350">
              <a:buSzPct val="100000"/>
              <a:buFont typeface="+mj-lt"/>
              <a:buAutoNum type="arabicPeriod"/>
            </a:pPr>
            <a:r>
              <a:rPr lang="en-GB" dirty="0"/>
              <a:t>Continue to track and measure</a:t>
            </a:r>
            <a:endParaRPr lang="x-none" dirty="0"/>
          </a:p>
        </p:txBody>
      </p:sp>
    </p:spTree>
    <p:extLst>
      <p:ext uri="{BB962C8B-B14F-4D97-AF65-F5344CB8AC3E}">
        <p14:creationId xmlns:p14="http://schemas.microsoft.com/office/powerpoint/2010/main" val="18537283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2C229C-4E72-4A2D-8328-54A7B179BB50}"/>
              </a:ext>
            </a:extLst>
          </p:cNvPr>
          <p:cNvSpPr>
            <a:spLocks noGrp="1"/>
          </p:cNvSpPr>
          <p:nvPr>
            <p:ph type="title"/>
          </p:nvPr>
        </p:nvSpPr>
        <p:spPr/>
        <p:txBody>
          <a:bodyPr/>
          <a:lstStyle/>
          <a:p>
            <a:r>
              <a:rPr lang="en-GB" dirty="0"/>
              <a:t>Website Analytics</a:t>
            </a:r>
            <a:endParaRPr lang="x-none" dirty="0"/>
          </a:p>
        </p:txBody>
      </p:sp>
      <p:sp>
        <p:nvSpPr>
          <p:cNvPr id="3" name="Text Placeholder 2">
            <a:extLst>
              <a:ext uri="{FF2B5EF4-FFF2-40B4-BE49-F238E27FC236}">
                <a16:creationId xmlns:a16="http://schemas.microsoft.com/office/drawing/2014/main" xmlns="" id="{F1E2CCB8-D417-4AC4-B543-D40861D3B30C}"/>
              </a:ext>
            </a:extLst>
          </p:cNvPr>
          <p:cNvSpPr>
            <a:spLocks noGrp="1"/>
          </p:cNvSpPr>
          <p:nvPr>
            <p:ph type="body" idx="1"/>
          </p:nvPr>
        </p:nvSpPr>
        <p:spPr/>
        <p:txBody>
          <a:bodyPr/>
          <a:lstStyle/>
          <a:p>
            <a:pPr marL="457200" marR="0" lvl="0" indent="-406400" algn="l" defTabSz="914400" rtl="0" eaLnBrk="1" fontAlgn="auto" latinLnBrk="0" hangingPunct="1">
              <a:lnSpc>
                <a:spcPct val="100000"/>
              </a:lnSpc>
              <a:spcBef>
                <a:spcPts val="600"/>
              </a:spcBef>
              <a:spcAft>
                <a:spcPts val="0"/>
              </a:spcAft>
              <a:buClr>
                <a:srgbClr val="114454"/>
              </a:buClr>
              <a:buSzPts val="2800"/>
              <a:buFont typeface="Nixie One"/>
              <a:buChar char="▪"/>
              <a:tabLst/>
              <a:defRPr/>
            </a:pPr>
            <a:r>
              <a:rPr kumimoji="0" lang="en-GB" sz="2200" b="0" i="0" u="none" strike="noStrike" kern="0" cap="none" spc="0" normalizeH="0" baseline="0" noProof="0" dirty="0">
                <a:ln>
                  <a:noFill/>
                </a:ln>
                <a:solidFill>
                  <a:srgbClr val="114454"/>
                </a:solidFill>
                <a:effectLst/>
                <a:uLnTx/>
                <a:uFillTx/>
                <a:latin typeface="Nixie One"/>
                <a:sym typeface="Nixie One"/>
              </a:rPr>
              <a:t>Website analytics is the process of tracking, reporting and analysing the behaviour of visitors to a website (web traffic).</a:t>
            </a:r>
          </a:p>
          <a:p>
            <a:pPr marL="457200" marR="0" lvl="0" indent="-406400" algn="l" defTabSz="914400" rtl="0" eaLnBrk="1" fontAlgn="auto" latinLnBrk="0" hangingPunct="1">
              <a:lnSpc>
                <a:spcPct val="100000"/>
              </a:lnSpc>
              <a:spcBef>
                <a:spcPts val="600"/>
              </a:spcBef>
              <a:spcAft>
                <a:spcPts val="0"/>
              </a:spcAft>
              <a:buClr>
                <a:srgbClr val="114454"/>
              </a:buClr>
              <a:buSzPts val="2800"/>
              <a:buFont typeface="Nixie One"/>
              <a:buChar char="▪"/>
              <a:tabLst/>
              <a:defRPr/>
            </a:pPr>
            <a:r>
              <a:rPr kumimoji="0" lang="en-GB" sz="2200" b="0" i="0" u="none" strike="noStrike" kern="0" cap="none" spc="0" normalizeH="0" baseline="0" noProof="0" dirty="0">
                <a:ln>
                  <a:noFill/>
                </a:ln>
                <a:solidFill>
                  <a:srgbClr val="114454"/>
                </a:solidFill>
                <a:effectLst/>
                <a:uLnTx/>
                <a:uFillTx/>
                <a:latin typeface="Nixie One"/>
                <a:sym typeface="Nixie One"/>
              </a:rPr>
              <a:t>What can you track using analytics tools?</a:t>
            </a:r>
          </a:p>
          <a:p>
            <a:pPr marL="914400" marR="0" lvl="1" indent="-406400" algn="l" defTabSz="914400" rtl="0" eaLnBrk="1" fontAlgn="auto" latinLnBrk="0" hangingPunct="1">
              <a:lnSpc>
                <a:spcPct val="100000"/>
              </a:lnSpc>
              <a:spcBef>
                <a:spcPts val="0"/>
              </a:spcBef>
              <a:spcAft>
                <a:spcPts val="0"/>
              </a:spcAft>
              <a:buClr>
                <a:srgbClr val="114454"/>
              </a:buClr>
              <a:buSzPts val="2800"/>
              <a:buFont typeface="Nixie One"/>
              <a:buChar char="▫"/>
              <a:tabLst/>
              <a:defRPr/>
            </a:pPr>
            <a:r>
              <a:rPr kumimoji="0" lang="en-GB" sz="2000" b="0" i="0" u="none" strike="noStrike" kern="0" cap="none" spc="0" normalizeH="0" baseline="0" noProof="0" dirty="0">
                <a:ln>
                  <a:noFill/>
                </a:ln>
                <a:solidFill>
                  <a:srgbClr val="114454"/>
                </a:solidFill>
                <a:effectLst/>
                <a:uLnTx/>
                <a:uFillTx/>
                <a:latin typeface="Nixie One"/>
                <a:sym typeface="Nixie One"/>
              </a:rPr>
              <a:t>Traffic Source (Organic, Direct, social media, referrals)</a:t>
            </a:r>
          </a:p>
          <a:p>
            <a:pPr marL="914400" marR="0" lvl="1" indent="-406400" algn="l" defTabSz="914400" rtl="0" eaLnBrk="1" fontAlgn="auto" latinLnBrk="0" hangingPunct="1">
              <a:lnSpc>
                <a:spcPct val="100000"/>
              </a:lnSpc>
              <a:spcBef>
                <a:spcPts val="0"/>
              </a:spcBef>
              <a:spcAft>
                <a:spcPts val="0"/>
              </a:spcAft>
              <a:buClr>
                <a:srgbClr val="114454"/>
              </a:buClr>
              <a:buSzPts val="2800"/>
              <a:buFont typeface="Nixie One"/>
              <a:buChar char="▫"/>
              <a:tabLst/>
              <a:defRPr/>
            </a:pPr>
            <a:r>
              <a:rPr kumimoji="0" lang="en-GB" sz="2000" b="0" i="0" u="none" strike="noStrike" kern="0" cap="none" spc="0" normalizeH="0" baseline="0" noProof="0" dirty="0">
                <a:ln>
                  <a:noFill/>
                </a:ln>
                <a:solidFill>
                  <a:srgbClr val="114454"/>
                </a:solidFill>
                <a:effectLst/>
                <a:uLnTx/>
                <a:uFillTx/>
                <a:latin typeface="Nixie One"/>
                <a:sym typeface="Nixie One"/>
              </a:rPr>
              <a:t>Type of visitors (unique visitors, return visitor)</a:t>
            </a:r>
          </a:p>
          <a:p>
            <a:pPr marL="914400" marR="0" lvl="1" indent="-406400" algn="l" defTabSz="914400" rtl="0" eaLnBrk="1" fontAlgn="auto" latinLnBrk="0" hangingPunct="1">
              <a:lnSpc>
                <a:spcPct val="100000"/>
              </a:lnSpc>
              <a:spcBef>
                <a:spcPts val="0"/>
              </a:spcBef>
              <a:spcAft>
                <a:spcPts val="0"/>
              </a:spcAft>
              <a:buClr>
                <a:srgbClr val="114454"/>
              </a:buClr>
              <a:buSzPts val="2800"/>
              <a:buFont typeface="Nixie One"/>
              <a:buChar char="▫"/>
              <a:tabLst/>
              <a:defRPr/>
            </a:pPr>
            <a:r>
              <a:rPr kumimoji="0" lang="en-GB" sz="2000" b="0" i="0" u="none" strike="noStrike" kern="0" cap="none" spc="0" normalizeH="0" baseline="0" noProof="0" dirty="0">
                <a:ln>
                  <a:noFill/>
                </a:ln>
                <a:solidFill>
                  <a:srgbClr val="114454"/>
                </a:solidFill>
                <a:effectLst/>
                <a:uLnTx/>
                <a:uFillTx/>
                <a:latin typeface="Nixie One"/>
                <a:sym typeface="Nixie One"/>
              </a:rPr>
              <a:t>Bounce rate</a:t>
            </a:r>
          </a:p>
          <a:p>
            <a:pPr marL="914400" marR="0" lvl="1" indent="-406400" algn="l" defTabSz="914400" rtl="0" eaLnBrk="1" fontAlgn="auto" latinLnBrk="0" hangingPunct="1">
              <a:lnSpc>
                <a:spcPct val="100000"/>
              </a:lnSpc>
              <a:spcBef>
                <a:spcPts val="0"/>
              </a:spcBef>
              <a:spcAft>
                <a:spcPts val="0"/>
              </a:spcAft>
              <a:buClr>
                <a:srgbClr val="114454"/>
              </a:buClr>
              <a:buSzPts val="2800"/>
              <a:buFont typeface="Nixie One"/>
              <a:buChar char="▫"/>
              <a:tabLst/>
              <a:defRPr/>
            </a:pPr>
            <a:r>
              <a:rPr kumimoji="0" lang="en-GB" sz="2000" b="0" i="0" u="none" strike="noStrike" kern="0" cap="none" spc="0" normalizeH="0" baseline="0" noProof="0" dirty="0">
                <a:ln>
                  <a:noFill/>
                </a:ln>
                <a:solidFill>
                  <a:srgbClr val="114454"/>
                </a:solidFill>
                <a:effectLst/>
                <a:uLnTx/>
                <a:uFillTx/>
                <a:latin typeface="Nixie One"/>
                <a:sym typeface="Nixie One"/>
              </a:rPr>
              <a:t>Conversion rate</a:t>
            </a:r>
            <a:endParaRPr kumimoji="0" lang="x-none" sz="2000" b="0" i="0" u="none" strike="noStrike" kern="0" cap="none" spc="0" normalizeH="0" baseline="0" noProof="0" dirty="0">
              <a:ln>
                <a:noFill/>
              </a:ln>
              <a:solidFill>
                <a:srgbClr val="114454"/>
              </a:solidFill>
              <a:effectLst/>
              <a:uLnTx/>
              <a:uFillTx/>
              <a:latin typeface="Nixie One"/>
              <a:sym typeface="Nixie One"/>
            </a:endParaRPr>
          </a:p>
          <a:p>
            <a:pPr marL="50800" indent="0">
              <a:buNone/>
            </a:pPr>
            <a:endParaRPr lang="x-none" dirty="0"/>
          </a:p>
        </p:txBody>
      </p:sp>
    </p:spTree>
    <p:extLst>
      <p:ext uri="{BB962C8B-B14F-4D97-AF65-F5344CB8AC3E}">
        <p14:creationId xmlns:p14="http://schemas.microsoft.com/office/powerpoint/2010/main" val="30855961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46CB36-D46C-42CA-8139-B1A729F87064}"/>
              </a:ext>
            </a:extLst>
          </p:cNvPr>
          <p:cNvSpPr>
            <a:spLocks noGrp="1"/>
          </p:cNvSpPr>
          <p:nvPr>
            <p:ph type="title"/>
          </p:nvPr>
        </p:nvSpPr>
        <p:spPr/>
        <p:txBody>
          <a:bodyPr/>
          <a:lstStyle/>
          <a:p>
            <a:r>
              <a:rPr lang="en-GB" dirty="0"/>
              <a:t>Analytics Tools</a:t>
            </a:r>
            <a:endParaRPr lang="x-none" dirty="0"/>
          </a:p>
        </p:txBody>
      </p:sp>
      <p:pic>
        <p:nvPicPr>
          <p:cNvPr id="4" name="Picture 3">
            <a:extLst>
              <a:ext uri="{FF2B5EF4-FFF2-40B4-BE49-F238E27FC236}">
                <a16:creationId xmlns:a16="http://schemas.microsoft.com/office/drawing/2014/main" xmlns="" id="{6B557315-6611-4F23-B1A2-BE8646DE3976}"/>
              </a:ext>
            </a:extLst>
          </p:cNvPr>
          <p:cNvPicPr>
            <a:picLocks noChangeAspect="1"/>
          </p:cNvPicPr>
          <p:nvPr/>
        </p:nvPicPr>
        <p:blipFill>
          <a:blip r:embed="rId3"/>
          <a:stretch>
            <a:fillRect/>
          </a:stretch>
        </p:blipFill>
        <p:spPr>
          <a:xfrm>
            <a:off x="665004" y="1378620"/>
            <a:ext cx="2350910" cy="807145"/>
          </a:xfrm>
          <a:prstGeom prst="rect">
            <a:avLst/>
          </a:prstGeom>
        </p:spPr>
      </p:pic>
      <p:pic>
        <p:nvPicPr>
          <p:cNvPr id="5" name="Picture 4">
            <a:extLst>
              <a:ext uri="{FF2B5EF4-FFF2-40B4-BE49-F238E27FC236}">
                <a16:creationId xmlns:a16="http://schemas.microsoft.com/office/drawing/2014/main" xmlns="" id="{2BCFA9CA-1861-4A44-9821-6634723D0213}"/>
              </a:ext>
            </a:extLst>
          </p:cNvPr>
          <p:cNvPicPr>
            <a:picLocks noChangeAspect="1"/>
          </p:cNvPicPr>
          <p:nvPr/>
        </p:nvPicPr>
        <p:blipFill>
          <a:blip r:embed="rId4"/>
          <a:stretch>
            <a:fillRect/>
          </a:stretch>
        </p:blipFill>
        <p:spPr>
          <a:xfrm>
            <a:off x="3676169" y="1123374"/>
            <a:ext cx="1791661" cy="1791661"/>
          </a:xfrm>
          <a:prstGeom prst="rect">
            <a:avLst/>
          </a:prstGeom>
        </p:spPr>
      </p:pic>
      <p:pic>
        <p:nvPicPr>
          <p:cNvPr id="6" name="Picture 5">
            <a:extLst>
              <a:ext uri="{FF2B5EF4-FFF2-40B4-BE49-F238E27FC236}">
                <a16:creationId xmlns:a16="http://schemas.microsoft.com/office/drawing/2014/main" xmlns="" id="{7AC689BD-84B8-4751-9AD2-9206658F31F9}"/>
              </a:ext>
            </a:extLst>
          </p:cNvPr>
          <p:cNvPicPr>
            <a:picLocks noChangeAspect="1"/>
          </p:cNvPicPr>
          <p:nvPr/>
        </p:nvPicPr>
        <p:blipFill>
          <a:blip r:embed="rId5"/>
          <a:stretch>
            <a:fillRect/>
          </a:stretch>
        </p:blipFill>
        <p:spPr>
          <a:xfrm>
            <a:off x="3350087" y="3513221"/>
            <a:ext cx="2443825" cy="714436"/>
          </a:xfrm>
          <a:prstGeom prst="rect">
            <a:avLst/>
          </a:prstGeom>
        </p:spPr>
      </p:pic>
      <p:pic>
        <p:nvPicPr>
          <p:cNvPr id="7" name="Picture 6">
            <a:extLst>
              <a:ext uri="{FF2B5EF4-FFF2-40B4-BE49-F238E27FC236}">
                <a16:creationId xmlns:a16="http://schemas.microsoft.com/office/drawing/2014/main" xmlns="" id="{05A5B005-706C-45C1-8D54-8D065C3AEABA}"/>
              </a:ext>
            </a:extLst>
          </p:cNvPr>
          <p:cNvPicPr>
            <a:picLocks noChangeAspect="1"/>
          </p:cNvPicPr>
          <p:nvPr/>
        </p:nvPicPr>
        <p:blipFill>
          <a:blip r:embed="rId6"/>
          <a:stretch>
            <a:fillRect/>
          </a:stretch>
        </p:blipFill>
        <p:spPr>
          <a:xfrm>
            <a:off x="6128085" y="1044044"/>
            <a:ext cx="1981200" cy="1581150"/>
          </a:xfrm>
          <a:prstGeom prst="rect">
            <a:avLst/>
          </a:prstGeom>
        </p:spPr>
      </p:pic>
    </p:spTree>
    <p:extLst>
      <p:ext uri="{BB962C8B-B14F-4D97-AF65-F5344CB8AC3E}">
        <p14:creationId xmlns:p14="http://schemas.microsoft.com/office/powerpoint/2010/main" val="24497235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4D35461-09BF-433A-A6D7-35D8654E7616}"/>
              </a:ext>
            </a:extLst>
          </p:cNvPr>
          <p:cNvSpPr>
            <a:spLocks noGrp="1"/>
          </p:cNvSpPr>
          <p:nvPr>
            <p:ph type="ctrTitle"/>
          </p:nvPr>
        </p:nvSpPr>
        <p:spPr/>
        <p:txBody>
          <a:bodyPr/>
          <a:lstStyle/>
          <a:p>
            <a:r>
              <a:rPr lang="en-GB" dirty="0"/>
              <a:t>16. Social Media Insights</a:t>
            </a:r>
            <a:endParaRPr lang="x-none" dirty="0"/>
          </a:p>
        </p:txBody>
      </p:sp>
      <p:sp>
        <p:nvSpPr>
          <p:cNvPr id="5" name="Subtitle 4">
            <a:extLst>
              <a:ext uri="{FF2B5EF4-FFF2-40B4-BE49-F238E27FC236}">
                <a16:creationId xmlns:a16="http://schemas.microsoft.com/office/drawing/2014/main" xmlns="" id="{BFE7DB47-4F3A-47DB-BC72-3D376E3B8D35}"/>
              </a:ext>
            </a:extLst>
          </p:cNvPr>
          <p:cNvSpPr>
            <a:spLocks noGrp="1"/>
          </p:cNvSpPr>
          <p:nvPr>
            <p:ph type="subTitle" idx="1"/>
          </p:nvPr>
        </p:nvSpPr>
        <p:spPr/>
        <p:txBody>
          <a:bodyPr/>
          <a:lstStyle/>
          <a:p>
            <a:endParaRPr lang="x-none"/>
          </a:p>
        </p:txBody>
      </p:sp>
    </p:spTree>
    <p:extLst>
      <p:ext uri="{BB962C8B-B14F-4D97-AF65-F5344CB8AC3E}">
        <p14:creationId xmlns:p14="http://schemas.microsoft.com/office/powerpoint/2010/main" val="25820664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28866B4-5B9F-4EE3-84EE-591D24E8C694}"/>
              </a:ext>
            </a:extLst>
          </p:cNvPr>
          <p:cNvSpPr>
            <a:spLocks noGrp="1"/>
          </p:cNvSpPr>
          <p:nvPr>
            <p:ph type="title"/>
          </p:nvPr>
        </p:nvSpPr>
        <p:spPr/>
        <p:txBody>
          <a:bodyPr/>
          <a:lstStyle/>
          <a:p>
            <a:r>
              <a:rPr lang="en-GB" dirty="0"/>
              <a:t>Social media insights </a:t>
            </a:r>
            <a:endParaRPr lang="x-none" dirty="0"/>
          </a:p>
        </p:txBody>
      </p:sp>
      <p:sp>
        <p:nvSpPr>
          <p:cNvPr id="5" name="Text Placeholder 4">
            <a:extLst>
              <a:ext uri="{FF2B5EF4-FFF2-40B4-BE49-F238E27FC236}">
                <a16:creationId xmlns:a16="http://schemas.microsoft.com/office/drawing/2014/main" xmlns="" id="{9AE0E497-85C7-475E-8266-58D659812091}"/>
              </a:ext>
            </a:extLst>
          </p:cNvPr>
          <p:cNvSpPr>
            <a:spLocks noGrp="1"/>
          </p:cNvSpPr>
          <p:nvPr>
            <p:ph type="body" idx="1"/>
          </p:nvPr>
        </p:nvSpPr>
        <p:spPr/>
        <p:txBody>
          <a:bodyPr/>
          <a:lstStyle/>
          <a:p>
            <a:r>
              <a:rPr lang="en-GB" sz="2000" dirty="0"/>
              <a:t>Social media insights involve tracking and analysing the behaviour of visitors to a social media account.</a:t>
            </a:r>
          </a:p>
          <a:p>
            <a:r>
              <a:rPr lang="en-GB" sz="2000" dirty="0"/>
              <a:t>Common insights include:</a:t>
            </a:r>
          </a:p>
          <a:p>
            <a:pPr lvl="1"/>
            <a:r>
              <a:rPr lang="en-GB" sz="2000" dirty="0"/>
              <a:t>Reach</a:t>
            </a:r>
          </a:p>
          <a:p>
            <a:pPr lvl="1"/>
            <a:r>
              <a:rPr lang="en-GB" sz="2000" dirty="0"/>
              <a:t>Engagement</a:t>
            </a:r>
          </a:p>
          <a:p>
            <a:pPr lvl="1"/>
            <a:r>
              <a:rPr lang="en-GB" sz="2000" dirty="0"/>
              <a:t>Mentions</a:t>
            </a:r>
          </a:p>
          <a:p>
            <a:pPr lvl="1"/>
            <a:r>
              <a:rPr lang="en-GB" sz="2000" dirty="0"/>
              <a:t>Trends</a:t>
            </a:r>
          </a:p>
          <a:p>
            <a:pPr lvl="1"/>
            <a:r>
              <a:rPr lang="en-GB" sz="2000" dirty="0"/>
              <a:t>Inbound links</a:t>
            </a:r>
          </a:p>
          <a:p>
            <a:pPr lvl="1"/>
            <a:r>
              <a:rPr lang="en-GB" sz="2000" dirty="0"/>
              <a:t>Views</a:t>
            </a:r>
          </a:p>
          <a:p>
            <a:pPr lvl="1"/>
            <a:r>
              <a:rPr lang="en-GB" sz="2000" dirty="0"/>
              <a:t>Actions</a:t>
            </a:r>
          </a:p>
          <a:p>
            <a:pPr lvl="1"/>
            <a:r>
              <a:rPr lang="en-GB" sz="2000" dirty="0"/>
              <a:t>People</a:t>
            </a:r>
            <a:endParaRPr lang="x-none" sz="2000" dirty="0"/>
          </a:p>
        </p:txBody>
      </p:sp>
    </p:spTree>
    <p:extLst>
      <p:ext uri="{BB962C8B-B14F-4D97-AF65-F5344CB8AC3E}">
        <p14:creationId xmlns:p14="http://schemas.microsoft.com/office/powerpoint/2010/main" val="19961480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4D35461-09BF-433A-A6D7-35D8654E7616}"/>
              </a:ext>
            </a:extLst>
          </p:cNvPr>
          <p:cNvSpPr>
            <a:spLocks noGrp="1"/>
          </p:cNvSpPr>
          <p:nvPr>
            <p:ph type="ctrTitle"/>
          </p:nvPr>
        </p:nvSpPr>
        <p:spPr/>
        <p:txBody>
          <a:bodyPr/>
          <a:lstStyle/>
          <a:p>
            <a:r>
              <a:rPr lang="en-GB" dirty="0"/>
              <a:t>17. Email Marketing Insights</a:t>
            </a:r>
            <a:endParaRPr lang="x-none" dirty="0"/>
          </a:p>
        </p:txBody>
      </p:sp>
      <p:sp>
        <p:nvSpPr>
          <p:cNvPr id="5" name="Subtitle 4">
            <a:extLst>
              <a:ext uri="{FF2B5EF4-FFF2-40B4-BE49-F238E27FC236}">
                <a16:creationId xmlns:a16="http://schemas.microsoft.com/office/drawing/2014/main" xmlns="" id="{BFE7DB47-4F3A-47DB-BC72-3D376E3B8D35}"/>
              </a:ext>
            </a:extLst>
          </p:cNvPr>
          <p:cNvSpPr>
            <a:spLocks noGrp="1"/>
          </p:cNvSpPr>
          <p:nvPr>
            <p:ph type="subTitle" idx="1"/>
          </p:nvPr>
        </p:nvSpPr>
        <p:spPr/>
        <p:txBody>
          <a:bodyPr/>
          <a:lstStyle/>
          <a:p>
            <a:endParaRPr lang="x-none"/>
          </a:p>
        </p:txBody>
      </p:sp>
    </p:spTree>
    <p:extLst>
      <p:ext uri="{BB962C8B-B14F-4D97-AF65-F5344CB8AC3E}">
        <p14:creationId xmlns:p14="http://schemas.microsoft.com/office/powerpoint/2010/main" val="15036498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CFF82A-8376-4326-B940-C29857733472}"/>
              </a:ext>
            </a:extLst>
          </p:cNvPr>
          <p:cNvSpPr>
            <a:spLocks noGrp="1"/>
          </p:cNvSpPr>
          <p:nvPr>
            <p:ph type="title"/>
          </p:nvPr>
        </p:nvSpPr>
        <p:spPr/>
        <p:txBody>
          <a:bodyPr/>
          <a:lstStyle/>
          <a:p>
            <a:r>
              <a:rPr lang="en-GB" dirty="0"/>
              <a:t>Email Marketing Insights</a:t>
            </a:r>
            <a:endParaRPr lang="x-none" dirty="0"/>
          </a:p>
        </p:txBody>
      </p:sp>
      <p:sp>
        <p:nvSpPr>
          <p:cNvPr id="3" name="Text Placeholder 2">
            <a:extLst>
              <a:ext uri="{FF2B5EF4-FFF2-40B4-BE49-F238E27FC236}">
                <a16:creationId xmlns:a16="http://schemas.microsoft.com/office/drawing/2014/main" xmlns="" id="{F5418F81-1CBB-4D45-8A2D-7D7385F15390}"/>
              </a:ext>
            </a:extLst>
          </p:cNvPr>
          <p:cNvSpPr>
            <a:spLocks noGrp="1"/>
          </p:cNvSpPr>
          <p:nvPr>
            <p:ph type="body" idx="1"/>
          </p:nvPr>
        </p:nvSpPr>
        <p:spPr/>
        <p:txBody>
          <a:bodyPr/>
          <a:lstStyle/>
          <a:p>
            <a:pPr marL="492125" lvl="1" indent="-457200">
              <a:buFont typeface="Wingdings" panose="05000000000000000000" pitchFamily="2" charset="2"/>
              <a:buChar char="§"/>
            </a:pPr>
            <a:r>
              <a:rPr lang="en-GB" sz="2000" dirty="0"/>
              <a:t>Key e-mail marketing metrics</a:t>
            </a:r>
          </a:p>
          <a:p>
            <a:pPr marL="949325" lvl="2" indent="-457200">
              <a:buFont typeface="Wingdings" panose="05000000000000000000" pitchFamily="2" charset="2"/>
              <a:buChar char="§"/>
            </a:pPr>
            <a:r>
              <a:rPr lang="en-GB" sz="2000" dirty="0"/>
              <a:t>Delivery rate</a:t>
            </a:r>
          </a:p>
          <a:p>
            <a:pPr marL="949325" lvl="2" indent="-457200">
              <a:buFont typeface="Wingdings" panose="05000000000000000000" pitchFamily="2" charset="2"/>
              <a:buChar char="§"/>
            </a:pPr>
            <a:r>
              <a:rPr lang="en-GB" sz="2000" dirty="0"/>
              <a:t>Bounce rate</a:t>
            </a:r>
          </a:p>
          <a:p>
            <a:pPr marL="949325" lvl="2" indent="-457200">
              <a:buFont typeface="Wingdings" panose="05000000000000000000" pitchFamily="2" charset="2"/>
              <a:buChar char="§"/>
            </a:pPr>
            <a:r>
              <a:rPr lang="en-GB" sz="2000" dirty="0"/>
              <a:t>Open rate</a:t>
            </a:r>
          </a:p>
          <a:p>
            <a:pPr marL="949325" lvl="2" indent="-457200">
              <a:buFont typeface="Wingdings" panose="05000000000000000000" pitchFamily="2" charset="2"/>
              <a:buChar char="§"/>
            </a:pPr>
            <a:r>
              <a:rPr lang="en-GB" sz="2000" dirty="0"/>
              <a:t>Click rate</a:t>
            </a:r>
          </a:p>
          <a:p>
            <a:pPr marL="949325" lvl="2" indent="-457200">
              <a:buFont typeface="Wingdings" panose="05000000000000000000" pitchFamily="2" charset="2"/>
              <a:buChar char="§"/>
            </a:pPr>
            <a:r>
              <a:rPr lang="en-GB" sz="2000" dirty="0"/>
              <a:t>Total subscribers, Unsubscribes</a:t>
            </a:r>
            <a:endParaRPr lang="x-none" sz="2000" dirty="0"/>
          </a:p>
        </p:txBody>
      </p:sp>
    </p:spTree>
    <p:extLst>
      <p:ext uri="{BB962C8B-B14F-4D97-AF65-F5344CB8AC3E}">
        <p14:creationId xmlns:p14="http://schemas.microsoft.com/office/powerpoint/2010/main" val="34432016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F0A4F5-FFA0-4985-B200-0DB53A77984D}"/>
              </a:ext>
            </a:extLst>
          </p:cNvPr>
          <p:cNvSpPr>
            <a:spLocks noGrp="1"/>
          </p:cNvSpPr>
          <p:nvPr>
            <p:ph type="title"/>
          </p:nvPr>
        </p:nvSpPr>
        <p:spPr/>
        <p:txBody>
          <a:bodyPr/>
          <a:lstStyle/>
          <a:p>
            <a:r>
              <a:rPr lang="en-GB" dirty="0"/>
              <a:t>Split testing in e-mail analytics</a:t>
            </a:r>
            <a:endParaRPr lang="x-none" dirty="0"/>
          </a:p>
        </p:txBody>
      </p:sp>
      <p:sp>
        <p:nvSpPr>
          <p:cNvPr id="3" name="Text Placeholder 2">
            <a:extLst>
              <a:ext uri="{FF2B5EF4-FFF2-40B4-BE49-F238E27FC236}">
                <a16:creationId xmlns:a16="http://schemas.microsoft.com/office/drawing/2014/main" xmlns="" id="{9AC5A76A-AAB3-478B-8CA1-FCA50A4DD664}"/>
              </a:ext>
            </a:extLst>
          </p:cNvPr>
          <p:cNvSpPr>
            <a:spLocks noGrp="1"/>
          </p:cNvSpPr>
          <p:nvPr>
            <p:ph type="body" idx="1"/>
          </p:nvPr>
        </p:nvSpPr>
        <p:spPr/>
        <p:txBody>
          <a:bodyPr/>
          <a:lstStyle/>
          <a:p>
            <a:r>
              <a:rPr lang="en-GB" dirty="0"/>
              <a:t>Split testing, also known as A/B testing, is a way to test two elements of an e-mail campaign to determine which version returns the best results.</a:t>
            </a:r>
          </a:p>
          <a:p>
            <a:r>
              <a:rPr lang="en-GB" dirty="0"/>
              <a:t>Split testing is a useful tool to evaluate subject line, images, sender name, call to action, body text, hyperlinked images, or time sent</a:t>
            </a:r>
            <a:endParaRPr lang="x-none" dirty="0"/>
          </a:p>
        </p:txBody>
      </p:sp>
      <p:pic>
        <p:nvPicPr>
          <p:cNvPr id="13314" name="Picture 2" descr="The Basics of A/B Testing Your Emails | Email Marketing | Everlytic">
            <a:extLst>
              <a:ext uri="{FF2B5EF4-FFF2-40B4-BE49-F238E27FC236}">
                <a16:creationId xmlns:a16="http://schemas.microsoft.com/office/drawing/2014/main" xmlns="" id="{49511C98-BB5E-4689-92A0-BC7053D56C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4163" y="3162300"/>
            <a:ext cx="3525751" cy="1836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3713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4D35461-09BF-433A-A6D7-35D8654E7616}"/>
              </a:ext>
            </a:extLst>
          </p:cNvPr>
          <p:cNvSpPr>
            <a:spLocks noGrp="1"/>
          </p:cNvSpPr>
          <p:nvPr>
            <p:ph type="ctrTitle"/>
          </p:nvPr>
        </p:nvSpPr>
        <p:spPr/>
        <p:txBody>
          <a:bodyPr/>
          <a:lstStyle/>
          <a:p>
            <a:r>
              <a:rPr lang="en-GB" dirty="0"/>
              <a:t>18. Online Advertising Analytics</a:t>
            </a:r>
            <a:endParaRPr lang="x-none" dirty="0"/>
          </a:p>
        </p:txBody>
      </p:sp>
      <p:sp>
        <p:nvSpPr>
          <p:cNvPr id="5" name="Subtitle 4">
            <a:extLst>
              <a:ext uri="{FF2B5EF4-FFF2-40B4-BE49-F238E27FC236}">
                <a16:creationId xmlns:a16="http://schemas.microsoft.com/office/drawing/2014/main" xmlns="" id="{BFE7DB47-4F3A-47DB-BC72-3D376E3B8D35}"/>
              </a:ext>
            </a:extLst>
          </p:cNvPr>
          <p:cNvSpPr>
            <a:spLocks noGrp="1"/>
          </p:cNvSpPr>
          <p:nvPr>
            <p:ph type="subTitle" idx="1"/>
          </p:nvPr>
        </p:nvSpPr>
        <p:spPr/>
        <p:txBody>
          <a:bodyPr/>
          <a:lstStyle/>
          <a:p>
            <a:endParaRPr lang="x-none"/>
          </a:p>
        </p:txBody>
      </p:sp>
    </p:spTree>
    <p:extLst>
      <p:ext uri="{BB962C8B-B14F-4D97-AF65-F5344CB8AC3E}">
        <p14:creationId xmlns:p14="http://schemas.microsoft.com/office/powerpoint/2010/main" val="2530750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13525F-C77D-4274-9E9A-FBF5121048CC}"/>
              </a:ext>
            </a:extLst>
          </p:cNvPr>
          <p:cNvSpPr>
            <a:spLocks noGrp="1"/>
          </p:cNvSpPr>
          <p:nvPr>
            <p:ph type="title"/>
          </p:nvPr>
        </p:nvSpPr>
        <p:spPr/>
        <p:txBody>
          <a:bodyPr/>
          <a:lstStyle/>
          <a:p>
            <a:r>
              <a:rPr lang="en-GB" dirty="0"/>
              <a:t>Legal &amp; Regulatory Obligations</a:t>
            </a:r>
            <a:endParaRPr lang="x-none" dirty="0"/>
          </a:p>
        </p:txBody>
      </p:sp>
      <p:sp>
        <p:nvSpPr>
          <p:cNvPr id="3" name="Text Placeholder 2">
            <a:extLst>
              <a:ext uri="{FF2B5EF4-FFF2-40B4-BE49-F238E27FC236}">
                <a16:creationId xmlns:a16="http://schemas.microsoft.com/office/drawing/2014/main" xmlns="" id="{62F4932E-BFE4-4A0B-B2BE-E14FBFEE464E}"/>
              </a:ext>
            </a:extLst>
          </p:cNvPr>
          <p:cNvSpPr>
            <a:spLocks noGrp="1"/>
          </p:cNvSpPr>
          <p:nvPr>
            <p:ph type="body" idx="1"/>
          </p:nvPr>
        </p:nvSpPr>
        <p:spPr>
          <a:xfrm>
            <a:off x="337930" y="1080052"/>
            <a:ext cx="8766704" cy="3845923"/>
          </a:xfrm>
        </p:spPr>
        <p:txBody>
          <a:bodyPr/>
          <a:lstStyle/>
          <a:p>
            <a:r>
              <a:rPr lang="en-GB" sz="2000" dirty="0"/>
              <a:t>These differ depending on the country</a:t>
            </a:r>
          </a:p>
          <a:p>
            <a:r>
              <a:rPr lang="en-GB" sz="2000" dirty="0"/>
              <a:t>Includes: data protection and privacy, copyright and e-commerce</a:t>
            </a:r>
          </a:p>
          <a:p>
            <a:pPr lvl="1"/>
            <a:r>
              <a:rPr lang="en-GB" sz="2000" dirty="0"/>
              <a:t>GDPR in EU - Cookie Banner</a:t>
            </a:r>
          </a:p>
          <a:p>
            <a:pPr lvl="1"/>
            <a:endParaRPr lang="en-GB" sz="2000" dirty="0"/>
          </a:p>
          <a:p>
            <a:pPr lvl="1"/>
            <a:endParaRPr lang="en-GB" sz="2000" dirty="0"/>
          </a:p>
          <a:p>
            <a:pPr lvl="1"/>
            <a:endParaRPr lang="en-GB" sz="2000" dirty="0"/>
          </a:p>
          <a:p>
            <a:pPr lvl="1"/>
            <a:endParaRPr lang="en-GB" sz="2000" dirty="0"/>
          </a:p>
          <a:p>
            <a:r>
              <a:rPr lang="en-GB" sz="2000" dirty="0"/>
              <a:t>Some advertising platforms have their own regulations</a:t>
            </a:r>
          </a:p>
          <a:p>
            <a:pPr lvl="1"/>
            <a:r>
              <a:rPr lang="en-GB" sz="2000" dirty="0"/>
              <a:t>Facebook: Organic vs sponsored posts</a:t>
            </a:r>
            <a:endParaRPr lang="x-none" sz="2000" dirty="0"/>
          </a:p>
        </p:txBody>
      </p:sp>
      <p:pic>
        <p:nvPicPr>
          <p:cNvPr id="5" name="Picture 4">
            <a:extLst>
              <a:ext uri="{FF2B5EF4-FFF2-40B4-BE49-F238E27FC236}">
                <a16:creationId xmlns:a16="http://schemas.microsoft.com/office/drawing/2014/main" xmlns="" id="{22DFFBFE-8033-4693-AEB6-A64DC9A8323E}"/>
              </a:ext>
            </a:extLst>
          </p:cNvPr>
          <p:cNvPicPr>
            <a:picLocks noChangeAspect="1"/>
          </p:cNvPicPr>
          <p:nvPr/>
        </p:nvPicPr>
        <p:blipFill>
          <a:blip r:embed="rId3"/>
          <a:stretch>
            <a:fillRect/>
          </a:stretch>
        </p:blipFill>
        <p:spPr>
          <a:xfrm>
            <a:off x="6544195" y="2571750"/>
            <a:ext cx="2261875" cy="2202535"/>
          </a:xfrm>
          <a:prstGeom prst="rect">
            <a:avLst/>
          </a:prstGeom>
        </p:spPr>
      </p:pic>
      <p:pic>
        <p:nvPicPr>
          <p:cNvPr id="7" name="Picture 6">
            <a:extLst>
              <a:ext uri="{FF2B5EF4-FFF2-40B4-BE49-F238E27FC236}">
                <a16:creationId xmlns:a16="http://schemas.microsoft.com/office/drawing/2014/main" xmlns="" id="{4585128C-DA1B-43E6-80DE-600EF2FEB391}"/>
              </a:ext>
            </a:extLst>
          </p:cNvPr>
          <p:cNvPicPr>
            <a:picLocks noChangeAspect="1"/>
          </p:cNvPicPr>
          <p:nvPr/>
        </p:nvPicPr>
        <p:blipFill>
          <a:blip r:embed="rId4"/>
          <a:stretch>
            <a:fillRect/>
          </a:stretch>
        </p:blipFill>
        <p:spPr>
          <a:xfrm>
            <a:off x="868680" y="2305968"/>
            <a:ext cx="4161654" cy="909671"/>
          </a:xfrm>
          <a:prstGeom prst="rect">
            <a:avLst/>
          </a:prstGeom>
        </p:spPr>
      </p:pic>
    </p:spTree>
    <p:extLst>
      <p:ext uri="{BB962C8B-B14F-4D97-AF65-F5344CB8AC3E}">
        <p14:creationId xmlns:p14="http://schemas.microsoft.com/office/powerpoint/2010/main" val="286713830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1EE0809-53BC-4E57-BA45-821E98759AF0}"/>
              </a:ext>
            </a:extLst>
          </p:cNvPr>
          <p:cNvSpPr>
            <a:spLocks noGrp="1"/>
          </p:cNvSpPr>
          <p:nvPr>
            <p:ph type="title"/>
          </p:nvPr>
        </p:nvSpPr>
        <p:spPr/>
        <p:txBody>
          <a:bodyPr/>
          <a:lstStyle/>
          <a:p>
            <a:r>
              <a:rPr lang="en-GB" dirty="0"/>
              <a:t>Online Advertising Analytics</a:t>
            </a:r>
            <a:endParaRPr lang="x-none" dirty="0"/>
          </a:p>
        </p:txBody>
      </p:sp>
      <p:sp>
        <p:nvSpPr>
          <p:cNvPr id="5" name="Text Placeholder 4">
            <a:extLst>
              <a:ext uri="{FF2B5EF4-FFF2-40B4-BE49-F238E27FC236}">
                <a16:creationId xmlns:a16="http://schemas.microsoft.com/office/drawing/2014/main" xmlns="" id="{76AA6F05-E821-4EFE-8452-CD14CBCC87C8}"/>
              </a:ext>
            </a:extLst>
          </p:cNvPr>
          <p:cNvSpPr>
            <a:spLocks noGrp="1"/>
          </p:cNvSpPr>
          <p:nvPr>
            <p:ph type="body" idx="1"/>
          </p:nvPr>
        </p:nvSpPr>
        <p:spPr/>
        <p:txBody>
          <a:bodyPr/>
          <a:lstStyle/>
          <a:p>
            <a:r>
              <a:rPr lang="en-GB" sz="2000" dirty="0"/>
              <a:t>Online advertising analytics is the process of tracking and analysing the performance of online ads.</a:t>
            </a:r>
          </a:p>
          <a:p>
            <a:r>
              <a:rPr lang="en-GB" sz="2000" dirty="0"/>
              <a:t>Common online advertising analytics terms</a:t>
            </a:r>
          </a:p>
          <a:p>
            <a:pPr lvl="1"/>
            <a:r>
              <a:rPr lang="en-GB" sz="2000" dirty="0"/>
              <a:t>Click through rate (CTR)</a:t>
            </a:r>
          </a:p>
          <a:p>
            <a:pPr lvl="1"/>
            <a:r>
              <a:rPr lang="en-GB" sz="2000" dirty="0"/>
              <a:t>Pay per click (PPC)</a:t>
            </a:r>
          </a:p>
          <a:p>
            <a:pPr lvl="1"/>
            <a:r>
              <a:rPr lang="en-GB" sz="2000" dirty="0"/>
              <a:t>Cost per thousand (CPM)</a:t>
            </a:r>
          </a:p>
          <a:p>
            <a:pPr lvl="1"/>
            <a:r>
              <a:rPr lang="en-GB" sz="2000" dirty="0"/>
              <a:t>Cost per acquisition (CPA)</a:t>
            </a:r>
          </a:p>
          <a:p>
            <a:pPr lvl="1"/>
            <a:r>
              <a:rPr lang="en-GB" sz="2000" dirty="0"/>
              <a:t>Cost per conversion (CPC)</a:t>
            </a:r>
          </a:p>
          <a:p>
            <a:r>
              <a:rPr lang="en-GB" sz="2000" dirty="0"/>
              <a:t>You can track:</a:t>
            </a:r>
          </a:p>
          <a:p>
            <a:pPr lvl="1"/>
            <a:r>
              <a:rPr lang="en-GB" sz="2000" dirty="0"/>
              <a:t>Clicks</a:t>
            </a:r>
          </a:p>
          <a:p>
            <a:pPr lvl="1"/>
            <a:r>
              <a:rPr lang="en-GB" sz="2000" dirty="0"/>
              <a:t>Impressions</a:t>
            </a:r>
          </a:p>
          <a:p>
            <a:pPr lvl="1"/>
            <a:endParaRPr lang="x-none" sz="2000" dirty="0"/>
          </a:p>
        </p:txBody>
      </p:sp>
    </p:spTree>
    <p:extLst>
      <p:ext uri="{BB962C8B-B14F-4D97-AF65-F5344CB8AC3E}">
        <p14:creationId xmlns:p14="http://schemas.microsoft.com/office/powerpoint/2010/main" val="4145599356"/>
      </p:ext>
    </p:extLst>
  </p:cSld>
  <p:clrMapOvr>
    <a:masterClrMapping/>
  </p:clrMapOvr>
</p:sld>
</file>

<file path=ppt/theme/theme1.xml><?xml version="1.0" encoding="utf-8"?>
<a:theme xmlns:a="http://schemas.openxmlformats.org/drawingml/2006/main" name="Warw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7C2BEAFFCDA04391CDA2FC35524D11" ma:contentTypeVersion="15" ma:contentTypeDescription="Create a new document." ma:contentTypeScope="" ma:versionID="92968a8ebd081e25c0c69049d4aca97f">
  <xsd:schema xmlns:xsd="http://www.w3.org/2001/XMLSchema" xmlns:xs="http://www.w3.org/2001/XMLSchema" xmlns:p="http://schemas.microsoft.com/office/2006/metadata/properties" xmlns:ns2="1bf42663-7b17-49e4-96f0-946624bf3f07" xmlns:ns3="2fe8c3ce-dd7e-4333-b5c5-63d0b8d9f649" targetNamespace="http://schemas.microsoft.com/office/2006/metadata/properties" ma:root="true" ma:fieldsID="0e43ff4b9441326328aebc1b50fea640" ns2:_="" ns3:_="">
    <xsd:import namespace="1bf42663-7b17-49e4-96f0-946624bf3f07"/>
    <xsd:import namespace="2fe8c3ce-dd7e-4333-b5c5-63d0b8d9f64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f42663-7b17-49e4-96f0-946624bf3f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858473a-97ee-428e-a817-eb9457ba025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fe8c3ce-dd7e-4333-b5c5-63d0b8d9f64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1b97f7c-21a0-48bb-b4dc-5d797c592f3d}" ma:internalName="TaxCatchAll" ma:showField="CatchAllData" ma:web="2fe8c3ce-dd7e-4333-b5c5-63d0b8d9f64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fe8c3ce-dd7e-4333-b5c5-63d0b8d9f649" xsi:nil="true"/>
    <lcf76f155ced4ddcb4097134ff3c332f xmlns="1bf42663-7b17-49e4-96f0-946624bf3f0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748757B-7554-449E-9151-0718DF9C0CFA}"/>
</file>

<file path=customXml/itemProps2.xml><?xml version="1.0" encoding="utf-8"?>
<ds:datastoreItem xmlns:ds="http://schemas.openxmlformats.org/officeDocument/2006/customXml" ds:itemID="{1928D95A-6069-4143-BD2A-68E614F2964A}"/>
</file>

<file path=customXml/itemProps3.xml><?xml version="1.0" encoding="utf-8"?>
<ds:datastoreItem xmlns:ds="http://schemas.openxmlformats.org/officeDocument/2006/customXml" ds:itemID="{03BF8FB6-9704-46A6-AC3A-71EF3FC681E0}"/>
</file>

<file path=docProps/app.xml><?xml version="1.0" encoding="utf-8"?>
<Properties xmlns="http://schemas.openxmlformats.org/officeDocument/2006/extended-properties" xmlns:vt="http://schemas.openxmlformats.org/officeDocument/2006/docPropsVTypes">
  <Template/>
  <TotalTime>968</TotalTime>
  <Words>4290</Words>
  <Application>Microsoft Office PowerPoint</Application>
  <PresentationFormat>On-screen Show (16:9)</PresentationFormat>
  <Paragraphs>540</Paragraphs>
  <Slides>90</Slides>
  <Notes>42</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90</vt:i4>
      </vt:variant>
    </vt:vector>
  </HeadingPairs>
  <TitlesOfParts>
    <vt:vector size="101" baseType="lpstr">
      <vt:lpstr>arial</vt:lpstr>
      <vt:lpstr>arial</vt:lpstr>
      <vt:lpstr>AvenirNext</vt:lpstr>
      <vt:lpstr>Helvetica</vt:lpstr>
      <vt:lpstr>Helvetica-Bold</vt:lpstr>
      <vt:lpstr>Nixie One</vt:lpstr>
      <vt:lpstr>Roboto Regular</vt:lpstr>
      <vt:lpstr>Roboto Slab</vt:lpstr>
      <vt:lpstr>Standard Display</vt:lpstr>
      <vt:lpstr>Wingdings</vt:lpstr>
      <vt:lpstr>Warwick template</vt:lpstr>
      <vt:lpstr>Digital Marketing</vt:lpstr>
      <vt:lpstr>Topics</vt:lpstr>
      <vt:lpstr>1. Key Concepts</vt:lpstr>
      <vt:lpstr>Digital Marketing - Key Concepts</vt:lpstr>
      <vt:lpstr>Importance of Digital Marketing</vt:lpstr>
      <vt:lpstr>Digital Marketing Goals</vt:lpstr>
      <vt:lpstr>Advantages of Digital Marketing vs Traditional Marketing</vt:lpstr>
      <vt:lpstr>Limitations of Digital Marketing</vt:lpstr>
      <vt:lpstr>Legal &amp; Regulatory Obligations</vt:lpstr>
      <vt:lpstr>2. Digital Marketing Strategy Considerations</vt:lpstr>
      <vt:lpstr>Digital Marketing Strategy Considerations</vt:lpstr>
      <vt:lpstr>Design Considerations</vt:lpstr>
      <vt:lpstr>Content Marketing</vt:lpstr>
      <vt:lpstr>Content Marketing</vt:lpstr>
      <vt:lpstr>Policies and Access Controls</vt:lpstr>
      <vt:lpstr>3. Web Presence Solutions</vt:lpstr>
      <vt:lpstr>Web Presence Solutions</vt:lpstr>
      <vt:lpstr>Creating a website</vt:lpstr>
      <vt:lpstr>Content Management Systems</vt:lpstr>
      <vt:lpstr>WIX Templates</vt:lpstr>
      <vt:lpstr>4. Website Structure</vt:lpstr>
      <vt:lpstr>Website Structure</vt:lpstr>
      <vt:lpstr>Website Design</vt:lpstr>
      <vt:lpstr>Website Design</vt:lpstr>
      <vt:lpstr>Website Design – Key terms</vt:lpstr>
      <vt:lpstr>Website Content – Creating good quality content</vt:lpstr>
      <vt:lpstr>Website Promotion</vt:lpstr>
      <vt:lpstr>Website Promotion</vt:lpstr>
      <vt:lpstr>5. Search Engine Optimisation (SEO)</vt:lpstr>
      <vt:lpstr>How do search engines work?</vt:lpstr>
      <vt:lpstr>Google Search Engine Results Page (SERP)</vt:lpstr>
      <vt:lpstr>What is SEO?</vt:lpstr>
      <vt:lpstr>Algorithms</vt:lpstr>
      <vt:lpstr>Typical Ranking Factors</vt:lpstr>
      <vt:lpstr>Keywords for SEO</vt:lpstr>
      <vt:lpstr>Identifying Keywords</vt:lpstr>
      <vt:lpstr>Where to use Keywords</vt:lpstr>
      <vt:lpstr>Where to use Keywords</vt:lpstr>
      <vt:lpstr>6. Social Media</vt:lpstr>
      <vt:lpstr>Social Media</vt:lpstr>
      <vt:lpstr>Social media marketing campaign</vt:lpstr>
      <vt:lpstr>Social media marketing campaign</vt:lpstr>
      <vt:lpstr>7. Social Media Profile Types</vt:lpstr>
      <vt:lpstr>Social Media Profile Types</vt:lpstr>
      <vt:lpstr>8. Social Media Actions</vt:lpstr>
      <vt:lpstr>Social Media Actions</vt:lpstr>
      <vt:lpstr>Posts on Social Media</vt:lpstr>
      <vt:lpstr>9. Social Media Management Services</vt:lpstr>
      <vt:lpstr>Social Media Management Services Tools</vt:lpstr>
      <vt:lpstr>URL Shortener</vt:lpstr>
      <vt:lpstr>10. Social Media Marketing &amp; Promotion</vt:lpstr>
      <vt:lpstr>Influencers, Reviews &amp; Rereferrals</vt:lpstr>
      <vt:lpstr>Targeted Audience</vt:lpstr>
      <vt:lpstr>Engaging Content</vt:lpstr>
      <vt:lpstr>Viral Content</vt:lpstr>
      <vt:lpstr>Viral Content</vt:lpstr>
      <vt:lpstr>Good Practice for creating engaging content</vt:lpstr>
      <vt:lpstr>11. Social Media Engagement, Lead Generation &amp; Sales</vt:lpstr>
      <vt:lpstr>Comments &amp; notification</vt:lpstr>
      <vt:lpstr>Call to Action (CTA)</vt:lpstr>
      <vt:lpstr>12. Online Advertising</vt:lpstr>
      <vt:lpstr>Online Advertising Channels</vt:lpstr>
      <vt:lpstr>Search Engine Marketing</vt:lpstr>
      <vt:lpstr>How does Search Engine Marketing work?</vt:lpstr>
      <vt:lpstr>Display Advertising</vt:lpstr>
      <vt:lpstr>Types of Online advertisement</vt:lpstr>
      <vt:lpstr>How does display advertising work?</vt:lpstr>
      <vt:lpstr>Search ads vs display ads</vt:lpstr>
      <vt:lpstr>Social Media Advertising</vt:lpstr>
      <vt:lpstr>Audience targeting</vt:lpstr>
      <vt:lpstr>How does social media advertising work?</vt:lpstr>
      <vt:lpstr>13. Email Marketing</vt:lpstr>
      <vt:lpstr>Email Marketing</vt:lpstr>
      <vt:lpstr>Email Marketing</vt:lpstr>
      <vt:lpstr>14. Mobile Marketing</vt:lpstr>
      <vt:lpstr>Mobile marketing </vt:lpstr>
      <vt:lpstr>Mobile Applications</vt:lpstr>
      <vt:lpstr>Mobile Marketing Considerations</vt:lpstr>
      <vt:lpstr>15. Analytics Overview</vt:lpstr>
      <vt:lpstr>Analytics Overview</vt:lpstr>
      <vt:lpstr>Process to incorporate analytics</vt:lpstr>
      <vt:lpstr>Website Analytics</vt:lpstr>
      <vt:lpstr>Analytics Tools</vt:lpstr>
      <vt:lpstr>16. Social Media Insights</vt:lpstr>
      <vt:lpstr>Social media insights </vt:lpstr>
      <vt:lpstr>17. Email Marketing Insights</vt:lpstr>
      <vt:lpstr>Email Marketing Insights</vt:lpstr>
      <vt:lpstr>Split testing in e-mail analytics</vt:lpstr>
      <vt:lpstr>18. Online Advertising Analytics</vt:lpstr>
      <vt:lpstr>Online Advertising Analytics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cfal0023</dc:creator>
  <cp:lastModifiedBy>Sue Davis </cp:lastModifiedBy>
  <cp:revision>45</cp:revision>
  <dcterms:modified xsi:type="dcterms:W3CDTF">2021-11-10T08:01:00Z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0x010100507C2BEAFFCDA04391CDA2FC35524D11</vt:lpwstr>
  </property>
</Properties>
</file>